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7" r:id="rId2"/>
    <p:sldId id="256" r:id="rId3"/>
    <p:sldId id="264" r:id="rId4"/>
    <p:sldId id="265" r:id="rId5"/>
    <p:sldId id="266" r:id="rId6"/>
    <p:sldId id="267" r:id="rId7"/>
    <p:sldId id="268" r:id="rId8"/>
    <p:sldId id="333" r:id="rId9"/>
    <p:sldId id="334" r:id="rId10"/>
    <p:sldId id="269" r:id="rId11"/>
    <p:sldId id="336" r:id="rId12"/>
    <p:sldId id="337" r:id="rId13"/>
    <p:sldId id="271" r:id="rId14"/>
    <p:sldId id="272" r:id="rId15"/>
    <p:sldId id="273" r:id="rId16"/>
    <p:sldId id="376" r:id="rId17"/>
    <p:sldId id="276" r:id="rId18"/>
    <p:sldId id="278" r:id="rId19"/>
    <p:sldId id="279" r:id="rId20"/>
    <p:sldId id="280" r:id="rId21"/>
    <p:sldId id="277" r:id="rId22"/>
    <p:sldId id="342" r:id="rId23"/>
    <p:sldId id="343" r:id="rId24"/>
    <p:sldId id="282" r:id="rId25"/>
    <p:sldId id="283" r:id="rId26"/>
    <p:sldId id="346" r:id="rId27"/>
    <p:sldId id="345" r:id="rId28"/>
    <p:sldId id="347" r:id="rId29"/>
    <p:sldId id="348" r:id="rId30"/>
    <p:sldId id="349" r:id="rId31"/>
    <p:sldId id="350" r:id="rId32"/>
    <p:sldId id="351" r:id="rId33"/>
    <p:sldId id="352" r:id="rId34"/>
    <p:sldId id="353" r:id="rId35"/>
    <p:sldId id="354" r:id="rId36"/>
    <p:sldId id="355" r:id="rId37"/>
    <p:sldId id="356" r:id="rId38"/>
    <p:sldId id="296" r:id="rId39"/>
    <p:sldId id="357" r:id="rId40"/>
    <p:sldId id="358" r:id="rId41"/>
    <p:sldId id="359" r:id="rId42"/>
    <p:sldId id="377" r:id="rId43"/>
    <p:sldId id="372" r:id="rId44"/>
    <p:sldId id="371" r:id="rId45"/>
    <p:sldId id="308" r:id="rId46"/>
    <p:sldId id="362" r:id="rId47"/>
    <p:sldId id="363" r:id="rId48"/>
    <p:sldId id="365" r:id="rId49"/>
    <p:sldId id="366" r:id="rId50"/>
    <p:sldId id="305" r:id="rId51"/>
    <p:sldId id="373" r:id="rId52"/>
    <p:sldId id="374" r:id="rId53"/>
    <p:sldId id="378" r:id="rId54"/>
    <p:sldId id="318" r:id="rId55"/>
    <p:sldId id="321" r:id="rId56"/>
    <p:sldId id="360" r:id="rId57"/>
    <p:sldId id="367" r:id="rId58"/>
    <p:sldId id="368" r:id="rId59"/>
    <p:sldId id="369" r:id="rId60"/>
    <p:sldId id="370" r:id="rId61"/>
    <p:sldId id="330" r:id="rId62"/>
    <p:sldId id="375" r:id="rId63"/>
    <p:sldId id="323" r:id="rId64"/>
    <p:sldId id="329"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orient="horz" pos="2154">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565"/>
    <a:srgbClr val="FF4747"/>
    <a:srgbClr val="3E89CE"/>
    <a:srgbClr val="4E93D2"/>
    <a:srgbClr val="E2E2E2"/>
    <a:srgbClr val="266196"/>
    <a:srgbClr val="FFCC00"/>
    <a:srgbClr val="006666"/>
    <a:srgbClr val="2E7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8" autoAdjust="0"/>
    <p:restoredTop sz="96893" autoAdjust="0"/>
  </p:normalViewPr>
  <p:slideViewPr>
    <p:cSldViewPr snapToGrid="0">
      <p:cViewPr varScale="1">
        <p:scale>
          <a:sx n="75" d="100"/>
          <a:sy n="75" d="100"/>
        </p:scale>
        <p:origin x="-138" y="-96"/>
      </p:cViewPr>
      <p:guideLst>
        <p:guide orient="horz" pos="2160"/>
        <p:guide orient="horz" pos="215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11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3E7A75-0F93-4978-908F-5C417CFCF092}" type="slidenum">
              <a:rPr lang="en-US" smtClean="0"/>
              <a:t>‹#›</a:t>
            </a:fld>
            <a:endParaRPr lang="en-US"/>
          </a:p>
        </p:txBody>
      </p:sp>
    </p:spTree>
    <p:extLst>
      <p:ext uri="{BB962C8B-B14F-4D97-AF65-F5344CB8AC3E}">
        <p14:creationId xmlns:p14="http://schemas.microsoft.com/office/powerpoint/2010/main" val="136425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EAC070E6-2B66-4451-A9F4-51436F1C7CE3}" type="datetimeFigureOut">
              <a:rPr lang="en-US" smtClean="0"/>
              <a:t>3/30/2020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4FB232D6-F71D-4064-AC5E-2583EBE14BD3}" type="slidenum">
              <a:rPr lang="en-US" smtClean="0"/>
              <a:t>‹#›</a:t>
            </a:fld>
            <a:endParaRPr lang="en-US"/>
          </a:p>
        </p:txBody>
      </p:sp>
    </p:spTree>
    <p:extLst>
      <p:ext uri="{BB962C8B-B14F-4D97-AF65-F5344CB8AC3E}">
        <p14:creationId xmlns:p14="http://schemas.microsoft.com/office/powerpoint/2010/main" val="358507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D3AAA43E-50C4-4812-9EF0-C0AB074B7CEA}" type="slidenum">
              <a:rPr lang="en-US" smtClean="0"/>
              <a:t>1</a:t>
            </a:fld>
            <a:endParaRPr lang="en-US" dirty="0"/>
          </a:p>
        </p:txBody>
      </p:sp>
    </p:spTree>
    <p:extLst>
      <p:ext uri="{BB962C8B-B14F-4D97-AF65-F5344CB8AC3E}">
        <p14:creationId xmlns:p14="http://schemas.microsoft.com/office/powerpoint/2010/main" val="396220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12</a:t>
            </a:fld>
            <a:endParaRPr lang="en-US"/>
          </a:p>
        </p:txBody>
      </p:sp>
    </p:spTree>
    <p:extLst>
      <p:ext uri="{BB962C8B-B14F-4D97-AF65-F5344CB8AC3E}">
        <p14:creationId xmlns:p14="http://schemas.microsoft.com/office/powerpoint/2010/main" val="352451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13</a:t>
            </a:fld>
            <a:endParaRPr lang="en-US"/>
          </a:p>
        </p:txBody>
      </p:sp>
    </p:spTree>
    <p:extLst>
      <p:ext uri="{BB962C8B-B14F-4D97-AF65-F5344CB8AC3E}">
        <p14:creationId xmlns:p14="http://schemas.microsoft.com/office/powerpoint/2010/main" val="126621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14</a:t>
            </a:fld>
            <a:endParaRPr lang="en-US"/>
          </a:p>
        </p:txBody>
      </p:sp>
    </p:spTree>
    <p:extLst>
      <p:ext uri="{BB962C8B-B14F-4D97-AF65-F5344CB8AC3E}">
        <p14:creationId xmlns:p14="http://schemas.microsoft.com/office/powerpoint/2010/main" val="266145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15</a:t>
            </a:fld>
            <a:endParaRPr lang="en-US"/>
          </a:p>
        </p:txBody>
      </p:sp>
    </p:spTree>
    <p:extLst>
      <p:ext uri="{BB962C8B-B14F-4D97-AF65-F5344CB8AC3E}">
        <p14:creationId xmlns:p14="http://schemas.microsoft.com/office/powerpoint/2010/main" val="290656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16</a:t>
            </a:fld>
            <a:endParaRPr lang="en-US"/>
          </a:p>
        </p:txBody>
      </p:sp>
    </p:spTree>
    <p:extLst>
      <p:ext uri="{BB962C8B-B14F-4D97-AF65-F5344CB8AC3E}">
        <p14:creationId xmlns:p14="http://schemas.microsoft.com/office/powerpoint/2010/main" val="182920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17</a:t>
            </a:fld>
            <a:endParaRPr lang="en-US"/>
          </a:p>
        </p:txBody>
      </p:sp>
    </p:spTree>
    <p:extLst>
      <p:ext uri="{BB962C8B-B14F-4D97-AF65-F5344CB8AC3E}">
        <p14:creationId xmlns:p14="http://schemas.microsoft.com/office/powerpoint/2010/main" val="342795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18</a:t>
            </a:fld>
            <a:endParaRPr lang="en-US"/>
          </a:p>
        </p:txBody>
      </p:sp>
    </p:spTree>
    <p:extLst>
      <p:ext uri="{BB962C8B-B14F-4D97-AF65-F5344CB8AC3E}">
        <p14:creationId xmlns:p14="http://schemas.microsoft.com/office/powerpoint/2010/main" val="378781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19</a:t>
            </a:fld>
            <a:endParaRPr lang="en-US"/>
          </a:p>
        </p:txBody>
      </p:sp>
    </p:spTree>
    <p:extLst>
      <p:ext uri="{BB962C8B-B14F-4D97-AF65-F5344CB8AC3E}">
        <p14:creationId xmlns:p14="http://schemas.microsoft.com/office/powerpoint/2010/main" val="53302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21</a:t>
            </a:fld>
            <a:endParaRPr lang="en-US"/>
          </a:p>
        </p:txBody>
      </p:sp>
    </p:spTree>
    <p:extLst>
      <p:ext uri="{BB962C8B-B14F-4D97-AF65-F5344CB8AC3E}">
        <p14:creationId xmlns:p14="http://schemas.microsoft.com/office/powerpoint/2010/main" val="249448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23</a:t>
            </a:fld>
            <a:endParaRPr lang="en-US"/>
          </a:p>
        </p:txBody>
      </p:sp>
    </p:spTree>
    <p:extLst>
      <p:ext uri="{BB962C8B-B14F-4D97-AF65-F5344CB8AC3E}">
        <p14:creationId xmlns:p14="http://schemas.microsoft.com/office/powerpoint/2010/main" val="302431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a:t>
            </a:fld>
            <a:endParaRPr lang="en-US"/>
          </a:p>
        </p:txBody>
      </p:sp>
    </p:spTree>
    <p:extLst>
      <p:ext uri="{BB962C8B-B14F-4D97-AF65-F5344CB8AC3E}">
        <p14:creationId xmlns:p14="http://schemas.microsoft.com/office/powerpoint/2010/main" val="370209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24</a:t>
            </a:fld>
            <a:endParaRPr lang="en-US"/>
          </a:p>
        </p:txBody>
      </p:sp>
    </p:spTree>
    <p:extLst>
      <p:ext uri="{BB962C8B-B14F-4D97-AF65-F5344CB8AC3E}">
        <p14:creationId xmlns:p14="http://schemas.microsoft.com/office/powerpoint/2010/main" val="3545307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25</a:t>
            </a:fld>
            <a:endParaRPr lang="en-US"/>
          </a:p>
        </p:txBody>
      </p:sp>
    </p:spTree>
    <p:extLst>
      <p:ext uri="{BB962C8B-B14F-4D97-AF65-F5344CB8AC3E}">
        <p14:creationId xmlns:p14="http://schemas.microsoft.com/office/powerpoint/2010/main" val="2042972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26</a:t>
            </a:fld>
            <a:endParaRPr lang="en-US"/>
          </a:p>
        </p:txBody>
      </p:sp>
    </p:spTree>
    <p:extLst>
      <p:ext uri="{BB962C8B-B14F-4D97-AF65-F5344CB8AC3E}">
        <p14:creationId xmlns:p14="http://schemas.microsoft.com/office/powerpoint/2010/main" val="4110032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27</a:t>
            </a:fld>
            <a:endParaRPr lang="en-US"/>
          </a:p>
        </p:txBody>
      </p:sp>
    </p:spTree>
    <p:extLst>
      <p:ext uri="{BB962C8B-B14F-4D97-AF65-F5344CB8AC3E}">
        <p14:creationId xmlns:p14="http://schemas.microsoft.com/office/powerpoint/2010/main" val="690905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28</a:t>
            </a:fld>
            <a:endParaRPr lang="en-US"/>
          </a:p>
        </p:txBody>
      </p:sp>
    </p:spTree>
    <p:extLst>
      <p:ext uri="{BB962C8B-B14F-4D97-AF65-F5344CB8AC3E}">
        <p14:creationId xmlns:p14="http://schemas.microsoft.com/office/powerpoint/2010/main" val="102433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29</a:t>
            </a:fld>
            <a:endParaRPr lang="en-US"/>
          </a:p>
        </p:txBody>
      </p:sp>
    </p:spTree>
    <p:extLst>
      <p:ext uri="{BB962C8B-B14F-4D97-AF65-F5344CB8AC3E}">
        <p14:creationId xmlns:p14="http://schemas.microsoft.com/office/powerpoint/2010/main" val="352156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r>
              <a:rPr lang="en-US" dirty="0" smtClean="0"/>
              <a:t> [sic]</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30</a:t>
            </a:fld>
            <a:endParaRPr lang="en-US"/>
          </a:p>
        </p:txBody>
      </p:sp>
    </p:spTree>
    <p:extLst>
      <p:ext uri="{BB962C8B-B14F-4D97-AF65-F5344CB8AC3E}">
        <p14:creationId xmlns:p14="http://schemas.microsoft.com/office/powerpoint/2010/main" val="164495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31</a:t>
            </a:fld>
            <a:endParaRPr lang="en-US"/>
          </a:p>
        </p:txBody>
      </p:sp>
    </p:spTree>
    <p:extLst>
      <p:ext uri="{BB962C8B-B14F-4D97-AF65-F5344CB8AC3E}">
        <p14:creationId xmlns:p14="http://schemas.microsoft.com/office/powerpoint/2010/main" val="1248773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32</a:t>
            </a:fld>
            <a:endParaRPr lang="en-US"/>
          </a:p>
        </p:txBody>
      </p:sp>
    </p:spTree>
    <p:extLst>
      <p:ext uri="{BB962C8B-B14F-4D97-AF65-F5344CB8AC3E}">
        <p14:creationId xmlns:p14="http://schemas.microsoft.com/office/powerpoint/2010/main" val="49590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33</a:t>
            </a:fld>
            <a:endParaRPr lang="en-US"/>
          </a:p>
        </p:txBody>
      </p:sp>
    </p:spTree>
    <p:extLst>
      <p:ext uri="{BB962C8B-B14F-4D97-AF65-F5344CB8AC3E}">
        <p14:creationId xmlns:p14="http://schemas.microsoft.com/office/powerpoint/2010/main" val="209552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a:t>
            </a:fld>
            <a:endParaRPr lang="en-US"/>
          </a:p>
        </p:txBody>
      </p:sp>
    </p:spTree>
    <p:extLst>
      <p:ext uri="{BB962C8B-B14F-4D97-AF65-F5344CB8AC3E}">
        <p14:creationId xmlns:p14="http://schemas.microsoft.com/office/powerpoint/2010/main" val="3708097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34</a:t>
            </a:fld>
            <a:endParaRPr lang="en-US"/>
          </a:p>
        </p:txBody>
      </p:sp>
    </p:spTree>
    <p:extLst>
      <p:ext uri="{BB962C8B-B14F-4D97-AF65-F5344CB8AC3E}">
        <p14:creationId xmlns:p14="http://schemas.microsoft.com/office/powerpoint/2010/main" val="3729649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35</a:t>
            </a:fld>
            <a:endParaRPr lang="en-US"/>
          </a:p>
        </p:txBody>
      </p:sp>
    </p:spTree>
    <p:extLst>
      <p:ext uri="{BB962C8B-B14F-4D97-AF65-F5344CB8AC3E}">
        <p14:creationId xmlns:p14="http://schemas.microsoft.com/office/powerpoint/2010/main" val="3990519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36</a:t>
            </a:fld>
            <a:endParaRPr lang="en-US"/>
          </a:p>
        </p:txBody>
      </p:sp>
    </p:spTree>
    <p:extLst>
      <p:ext uri="{BB962C8B-B14F-4D97-AF65-F5344CB8AC3E}">
        <p14:creationId xmlns:p14="http://schemas.microsoft.com/office/powerpoint/2010/main" val="3419380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37</a:t>
            </a:fld>
            <a:endParaRPr lang="en-US"/>
          </a:p>
        </p:txBody>
      </p:sp>
    </p:spTree>
    <p:extLst>
      <p:ext uri="{BB962C8B-B14F-4D97-AF65-F5344CB8AC3E}">
        <p14:creationId xmlns:p14="http://schemas.microsoft.com/office/powerpoint/2010/main" val="3751324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38</a:t>
            </a:fld>
            <a:endParaRPr lang="en-US"/>
          </a:p>
        </p:txBody>
      </p:sp>
    </p:spTree>
    <p:extLst>
      <p:ext uri="{BB962C8B-B14F-4D97-AF65-F5344CB8AC3E}">
        <p14:creationId xmlns:p14="http://schemas.microsoft.com/office/powerpoint/2010/main" val="3014574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39</a:t>
            </a:fld>
            <a:endParaRPr lang="en-US"/>
          </a:p>
        </p:txBody>
      </p:sp>
    </p:spTree>
    <p:extLst>
      <p:ext uri="{BB962C8B-B14F-4D97-AF65-F5344CB8AC3E}">
        <p14:creationId xmlns:p14="http://schemas.microsoft.com/office/powerpoint/2010/main" val="2817391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40</a:t>
            </a:fld>
            <a:endParaRPr lang="en-US"/>
          </a:p>
        </p:txBody>
      </p:sp>
    </p:spTree>
    <p:extLst>
      <p:ext uri="{BB962C8B-B14F-4D97-AF65-F5344CB8AC3E}">
        <p14:creationId xmlns:p14="http://schemas.microsoft.com/office/powerpoint/2010/main" val="365132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ef</a:t>
            </a:r>
            <a:endParaRPr lang="en-US"/>
          </a:p>
        </p:txBody>
      </p:sp>
      <p:sp>
        <p:nvSpPr>
          <p:cNvPr id="4" name="Slide Number Placeholder 3"/>
          <p:cNvSpPr>
            <a:spLocks noGrp="1"/>
          </p:cNvSpPr>
          <p:nvPr>
            <p:ph type="sldNum" sz="quarter" idx="10"/>
          </p:nvPr>
        </p:nvSpPr>
        <p:spPr/>
        <p:txBody>
          <a:bodyPr/>
          <a:lstStyle/>
          <a:p>
            <a:fld id="{4FB232D6-F71D-4064-AC5E-2583EBE14BD3}" type="slidenum">
              <a:rPr lang="en-US" smtClean="0"/>
              <a:t>41</a:t>
            </a:fld>
            <a:endParaRPr lang="en-US"/>
          </a:p>
        </p:txBody>
      </p:sp>
    </p:spTree>
    <p:extLst>
      <p:ext uri="{BB962C8B-B14F-4D97-AF65-F5344CB8AC3E}">
        <p14:creationId xmlns:p14="http://schemas.microsoft.com/office/powerpoint/2010/main" val="4205995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42</a:t>
            </a:fld>
            <a:endParaRPr lang="en-US"/>
          </a:p>
        </p:txBody>
      </p:sp>
    </p:spTree>
    <p:extLst>
      <p:ext uri="{BB962C8B-B14F-4D97-AF65-F5344CB8AC3E}">
        <p14:creationId xmlns:p14="http://schemas.microsoft.com/office/powerpoint/2010/main" val="1829209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43</a:t>
            </a:fld>
            <a:endParaRPr lang="en-US"/>
          </a:p>
        </p:txBody>
      </p:sp>
    </p:spTree>
    <p:extLst>
      <p:ext uri="{BB962C8B-B14F-4D97-AF65-F5344CB8AC3E}">
        <p14:creationId xmlns:p14="http://schemas.microsoft.com/office/powerpoint/2010/main" val="7749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a:t>
            </a:fld>
            <a:endParaRPr lang="en-US"/>
          </a:p>
        </p:txBody>
      </p:sp>
    </p:spTree>
    <p:extLst>
      <p:ext uri="{BB962C8B-B14F-4D97-AF65-F5344CB8AC3E}">
        <p14:creationId xmlns:p14="http://schemas.microsoft.com/office/powerpoint/2010/main" val="3479492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44</a:t>
            </a:fld>
            <a:endParaRPr lang="en-US"/>
          </a:p>
        </p:txBody>
      </p:sp>
    </p:spTree>
    <p:extLst>
      <p:ext uri="{BB962C8B-B14F-4D97-AF65-F5344CB8AC3E}">
        <p14:creationId xmlns:p14="http://schemas.microsoft.com/office/powerpoint/2010/main" val="2648549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45</a:t>
            </a:fld>
            <a:endParaRPr lang="en-US"/>
          </a:p>
        </p:txBody>
      </p:sp>
    </p:spTree>
    <p:extLst>
      <p:ext uri="{BB962C8B-B14F-4D97-AF65-F5344CB8AC3E}">
        <p14:creationId xmlns:p14="http://schemas.microsoft.com/office/powerpoint/2010/main" val="2837443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46</a:t>
            </a:fld>
            <a:endParaRPr lang="en-US"/>
          </a:p>
        </p:txBody>
      </p:sp>
    </p:spTree>
    <p:extLst>
      <p:ext uri="{BB962C8B-B14F-4D97-AF65-F5344CB8AC3E}">
        <p14:creationId xmlns:p14="http://schemas.microsoft.com/office/powerpoint/2010/main" val="852851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47</a:t>
            </a:fld>
            <a:endParaRPr lang="en-US"/>
          </a:p>
        </p:txBody>
      </p:sp>
    </p:spTree>
    <p:extLst>
      <p:ext uri="{BB962C8B-B14F-4D97-AF65-F5344CB8AC3E}">
        <p14:creationId xmlns:p14="http://schemas.microsoft.com/office/powerpoint/2010/main" val="3355643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48</a:t>
            </a:fld>
            <a:endParaRPr lang="en-US"/>
          </a:p>
        </p:txBody>
      </p:sp>
    </p:spTree>
    <p:extLst>
      <p:ext uri="{BB962C8B-B14F-4D97-AF65-F5344CB8AC3E}">
        <p14:creationId xmlns:p14="http://schemas.microsoft.com/office/powerpoint/2010/main" val="433625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49</a:t>
            </a:fld>
            <a:endParaRPr lang="en-US"/>
          </a:p>
        </p:txBody>
      </p:sp>
    </p:spTree>
    <p:extLst>
      <p:ext uri="{BB962C8B-B14F-4D97-AF65-F5344CB8AC3E}">
        <p14:creationId xmlns:p14="http://schemas.microsoft.com/office/powerpoint/2010/main" val="123759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50</a:t>
            </a:fld>
            <a:endParaRPr lang="en-US"/>
          </a:p>
        </p:txBody>
      </p:sp>
    </p:spTree>
    <p:extLst>
      <p:ext uri="{BB962C8B-B14F-4D97-AF65-F5344CB8AC3E}">
        <p14:creationId xmlns:p14="http://schemas.microsoft.com/office/powerpoint/2010/main" val="3153218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51</a:t>
            </a:fld>
            <a:endParaRPr lang="en-US"/>
          </a:p>
        </p:txBody>
      </p:sp>
    </p:spTree>
    <p:extLst>
      <p:ext uri="{BB962C8B-B14F-4D97-AF65-F5344CB8AC3E}">
        <p14:creationId xmlns:p14="http://schemas.microsoft.com/office/powerpoint/2010/main" val="389873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52</a:t>
            </a:fld>
            <a:endParaRPr lang="en-US"/>
          </a:p>
        </p:txBody>
      </p:sp>
    </p:spTree>
    <p:extLst>
      <p:ext uri="{BB962C8B-B14F-4D97-AF65-F5344CB8AC3E}">
        <p14:creationId xmlns:p14="http://schemas.microsoft.com/office/powerpoint/2010/main" val="3038390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53</a:t>
            </a:fld>
            <a:endParaRPr lang="en-US"/>
          </a:p>
        </p:txBody>
      </p:sp>
    </p:spTree>
    <p:extLst>
      <p:ext uri="{BB962C8B-B14F-4D97-AF65-F5344CB8AC3E}">
        <p14:creationId xmlns:p14="http://schemas.microsoft.com/office/powerpoint/2010/main" val="182920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a:t>
            </a:fld>
            <a:endParaRPr lang="en-US"/>
          </a:p>
        </p:txBody>
      </p:sp>
    </p:spTree>
    <p:extLst>
      <p:ext uri="{BB962C8B-B14F-4D97-AF65-F5344CB8AC3E}">
        <p14:creationId xmlns:p14="http://schemas.microsoft.com/office/powerpoint/2010/main" val="1829209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54</a:t>
            </a:fld>
            <a:endParaRPr lang="en-US"/>
          </a:p>
        </p:txBody>
      </p:sp>
    </p:spTree>
    <p:extLst>
      <p:ext uri="{BB962C8B-B14F-4D97-AF65-F5344CB8AC3E}">
        <p14:creationId xmlns:p14="http://schemas.microsoft.com/office/powerpoint/2010/main" val="2143572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55</a:t>
            </a:fld>
            <a:endParaRPr lang="en-US"/>
          </a:p>
        </p:txBody>
      </p:sp>
    </p:spTree>
    <p:extLst>
      <p:ext uri="{BB962C8B-B14F-4D97-AF65-F5344CB8AC3E}">
        <p14:creationId xmlns:p14="http://schemas.microsoft.com/office/powerpoint/2010/main" val="1336951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56</a:t>
            </a:fld>
            <a:endParaRPr lang="en-US"/>
          </a:p>
        </p:txBody>
      </p:sp>
    </p:spTree>
    <p:extLst>
      <p:ext uri="{BB962C8B-B14F-4D97-AF65-F5344CB8AC3E}">
        <p14:creationId xmlns:p14="http://schemas.microsoft.com/office/powerpoint/2010/main" val="10786916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57</a:t>
            </a:fld>
            <a:endParaRPr lang="en-US"/>
          </a:p>
        </p:txBody>
      </p:sp>
    </p:spTree>
    <p:extLst>
      <p:ext uri="{BB962C8B-B14F-4D97-AF65-F5344CB8AC3E}">
        <p14:creationId xmlns:p14="http://schemas.microsoft.com/office/powerpoint/2010/main" val="4276928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58</a:t>
            </a:fld>
            <a:endParaRPr lang="en-US"/>
          </a:p>
        </p:txBody>
      </p:sp>
    </p:spTree>
    <p:extLst>
      <p:ext uri="{BB962C8B-B14F-4D97-AF65-F5344CB8AC3E}">
        <p14:creationId xmlns:p14="http://schemas.microsoft.com/office/powerpoint/2010/main" val="2421166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59</a:t>
            </a:fld>
            <a:endParaRPr lang="en-US"/>
          </a:p>
        </p:txBody>
      </p:sp>
    </p:spTree>
    <p:extLst>
      <p:ext uri="{BB962C8B-B14F-4D97-AF65-F5344CB8AC3E}">
        <p14:creationId xmlns:p14="http://schemas.microsoft.com/office/powerpoint/2010/main" val="501183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60</a:t>
            </a:fld>
            <a:endParaRPr lang="en-US"/>
          </a:p>
        </p:txBody>
      </p:sp>
    </p:spTree>
    <p:extLst>
      <p:ext uri="{BB962C8B-B14F-4D97-AF65-F5344CB8AC3E}">
        <p14:creationId xmlns:p14="http://schemas.microsoft.com/office/powerpoint/2010/main" val="523495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61</a:t>
            </a:fld>
            <a:endParaRPr lang="en-US"/>
          </a:p>
        </p:txBody>
      </p:sp>
    </p:spTree>
    <p:extLst>
      <p:ext uri="{BB962C8B-B14F-4D97-AF65-F5344CB8AC3E}">
        <p14:creationId xmlns:p14="http://schemas.microsoft.com/office/powerpoint/2010/main" val="12588482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62</a:t>
            </a:fld>
            <a:endParaRPr lang="en-US"/>
          </a:p>
        </p:txBody>
      </p:sp>
    </p:spTree>
    <p:extLst>
      <p:ext uri="{BB962C8B-B14F-4D97-AF65-F5344CB8AC3E}">
        <p14:creationId xmlns:p14="http://schemas.microsoft.com/office/powerpoint/2010/main" val="2661453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63</a:t>
            </a:fld>
            <a:endParaRPr lang="en-US"/>
          </a:p>
        </p:txBody>
      </p:sp>
    </p:spTree>
    <p:extLst>
      <p:ext uri="{BB962C8B-B14F-4D97-AF65-F5344CB8AC3E}">
        <p14:creationId xmlns:p14="http://schemas.microsoft.com/office/powerpoint/2010/main" val="120346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6</a:t>
            </a:fld>
            <a:endParaRPr lang="en-US"/>
          </a:p>
        </p:txBody>
      </p:sp>
    </p:spTree>
    <p:extLst>
      <p:ext uri="{BB962C8B-B14F-4D97-AF65-F5344CB8AC3E}">
        <p14:creationId xmlns:p14="http://schemas.microsoft.com/office/powerpoint/2010/main" val="34577841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64</a:t>
            </a:fld>
            <a:endParaRPr lang="en-US"/>
          </a:p>
        </p:txBody>
      </p:sp>
    </p:spTree>
    <p:extLst>
      <p:ext uri="{BB962C8B-B14F-4D97-AF65-F5344CB8AC3E}">
        <p14:creationId xmlns:p14="http://schemas.microsoft.com/office/powerpoint/2010/main" val="166718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7</a:t>
            </a:fld>
            <a:endParaRPr lang="en-US"/>
          </a:p>
        </p:txBody>
      </p:sp>
    </p:spTree>
    <p:extLst>
      <p:ext uri="{BB962C8B-B14F-4D97-AF65-F5344CB8AC3E}">
        <p14:creationId xmlns:p14="http://schemas.microsoft.com/office/powerpoint/2010/main" val="315800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8</a:t>
            </a:fld>
            <a:endParaRPr lang="en-US"/>
          </a:p>
        </p:txBody>
      </p:sp>
    </p:spTree>
    <p:extLst>
      <p:ext uri="{BB962C8B-B14F-4D97-AF65-F5344CB8AC3E}">
        <p14:creationId xmlns:p14="http://schemas.microsoft.com/office/powerpoint/2010/main" val="19375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a:t>
            </a:r>
            <a:endParaRPr lang="en-US" dirty="0"/>
          </a:p>
        </p:txBody>
      </p:sp>
      <p:sp>
        <p:nvSpPr>
          <p:cNvPr id="4" name="Slide Number Placeholder 3"/>
          <p:cNvSpPr>
            <a:spLocks noGrp="1"/>
          </p:cNvSpPr>
          <p:nvPr>
            <p:ph type="sldNum" sz="quarter" idx="10"/>
          </p:nvPr>
        </p:nvSpPr>
        <p:spPr/>
        <p:txBody>
          <a:bodyPr/>
          <a:lstStyle/>
          <a:p>
            <a:fld id="{4FB232D6-F71D-4064-AC5E-2583EBE14BD3}" type="slidenum">
              <a:rPr lang="en-US" smtClean="0"/>
              <a:t>9</a:t>
            </a:fld>
            <a:endParaRPr lang="en-US"/>
          </a:p>
        </p:txBody>
      </p:sp>
    </p:spTree>
    <p:extLst>
      <p:ext uri="{BB962C8B-B14F-4D97-AF65-F5344CB8AC3E}">
        <p14:creationId xmlns:p14="http://schemas.microsoft.com/office/powerpoint/2010/main" val="274946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862094-2D0F-454E-9194-7DA298485AB8}"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334226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1710-90E0-472C-BE19-3B643E07556E}"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384935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57F54-AAAC-4E96-88BB-525076988E0B}"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237556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D66C9-5363-49AA-AFDF-A5D6226964B8}"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90508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9B94D-EDB1-4F5E-A3C0-12113A4AD52D}"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81970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126E20-4A5F-4EFB-89D8-E6E70E035FC8}" type="datetime1">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162116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042B4F-BADC-4B4E-8A55-2747F9705A69}" type="datetime1">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64565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3E13FA-AC6C-4DD9-A770-E0ACE31A9086}" type="datetime1">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326599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95671-B863-4147-8C5F-B6F7D2101F1E}" type="datetime1">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365729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A59EF3-0053-4C91-ABCD-D5AC9BD1BF90}" type="datetime1">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269518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93E24C-0695-4F41-88C2-A2C0F612A091}" type="datetime1">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DD44E-2746-4F7C-A6DC-C6840E4448F3}" type="slidenum">
              <a:rPr lang="en-US" smtClean="0"/>
              <a:t>‹#›</a:t>
            </a:fld>
            <a:endParaRPr lang="en-US"/>
          </a:p>
        </p:txBody>
      </p:sp>
    </p:spTree>
    <p:extLst>
      <p:ext uri="{BB962C8B-B14F-4D97-AF65-F5344CB8AC3E}">
        <p14:creationId xmlns:p14="http://schemas.microsoft.com/office/powerpoint/2010/main" val="291615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C92B5-8298-437B-874B-D454DB811466}" type="datetime1">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DD44E-2746-4F7C-A6DC-C6840E4448F3}" type="slidenum">
              <a:rPr lang="en-US" smtClean="0"/>
              <a:t>‹#›</a:t>
            </a:fld>
            <a:endParaRPr lang="en-US"/>
          </a:p>
        </p:txBody>
      </p:sp>
    </p:spTree>
    <p:extLst>
      <p:ext uri="{BB962C8B-B14F-4D97-AF65-F5344CB8AC3E}">
        <p14:creationId xmlns:p14="http://schemas.microsoft.com/office/powerpoint/2010/main" val="1372271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employflorida.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empl;oyflorida.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8" Type="http://schemas.openxmlformats.org/officeDocument/2006/relationships/hyperlink" Target="file:///C:\Documents%20and%20Settings\drichardson\Local%20Settings\Temporary%20Internet%20Files\Content.Outlook\Documents%20and%20Settings\afrancis\Local%20Settings\Temporary%20Internet%20Files\Temporary%20Internet%20Files\OLK125\target.jobs" TargetMode="External"/><Relationship Id="rId3" Type="http://schemas.openxmlformats.org/officeDocument/2006/relationships/image" Target="../media/image7.png"/><Relationship Id="rId7" Type="http://schemas.openxmlformats.org/officeDocument/2006/relationships/hyperlink" Target="http://www.usajobs.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google.com/alerts" TargetMode="External"/><Relationship Id="rId5" Type="http://schemas.openxmlformats.org/officeDocument/2006/relationships/hyperlink" Target="http://www.google.com/" TargetMode="External"/><Relationship Id="rId10" Type="http://schemas.openxmlformats.org/officeDocument/2006/relationships/hyperlink" Target="file:///C:\Documents%20and%20Settings\drichardson\Local%20Settings\Temporary%20Internet%20Files\Content.Outlook\Documents%20and%20Settings\afrancis\Local%20Settings\Temporary%20Internet%20Files\Temporary%20Internet%20Files\OLK125\Employflorida.com" TargetMode="External"/><Relationship Id="rId4" Type="http://schemas.openxmlformats.org/officeDocument/2006/relationships/image" Target="../media/image8.png"/><Relationship Id="rId9" Type="http://schemas.openxmlformats.org/officeDocument/2006/relationships/hyperlink" Target="file:///C:\Documents%20and%20Settings\drichardson\Local%20Settings\Temporary%20Internet%20Files\Content.Outlook\Documents%20and%20Settings\afrancis\Local%20Settings\Temporary%20Internet%20Files\Temporary%20Internet%20Files\OLK125\Monster.co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475" y="4495800"/>
            <a:ext cx="5562600" cy="1295400"/>
          </a:xfrm>
        </p:spPr>
        <p:txBody>
          <a:bodyPr>
            <a:normAutofit/>
          </a:bodyPr>
          <a:lstStyle/>
          <a:p>
            <a:r>
              <a:rPr lang="en-US" sz="3800" dirty="0">
                <a:effectLst>
                  <a:outerShdw blurRad="50800" dist="38100" dir="2700000" algn="tl" rotWithShape="0">
                    <a:prstClr val="black">
                      <a:alpha val="40000"/>
                    </a:prstClr>
                  </a:outerShdw>
                </a:effectLst>
                <a:latin typeface="Adobe Caslon Pro" pitchFamily="18" charset="0"/>
                <a:ea typeface="Adobe Heiti Std R" pitchFamily="34" charset="-128"/>
                <a:cs typeface="Andalus" pitchFamily="18" charset="-78"/>
              </a:rPr>
              <a:t>Name of presentation</a:t>
            </a:r>
          </a:p>
        </p:txBody>
      </p:sp>
      <p:sp>
        <p:nvSpPr>
          <p:cNvPr id="6" name="TextBox 5"/>
          <p:cNvSpPr txBox="1"/>
          <p:nvPr/>
        </p:nvSpPr>
        <p:spPr>
          <a:xfrm>
            <a:off x="7458075" y="5867400"/>
            <a:ext cx="3124200" cy="369332"/>
          </a:xfrm>
          <a:prstGeom prst="rect">
            <a:avLst/>
          </a:prstGeom>
          <a:solidFill>
            <a:schemeClr val="bg1"/>
          </a:solidFill>
          <a:ln>
            <a:solidFill>
              <a:schemeClr val="bg1"/>
            </a:solidFill>
          </a:ln>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12192000" cy="6819900"/>
          </a:xfrm>
          <a:prstGeom prst="rect">
            <a:avLst/>
          </a:prstGeom>
          <a:ln w="38100">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71" y="65259"/>
            <a:ext cx="1277468" cy="567596"/>
          </a:xfrm>
          <a:prstGeom prst="rect">
            <a:avLst/>
          </a:prstGeom>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790" t="17396" r="38674" b="43838"/>
          <a:stretch/>
        </p:blipFill>
        <p:spPr bwMode="auto">
          <a:xfrm>
            <a:off x="3822120" y="889712"/>
            <a:ext cx="1558618" cy="154868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028826" y="661289"/>
            <a:ext cx="1762125" cy="169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496" t="17396" r="44309" b="59899"/>
          <a:stretch/>
        </p:blipFill>
        <p:spPr bwMode="auto">
          <a:xfrm>
            <a:off x="2101329" y="880382"/>
            <a:ext cx="1623528" cy="146500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293" t="34580" r="38140" b="42666"/>
          <a:stretch/>
        </p:blipFill>
        <p:spPr bwMode="auto">
          <a:xfrm>
            <a:off x="5489314" y="899432"/>
            <a:ext cx="1670432" cy="155111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926" t="28892" r="29775" b="43637"/>
          <a:stretch/>
        </p:blipFill>
        <p:spPr bwMode="auto">
          <a:xfrm>
            <a:off x="7458075" y="899432"/>
            <a:ext cx="1632858" cy="153206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028825" y="624747"/>
            <a:ext cx="292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101329" y="2590799"/>
            <a:ext cx="251346" cy="1971676"/>
          </a:xfrm>
          <a:prstGeom prst="rect">
            <a:avLst/>
          </a:prstGeom>
          <a:solidFill>
            <a:schemeClr val="tx1">
              <a:lumMod val="50000"/>
              <a:lumOff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269" t="48144" r="71259" b="18552"/>
          <a:stretch/>
        </p:blipFill>
        <p:spPr bwMode="auto">
          <a:xfrm>
            <a:off x="2381251" y="2609851"/>
            <a:ext cx="1400175" cy="19526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072" t="44618" r="53406" b="20415"/>
          <a:stretch/>
        </p:blipFill>
        <p:spPr bwMode="auto">
          <a:xfrm>
            <a:off x="3891253" y="2600325"/>
            <a:ext cx="1474237" cy="195009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966" t="45622" r="37617" b="20750"/>
          <a:stretch/>
        </p:blipFill>
        <p:spPr bwMode="auto">
          <a:xfrm>
            <a:off x="5489314" y="2590799"/>
            <a:ext cx="1670433" cy="19596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8096" t="17396" r="27172" b="43168"/>
          <a:stretch/>
        </p:blipFill>
        <p:spPr bwMode="auto">
          <a:xfrm>
            <a:off x="9576708" y="605696"/>
            <a:ext cx="1091293" cy="182580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129" t="44117" r="19317" b="16165"/>
          <a:stretch/>
        </p:blipFill>
        <p:spPr bwMode="auto">
          <a:xfrm>
            <a:off x="7444662" y="2602024"/>
            <a:ext cx="1655797" cy="193964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2369" t="42945" r="14126" b="20080"/>
          <a:stretch/>
        </p:blipFill>
        <p:spPr bwMode="auto">
          <a:xfrm>
            <a:off x="9567183" y="2638423"/>
            <a:ext cx="1097897" cy="187876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1520304" y="5090041"/>
            <a:ext cx="9138171" cy="1758434"/>
          </a:xfrm>
          <a:prstGeom prst="rect">
            <a:avLst/>
          </a:prstGeom>
          <a:solidFill>
            <a:srgbClr val="D5D5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961" t="44206" r="75382" b="20733"/>
          <a:stretch/>
        </p:blipFill>
        <p:spPr bwMode="auto">
          <a:xfrm>
            <a:off x="2115132" y="4708388"/>
            <a:ext cx="1726038" cy="17465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1585" t="50000" r="63901" b="16602"/>
          <a:stretch/>
        </p:blipFill>
        <p:spPr bwMode="auto">
          <a:xfrm>
            <a:off x="3948402" y="4708388"/>
            <a:ext cx="1417087" cy="17465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4710" t="52420" r="47448" b="11701"/>
          <a:stretch/>
        </p:blipFill>
        <p:spPr bwMode="auto">
          <a:xfrm>
            <a:off x="5460738" y="4698863"/>
            <a:ext cx="1699008" cy="176557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63178" t="51860" r="16764" b="4664"/>
          <a:stretch/>
        </p:blipFill>
        <p:spPr bwMode="auto">
          <a:xfrm>
            <a:off x="7434359" y="4683967"/>
            <a:ext cx="1675624" cy="185018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73557" t="52607" r="15248" b="15495"/>
          <a:stretch/>
        </p:blipFill>
        <p:spPr bwMode="auto">
          <a:xfrm>
            <a:off x="9769341" y="4939005"/>
            <a:ext cx="895738" cy="159514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0" y="3708262"/>
            <a:ext cx="12192000" cy="685800"/>
          </a:xfrm>
          <a:solidFill>
            <a:srgbClr val="00B0F0"/>
          </a:solidFill>
          <a:ln w="19050">
            <a:solidFill>
              <a:schemeClr val="bg1"/>
            </a:solidFill>
          </a:ln>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ea typeface="Adobe Heiti Std R" pitchFamily="34" charset="-128"/>
                <a:cs typeface="Arial" panose="020B0604020202020204" pitchFamily="34" charset="0"/>
              </a:rPr>
              <a:t>Navigating Employ Florida Website Workshop</a:t>
            </a:r>
          </a:p>
        </p:txBody>
      </p:sp>
      <p:sp>
        <p:nvSpPr>
          <p:cNvPr id="9" name="Subtitle 2"/>
          <p:cNvSpPr txBox="1">
            <a:spLocks/>
          </p:cNvSpPr>
          <p:nvPr/>
        </p:nvSpPr>
        <p:spPr>
          <a:xfrm>
            <a:off x="1204143" y="36002"/>
            <a:ext cx="1042956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D06800"/>
                </a:solidFill>
                <a:effectLst>
                  <a:outerShdw blurRad="50800" dist="38100" dir="2700000" algn="tl" rotWithShape="0">
                    <a:prstClr val="black">
                      <a:alpha val="40000"/>
                    </a:prstClr>
                  </a:outerShdw>
                </a:effectLst>
                <a:ea typeface="Adobe Heiti Std R" pitchFamily="34" charset="-128"/>
                <a:cs typeface="Arial" panose="020B0604020202020204" pitchFamily="34" charset="0"/>
              </a:rPr>
              <a:t>  </a:t>
            </a:r>
            <a:r>
              <a:rPr lang="en-US" b="1" dirty="0">
                <a:solidFill>
                  <a:srgbClr val="D06800"/>
                </a:solidFill>
                <a:effectLst>
                  <a:outerShdw blurRad="50800" dist="38100" dir="2700000" algn="tl" rotWithShape="0">
                    <a:prstClr val="black">
                      <a:alpha val="40000"/>
                    </a:prstClr>
                  </a:outerShdw>
                </a:effectLst>
                <a:ea typeface="Adobe Heiti Std R" pitchFamily="34" charset="-128"/>
                <a:cs typeface="Arial" panose="020B0604020202020204" pitchFamily="34" charset="0"/>
              </a:rPr>
              <a:t>Getting the Most Out of Employ Florida and the Internet</a:t>
            </a:r>
          </a:p>
        </p:txBody>
      </p:sp>
      <p:sp>
        <p:nvSpPr>
          <p:cNvPr id="12" name="Slide Number Placeholder 11"/>
          <p:cNvSpPr>
            <a:spLocks noGrp="1"/>
          </p:cNvSpPr>
          <p:nvPr>
            <p:ph type="sldNum" sz="quarter" idx="12"/>
          </p:nvPr>
        </p:nvSpPr>
        <p:spPr>
          <a:xfrm>
            <a:off x="11502188" y="6169027"/>
            <a:ext cx="448377" cy="365125"/>
          </a:xfrm>
        </p:spPr>
        <p:txBody>
          <a:bodyPr/>
          <a:lstStyle/>
          <a:p>
            <a:fld id="{AF9DD44E-2746-4F7C-A6DC-C6840E4448F3}" type="slidenum">
              <a:rPr lang="en-US" smtClean="0">
                <a:solidFill>
                  <a:schemeClr val="accent6">
                    <a:lumMod val="50000"/>
                  </a:schemeClr>
                </a:solidFill>
              </a:rPr>
              <a:t>1</a:t>
            </a:fld>
            <a:endParaRPr lang="en-US" dirty="0">
              <a:solidFill>
                <a:schemeClr val="accent6">
                  <a:lumMod val="50000"/>
                </a:schemeClr>
              </a:solidFill>
            </a:endParaRPr>
          </a:p>
        </p:txBody>
      </p:sp>
    </p:spTree>
    <p:extLst>
      <p:ext uri="{BB962C8B-B14F-4D97-AF65-F5344CB8AC3E}">
        <p14:creationId xmlns:p14="http://schemas.microsoft.com/office/powerpoint/2010/main" val="3854715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183311"/>
            <a:ext cx="12192000" cy="584775"/>
          </a:xfrm>
          <a:prstGeom prst="rect">
            <a:avLst/>
          </a:prstGeom>
          <a:noFill/>
        </p:spPr>
        <p:txBody>
          <a:bodyPr wrap="square">
            <a:spAutoFit/>
          </a:bodyPr>
          <a:lstStyle/>
          <a:p>
            <a:pPr algn="ctr">
              <a:defRPr/>
            </a:pPr>
            <a:r>
              <a:rPr lang="en-US" sz="3200" b="1" dirty="0" smtClean="0">
                <a:latin typeface="Candara" panose="020E0502030303020204" pitchFamily="34" charset="0"/>
              </a:rPr>
              <a:t>Step 1</a:t>
            </a:r>
            <a:endParaRPr lang="en-US" sz="3200" b="1" dirty="0"/>
          </a:p>
        </p:txBody>
      </p:sp>
      <p:sp>
        <p:nvSpPr>
          <p:cNvPr id="13" name="Rectangle 2"/>
          <p:cNvSpPr txBox="1">
            <a:spLocks noChangeArrowheads="1"/>
          </p:cNvSpPr>
          <p:nvPr/>
        </p:nvSpPr>
        <p:spPr>
          <a:xfrm>
            <a:off x="488883" y="214446"/>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smtClean="0">
                <a:solidFill>
                  <a:srgbClr val="0070C0"/>
                </a:solidFill>
                <a:effectLst>
                  <a:outerShdw blurRad="38100" dist="38100" dir="2700000" algn="tl">
                    <a:srgbClr val="000000">
                      <a:alpha val="43137"/>
                    </a:srgbClr>
                  </a:outerShdw>
                </a:effectLst>
                <a:latin typeface="Candara" pitchFamily="34" charset="0"/>
              </a:rPr>
              <a:t>Creating a User Account</a:t>
            </a:r>
            <a:endParaRPr lang="en-US" sz="7200" b="1" dirty="0">
              <a:solidFill>
                <a:srgbClr val="0070C0"/>
              </a:solidFill>
              <a:effectLst>
                <a:outerShdw blurRad="38100" dist="38100" dir="2700000" algn="tl">
                  <a:srgbClr val="000000">
                    <a:alpha val="43137"/>
                  </a:srgbClr>
                </a:outerShdw>
              </a:effectLst>
              <a:latin typeface="Candara" pitchFamily="34" charset="0"/>
            </a:endParaRPr>
          </a:p>
        </p:txBody>
      </p:sp>
      <p:grpSp>
        <p:nvGrpSpPr>
          <p:cNvPr id="43" name="Group 42"/>
          <p:cNvGrpSpPr/>
          <p:nvPr/>
        </p:nvGrpSpPr>
        <p:grpSpPr>
          <a:xfrm>
            <a:off x="606392" y="1771114"/>
            <a:ext cx="11262697" cy="523220"/>
            <a:chOff x="606392" y="4138864"/>
            <a:chExt cx="11262697" cy="523220"/>
          </a:xfrm>
        </p:grpSpPr>
        <p:sp>
          <p:nvSpPr>
            <p:cNvPr id="23" name="Rectangle 22"/>
            <p:cNvSpPr/>
            <p:nvPr/>
          </p:nvSpPr>
          <p:spPr>
            <a:xfrm>
              <a:off x="606392" y="4167739"/>
              <a:ext cx="11262697" cy="462013"/>
            </a:xfrm>
            <a:prstGeom prst="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503611" y="4138864"/>
              <a:ext cx="6010984" cy="523220"/>
              <a:chOff x="3657611" y="4138864"/>
              <a:chExt cx="6010984" cy="523220"/>
            </a:xfrm>
          </p:grpSpPr>
          <p:grpSp>
            <p:nvGrpSpPr>
              <p:cNvPr id="22" name="Group 21"/>
              <p:cNvGrpSpPr/>
              <p:nvPr/>
            </p:nvGrpSpPr>
            <p:grpSpPr>
              <a:xfrm>
                <a:off x="3657611" y="4248304"/>
                <a:ext cx="823943" cy="300882"/>
                <a:chOff x="2011681" y="1903068"/>
                <a:chExt cx="823943" cy="300882"/>
              </a:xfrm>
            </p:grpSpPr>
            <p:sp>
              <p:nvSpPr>
                <p:cNvPr id="16" name="TextBox 15"/>
                <p:cNvSpPr txBox="1"/>
                <p:nvPr/>
              </p:nvSpPr>
              <p:spPr>
                <a:xfrm>
                  <a:off x="2248484" y="1926951"/>
                  <a:ext cx="587140"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1" name="Group 20"/>
                <p:cNvGrpSpPr/>
                <p:nvPr/>
              </p:nvGrpSpPr>
              <p:grpSpPr>
                <a:xfrm>
                  <a:off x="2011681" y="1903068"/>
                  <a:ext cx="265678" cy="272007"/>
                  <a:chOff x="1588167" y="3041574"/>
                  <a:chExt cx="962529" cy="918083"/>
                </a:xfrm>
                <a:solidFill>
                  <a:schemeClr val="bg1"/>
                </a:solidFill>
              </p:grpSpPr>
              <p:sp>
                <p:nvSpPr>
                  <p:cNvPr id="9" name="Rectangle 8"/>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4546350" y="4138864"/>
                <a:ext cx="1756611" cy="523220"/>
                <a:chOff x="4989100" y="4138864"/>
                <a:chExt cx="1756611" cy="523220"/>
              </a:xfrm>
            </p:grpSpPr>
            <p:grpSp>
              <p:nvGrpSpPr>
                <p:cNvPr id="25" name="Group 24"/>
                <p:cNvGrpSpPr/>
                <p:nvPr/>
              </p:nvGrpSpPr>
              <p:grpSpPr>
                <a:xfrm>
                  <a:off x="4989100" y="4138864"/>
                  <a:ext cx="293572" cy="523220"/>
                  <a:chOff x="5220100" y="4167739"/>
                  <a:chExt cx="293572" cy="523220"/>
                </a:xfrm>
              </p:grpSpPr>
              <p:sp>
                <p:nvSpPr>
                  <p:cNvPr id="4" name="Right Arrow 3"/>
                  <p:cNvSpPr/>
                  <p:nvPr/>
                </p:nvSpPr>
                <p:spPr>
                  <a:xfrm>
                    <a:off x="5220100" y="4294893"/>
                    <a:ext cx="144379" cy="2918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3415" y="4167739"/>
                    <a:ext cx="250257" cy="523220"/>
                  </a:xfrm>
                  <a:prstGeom prst="rect">
                    <a:avLst/>
                  </a:prstGeom>
                  <a:noFill/>
                </p:spPr>
                <p:txBody>
                  <a:bodyPr wrap="square" rtlCol="0">
                    <a:spAutoFit/>
                  </a:bodyPr>
                  <a:lstStyle/>
                  <a:p>
                    <a:r>
                      <a:rPr lang="en-US" sz="2800" dirty="0">
                        <a:solidFill>
                          <a:schemeClr val="bg1"/>
                        </a:solidFill>
                      </a:rPr>
                      <a:t>]</a:t>
                    </a:r>
                  </a:p>
                </p:txBody>
              </p:sp>
            </p:grpSp>
            <p:sp>
              <p:nvSpPr>
                <p:cNvPr id="17" name="TextBox 16"/>
                <p:cNvSpPr txBox="1"/>
                <p:nvPr/>
              </p:nvSpPr>
              <p:spPr>
                <a:xfrm>
                  <a:off x="5157543" y="4292758"/>
                  <a:ext cx="1588168"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Register/Sign in</a:t>
                  </a:r>
                </a:p>
              </p:txBody>
            </p:sp>
          </p:grpSp>
          <p:grpSp>
            <p:nvGrpSpPr>
              <p:cNvPr id="29" name="Group 28"/>
              <p:cNvGrpSpPr/>
              <p:nvPr/>
            </p:nvGrpSpPr>
            <p:grpSpPr>
              <a:xfrm>
                <a:off x="5953653" y="4248301"/>
                <a:ext cx="1948704" cy="329757"/>
                <a:chOff x="6059528" y="4248301"/>
                <a:chExt cx="1948704" cy="329757"/>
              </a:xfrm>
            </p:grpSpPr>
            <p:grpSp>
              <p:nvGrpSpPr>
                <p:cNvPr id="31" name="Group 30"/>
                <p:cNvGrpSpPr/>
                <p:nvPr/>
              </p:nvGrpSpPr>
              <p:grpSpPr>
                <a:xfrm rot="16200000">
                  <a:off x="6025991" y="4281838"/>
                  <a:ext cx="329757" cy="262683"/>
                  <a:chOff x="673358" y="3458547"/>
                  <a:chExt cx="2797311" cy="2057400"/>
                </a:xfrm>
                <a:solidFill>
                  <a:schemeClr val="bg1"/>
                </a:solidFill>
              </p:grpSpPr>
              <p:sp>
                <p:nvSpPr>
                  <p:cNvPr id="32" name="Flowchart: Magnetic Disk 3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285311" y="4288138"/>
                  <a:ext cx="1722921"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grpSp>
          <p:grpSp>
            <p:nvGrpSpPr>
              <p:cNvPr id="30" name="Group 29"/>
              <p:cNvGrpSpPr/>
              <p:nvPr/>
            </p:nvGrpSpPr>
            <p:grpSpPr>
              <a:xfrm>
                <a:off x="7912095" y="4242156"/>
                <a:ext cx="1756500" cy="322980"/>
                <a:chOff x="8037220" y="4242156"/>
                <a:chExt cx="1756500" cy="322980"/>
              </a:xfrm>
            </p:grpSpPr>
            <p:grpSp>
              <p:nvGrpSpPr>
                <p:cNvPr id="35" name="Group 34"/>
                <p:cNvGrpSpPr/>
                <p:nvPr/>
              </p:nvGrpSpPr>
              <p:grpSpPr>
                <a:xfrm>
                  <a:off x="8037220" y="4242156"/>
                  <a:ext cx="178837" cy="311020"/>
                  <a:chOff x="3124200" y="1769708"/>
                  <a:chExt cx="1371598" cy="1659292"/>
                </a:xfrm>
                <a:solidFill>
                  <a:schemeClr val="bg1"/>
                </a:solidFill>
              </p:grpSpPr>
              <p:sp>
                <p:nvSpPr>
                  <p:cNvPr id="36" name="Flowchart: Delay 3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8205552" y="4288137"/>
                  <a:ext cx="1588168"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grpSp>
      </p:grpSp>
      <p:sp>
        <p:nvSpPr>
          <p:cNvPr id="44" name="TextBox 43"/>
          <p:cNvSpPr txBox="1"/>
          <p:nvPr/>
        </p:nvSpPr>
        <p:spPr>
          <a:xfrm>
            <a:off x="2281188" y="2271575"/>
            <a:ext cx="9710518" cy="523220"/>
          </a:xfrm>
          <a:prstGeom prst="rect">
            <a:avLst/>
          </a:prstGeom>
          <a:noFill/>
        </p:spPr>
        <p:txBody>
          <a:bodyPr wrap="square" rtlCol="0">
            <a:spAutoFit/>
          </a:bodyPr>
          <a:lstStyle/>
          <a:p>
            <a:r>
              <a:rPr lang="en-US" sz="1400" dirty="0">
                <a:latin typeface="Arial Narrow" panose="020B0606020202030204" pitchFamily="34" charset="0"/>
              </a:rPr>
              <a:t>Please enter the following login information and click the Next button when you are finished.  Be sure to remember your User Name and Password.</a:t>
            </a:r>
          </a:p>
          <a:p>
            <a:r>
              <a:rPr lang="en-US" sz="1400" dirty="0">
                <a:latin typeface="Arial Narrow" panose="020B0606020202030204" pitchFamily="34" charset="0"/>
              </a:rPr>
              <a:t>You will need them to access the system again.</a:t>
            </a:r>
          </a:p>
        </p:txBody>
      </p:sp>
      <p:pic>
        <p:nvPicPr>
          <p:cNvPr id="47" name="Picture 19"/>
          <p:cNvPicPr>
            <a:picLocks noChangeAspect="1" noChangeArrowheads="1"/>
          </p:cNvPicPr>
          <p:nvPr/>
        </p:nvPicPr>
        <p:blipFill rotWithShape="1">
          <a:blip r:embed="rId2">
            <a:extLst>
              <a:ext uri="{28A0092B-C50C-407E-A947-70E740481C1C}">
                <a14:useLocalDpi xmlns:a14="http://schemas.microsoft.com/office/drawing/2010/main" val="0"/>
              </a:ext>
            </a:extLst>
          </a:blip>
          <a:srcRect l="13099" t="13344" r="76862" b="78822"/>
          <a:stretch/>
        </p:blipFill>
        <p:spPr bwMode="auto">
          <a:xfrm>
            <a:off x="687313" y="2294334"/>
            <a:ext cx="1276241" cy="622408"/>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45" name="TextBox 44"/>
          <p:cNvSpPr txBox="1"/>
          <p:nvPr/>
        </p:nvSpPr>
        <p:spPr>
          <a:xfrm>
            <a:off x="664158" y="2866672"/>
            <a:ext cx="2839453" cy="276999"/>
          </a:xfrm>
          <a:prstGeom prst="rect">
            <a:avLst/>
          </a:prstGeom>
          <a:noFill/>
        </p:spPr>
        <p:txBody>
          <a:bodyPr wrap="square" rtlCol="0">
            <a:spAutoFit/>
          </a:bodyPr>
          <a:lstStyle/>
          <a:p>
            <a:r>
              <a:rPr lang="en-US" sz="1200" b="1" i="1" dirty="0">
                <a:solidFill>
                  <a:srgbClr val="C00000"/>
                </a:solidFill>
              </a:rPr>
              <a:t>*</a:t>
            </a:r>
            <a:r>
              <a:rPr lang="en-US" sz="1200" i="1" dirty="0"/>
              <a:t> Indicates required fields.</a:t>
            </a:r>
          </a:p>
        </p:txBody>
      </p:sp>
      <p:sp>
        <p:nvSpPr>
          <p:cNvPr id="49" name="TextBox 48"/>
          <p:cNvSpPr txBox="1"/>
          <p:nvPr/>
        </p:nvSpPr>
        <p:spPr>
          <a:xfrm>
            <a:off x="7281521" y="2682209"/>
            <a:ext cx="4403538" cy="307777"/>
          </a:xfrm>
          <a:prstGeom prst="rect">
            <a:avLst/>
          </a:prstGeom>
          <a:noFill/>
        </p:spPr>
        <p:txBody>
          <a:bodyPr wrap="square" rtlCol="0">
            <a:spAutoFit/>
          </a:bodyPr>
          <a:lstStyle/>
          <a:p>
            <a:r>
              <a:rPr lang="en-US" sz="1400" i="1" dirty="0"/>
              <a:t>For help click the question mark icon next to each section.</a:t>
            </a:r>
          </a:p>
        </p:txBody>
      </p:sp>
      <p:pic>
        <p:nvPicPr>
          <p:cNvPr id="5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340" t="33932" r="11176" b="52447"/>
          <a:stretch/>
        </p:blipFill>
        <p:spPr bwMode="auto">
          <a:xfrm>
            <a:off x="1159306" y="3311878"/>
            <a:ext cx="10131128" cy="284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ounded Rectangle 50"/>
          <p:cNvSpPr/>
          <p:nvPr/>
        </p:nvSpPr>
        <p:spPr>
          <a:xfrm>
            <a:off x="625641" y="3311878"/>
            <a:ext cx="11423814" cy="308420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981783" y="3157096"/>
            <a:ext cx="2654667" cy="307987"/>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99473" y="3067450"/>
            <a:ext cx="2587463" cy="430887"/>
          </a:xfrm>
          <a:prstGeom prst="rect">
            <a:avLst/>
          </a:prstGeom>
          <a:noFill/>
        </p:spPr>
        <p:txBody>
          <a:bodyPr wrap="square" rtlCol="0">
            <a:spAutoFit/>
          </a:bodyPr>
          <a:lstStyle/>
          <a:p>
            <a:r>
              <a:rPr lang="en-US" sz="2200" b="1" dirty="0">
                <a:solidFill>
                  <a:schemeClr val="bg1"/>
                </a:solidFill>
                <a:latin typeface="Arial Narrow" panose="020B0606020202030204" pitchFamily="34" charset="0"/>
              </a:rPr>
              <a:t>Login Information</a:t>
            </a:r>
          </a:p>
        </p:txBody>
      </p:sp>
      <p:grpSp>
        <p:nvGrpSpPr>
          <p:cNvPr id="56" name="Group 55"/>
          <p:cNvGrpSpPr/>
          <p:nvPr/>
        </p:nvGrpSpPr>
        <p:grpSpPr>
          <a:xfrm>
            <a:off x="11492521" y="3383695"/>
            <a:ext cx="336884" cy="492443"/>
            <a:chOff x="9914021" y="3017945"/>
            <a:chExt cx="336884" cy="492443"/>
          </a:xfrm>
        </p:grpSpPr>
        <p:sp>
          <p:nvSpPr>
            <p:cNvPr id="57" name="Oval 56"/>
            <p:cNvSpPr/>
            <p:nvPr/>
          </p:nvSpPr>
          <p:spPr>
            <a:xfrm>
              <a:off x="9914021" y="3099334"/>
              <a:ext cx="336884" cy="32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920578" y="3017945"/>
              <a:ext cx="330327" cy="492443"/>
            </a:xfrm>
            <a:prstGeom prst="rect">
              <a:avLst/>
            </a:prstGeom>
            <a:noFill/>
          </p:spPr>
          <p:txBody>
            <a:bodyPr wrap="square" rtlCol="0">
              <a:spAutoFit/>
            </a:bodyPr>
            <a:lstStyle/>
            <a:p>
              <a:r>
                <a:rPr lang="en-US" sz="2600" b="1" dirty="0">
                  <a:solidFill>
                    <a:schemeClr val="bg1"/>
                  </a:solidFill>
                </a:rPr>
                <a:t>?</a:t>
              </a:r>
            </a:p>
          </p:txBody>
        </p:sp>
      </p:grpSp>
      <p:sp>
        <p:nvSpPr>
          <p:cNvPr id="63" name="TextBox 62"/>
          <p:cNvSpPr txBox="1"/>
          <p:nvPr/>
        </p:nvSpPr>
        <p:spPr>
          <a:xfrm>
            <a:off x="928306" y="3528070"/>
            <a:ext cx="1420257"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User Name</a:t>
            </a:r>
          </a:p>
        </p:txBody>
      </p:sp>
      <p:sp>
        <p:nvSpPr>
          <p:cNvPr id="64" name="TextBox 63"/>
          <p:cNvSpPr txBox="1"/>
          <p:nvPr/>
        </p:nvSpPr>
        <p:spPr>
          <a:xfrm>
            <a:off x="936332" y="3998095"/>
            <a:ext cx="1421856"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Password</a:t>
            </a:r>
          </a:p>
        </p:txBody>
      </p:sp>
      <p:sp>
        <p:nvSpPr>
          <p:cNvPr id="61" name="Round Single Corner Rectangle 60"/>
          <p:cNvSpPr/>
          <p:nvPr/>
        </p:nvSpPr>
        <p:spPr>
          <a:xfrm rot="10800000" flipV="1">
            <a:off x="4283188" y="3639541"/>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Single Corner Rectangle 67"/>
          <p:cNvSpPr/>
          <p:nvPr/>
        </p:nvSpPr>
        <p:spPr>
          <a:xfrm rot="10800000" flipV="1">
            <a:off x="4271963" y="4099941"/>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934731" y="4487370"/>
            <a:ext cx="2230355"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Confirm Password</a:t>
            </a:r>
          </a:p>
        </p:txBody>
      </p:sp>
      <p:sp>
        <p:nvSpPr>
          <p:cNvPr id="70" name="Round Single Corner Rectangle 69"/>
          <p:cNvSpPr/>
          <p:nvPr/>
        </p:nvSpPr>
        <p:spPr>
          <a:xfrm rot="10800000" flipV="1">
            <a:off x="4281588" y="4581191"/>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Single Corner Rectangle 70"/>
          <p:cNvSpPr/>
          <p:nvPr/>
        </p:nvSpPr>
        <p:spPr>
          <a:xfrm rot="10800000" flipV="1">
            <a:off x="4270363" y="5060841"/>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42756" y="4976645"/>
            <a:ext cx="2230355"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Security Question</a:t>
            </a:r>
          </a:p>
        </p:txBody>
      </p:sp>
      <p:sp>
        <p:nvSpPr>
          <p:cNvPr id="62" name="TextBox 61"/>
          <p:cNvSpPr txBox="1"/>
          <p:nvPr/>
        </p:nvSpPr>
        <p:spPr>
          <a:xfrm>
            <a:off x="4344995" y="5034028"/>
            <a:ext cx="1680398" cy="338554"/>
          </a:xfrm>
          <a:prstGeom prst="rect">
            <a:avLst/>
          </a:prstGeom>
          <a:noFill/>
        </p:spPr>
        <p:txBody>
          <a:bodyPr wrap="square" rtlCol="0">
            <a:spAutoFit/>
          </a:bodyPr>
          <a:lstStyle/>
          <a:p>
            <a:r>
              <a:rPr lang="en-US" sz="1600" dirty="0"/>
              <a:t>None Selected</a:t>
            </a:r>
          </a:p>
        </p:txBody>
      </p:sp>
      <p:sp>
        <p:nvSpPr>
          <p:cNvPr id="67" name="Flowchart: Extract 66"/>
          <p:cNvSpPr/>
          <p:nvPr/>
        </p:nvSpPr>
        <p:spPr>
          <a:xfrm flipV="1">
            <a:off x="6704791" y="5145832"/>
            <a:ext cx="158837" cy="149924"/>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969278" y="5559186"/>
            <a:ext cx="3413451"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Security Question Response</a:t>
            </a:r>
          </a:p>
        </p:txBody>
      </p:sp>
      <p:sp>
        <p:nvSpPr>
          <p:cNvPr id="76" name="Round Single Corner Rectangle 75"/>
          <p:cNvSpPr/>
          <p:nvPr/>
        </p:nvSpPr>
        <p:spPr>
          <a:xfrm rot="10800000" flipV="1">
            <a:off x="4243088" y="5639941"/>
            <a:ext cx="2205838"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015825" y="6479046"/>
            <a:ext cx="352125" cy="365125"/>
          </a:xfrm>
        </p:spPr>
        <p:txBody>
          <a:bodyPr/>
          <a:lstStyle/>
          <a:p>
            <a:fld id="{AF9DD44E-2746-4F7C-A6DC-C6840E4448F3}" type="slidenum">
              <a:rPr lang="en-US" smtClean="0"/>
              <a:t>10</a:t>
            </a:fld>
            <a:endParaRPr lang="en-US" dirty="0"/>
          </a:p>
        </p:txBody>
      </p:sp>
      <p:sp>
        <p:nvSpPr>
          <p:cNvPr id="77" name="TextBox 76"/>
          <p:cNvSpPr txBox="1"/>
          <p:nvPr/>
        </p:nvSpPr>
        <p:spPr>
          <a:xfrm>
            <a:off x="4175776" y="5892416"/>
            <a:ext cx="2398280" cy="276999"/>
          </a:xfrm>
          <a:prstGeom prst="rect">
            <a:avLst/>
          </a:prstGeom>
          <a:noFill/>
        </p:spPr>
        <p:txBody>
          <a:bodyPr wrap="square" rtlCol="0">
            <a:spAutoFit/>
          </a:bodyPr>
          <a:lstStyle/>
          <a:p>
            <a:r>
              <a:rPr lang="en-US" sz="1200" i="1" dirty="0"/>
              <a:t>Special characters are not allowed.</a:t>
            </a:r>
          </a:p>
        </p:txBody>
      </p:sp>
      <p:sp>
        <p:nvSpPr>
          <p:cNvPr id="78" name="TextBox 77"/>
          <p:cNvSpPr txBox="1"/>
          <p:nvPr/>
        </p:nvSpPr>
        <p:spPr>
          <a:xfrm>
            <a:off x="7015228" y="3528070"/>
            <a:ext cx="4482110" cy="646331"/>
          </a:xfrm>
          <a:prstGeom prst="rect">
            <a:avLst/>
          </a:prstGeom>
          <a:noFill/>
        </p:spPr>
        <p:txBody>
          <a:bodyPr wrap="square" rtlCol="0">
            <a:spAutoFit/>
          </a:bodyPr>
          <a:lstStyle/>
          <a:p>
            <a:r>
              <a:rPr lang="en-US" sz="1200" dirty="0">
                <a:latin typeface="Arial Narrow" panose="020B0606020202030204" pitchFamily="34" charset="0"/>
              </a:rPr>
              <a:t>Enter User Name (3-20 characters and must include characters, letters and numbers. Allowable characters are + @ _)  </a:t>
            </a:r>
          </a:p>
          <a:p>
            <a:r>
              <a:rPr lang="en-US" sz="1200" dirty="0">
                <a:latin typeface="Arial Narrow" panose="020B0606020202030204" pitchFamily="34" charset="0"/>
              </a:rPr>
              <a:t>.</a:t>
            </a:r>
          </a:p>
        </p:txBody>
      </p:sp>
      <p:sp>
        <p:nvSpPr>
          <p:cNvPr id="79" name="TextBox 78"/>
          <p:cNvSpPr txBox="1"/>
          <p:nvPr/>
        </p:nvSpPr>
        <p:spPr>
          <a:xfrm>
            <a:off x="7013627" y="3998095"/>
            <a:ext cx="4815777" cy="830997"/>
          </a:xfrm>
          <a:prstGeom prst="rect">
            <a:avLst/>
          </a:prstGeom>
          <a:noFill/>
        </p:spPr>
        <p:txBody>
          <a:bodyPr wrap="square" rtlCol="0">
            <a:spAutoFit/>
          </a:bodyPr>
          <a:lstStyle/>
          <a:p>
            <a:r>
              <a:rPr lang="en-US" sz="1200" dirty="0">
                <a:latin typeface="Arial Narrow" panose="020B0606020202030204" pitchFamily="34" charset="0"/>
              </a:rPr>
              <a:t>Enter Password (8-16 characters and must include at least one uppercase letter, one lower case letter, one number and one special case character.  Allowable characters are # &amp; $ % + ^ ! * _)  </a:t>
            </a:r>
          </a:p>
          <a:p>
            <a:r>
              <a:rPr lang="en-US" sz="1200" dirty="0">
                <a:latin typeface="Arial Narrow" panose="020B0606020202030204" pitchFamily="34" charset="0"/>
              </a:rPr>
              <a:t>.</a:t>
            </a:r>
          </a:p>
        </p:txBody>
      </p:sp>
    </p:spTree>
    <p:extLst>
      <p:ext uri="{BB962C8B-B14F-4D97-AF65-F5344CB8AC3E}">
        <p14:creationId xmlns:p14="http://schemas.microsoft.com/office/powerpoint/2010/main" val="290107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88883" y="214446"/>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Creating a User Account</a:t>
            </a:r>
          </a:p>
        </p:txBody>
      </p:sp>
      <p:grpSp>
        <p:nvGrpSpPr>
          <p:cNvPr id="43" name="Group 42"/>
          <p:cNvGrpSpPr/>
          <p:nvPr/>
        </p:nvGrpSpPr>
        <p:grpSpPr>
          <a:xfrm>
            <a:off x="606392" y="1771114"/>
            <a:ext cx="11262697" cy="523220"/>
            <a:chOff x="606392" y="4138864"/>
            <a:chExt cx="11262697" cy="523220"/>
          </a:xfrm>
        </p:grpSpPr>
        <p:sp>
          <p:nvSpPr>
            <p:cNvPr id="23" name="Rectangle 22"/>
            <p:cNvSpPr/>
            <p:nvPr/>
          </p:nvSpPr>
          <p:spPr>
            <a:xfrm>
              <a:off x="606392" y="4167739"/>
              <a:ext cx="11262697" cy="462013"/>
            </a:xfrm>
            <a:prstGeom prst="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503611" y="4138864"/>
              <a:ext cx="6010984" cy="523220"/>
              <a:chOff x="3657611" y="4138864"/>
              <a:chExt cx="6010984" cy="523220"/>
            </a:xfrm>
          </p:grpSpPr>
          <p:grpSp>
            <p:nvGrpSpPr>
              <p:cNvPr id="22" name="Group 21"/>
              <p:cNvGrpSpPr/>
              <p:nvPr/>
            </p:nvGrpSpPr>
            <p:grpSpPr>
              <a:xfrm>
                <a:off x="3657611" y="4248304"/>
                <a:ext cx="823943" cy="300882"/>
                <a:chOff x="2011681" y="1903068"/>
                <a:chExt cx="823943" cy="300882"/>
              </a:xfrm>
            </p:grpSpPr>
            <p:sp>
              <p:nvSpPr>
                <p:cNvPr id="16" name="TextBox 15"/>
                <p:cNvSpPr txBox="1"/>
                <p:nvPr/>
              </p:nvSpPr>
              <p:spPr>
                <a:xfrm>
                  <a:off x="2248484" y="1926951"/>
                  <a:ext cx="587140"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1" name="Group 20"/>
                <p:cNvGrpSpPr/>
                <p:nvPr/>
              </p:nvGrpSpPr>
              <p:grpSpPr>
                <a:xfrm>
                  <a:off x="2011681" y="1903068"/>
                  <a:ext cx="265678" cy="272007"/>
                  <a:chOff x="1588167" y="3041574"/>
                  <a:chExt cx="962529" cy="918083"/>
                </a:xfrm>
                <a:solidFill>
                  <a:schemeClr val="bg1"/>
                </a:solidFill>
              </p:grpSpPr>
              <p:sp>
                <p:nvSpPr>
                  <p:cNvPr id="9" name="Rectangle 8"/>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4546350" y="4138864"/>
                <a:ext cx="1756611" cy="523220"/>
                <a:chOff x="4989100" y="4138864"/>
                <a:chExt cx="1756611" cy="523220"/>
              </a:xfrm>
            </p:grpSpPr>
            <p:grpSp>
              <p:nvGrpSpPr>
                <p:cNvPr id="25" name="Group 24"/>
                <p:cNvGrpSpPr/>
                <p:nvPr/>
              </p:nvGrpSpPr>
              <p:grpSpPr>
                <a:xfrm>
                  <a:off x="4989100" y="4138864"/>
                  <a:ext cx="293572" cy="523220"/>
                  <a:chOff x="5220100" y="4167739"/>
                  <a:chExt cx="293572" cy="523220"/>
                </a:xfrm>
              </p:grpSpPr>
              <p:sp>
                <p:nvSpPr>
                  <p:cNvPr id="4" name="Right Arrow 3"/>
                  <p:cNvSpPr/>
                  <p:nvPr/>
                </p:nvSpPr>
                <p:spPr>
                  <a:xfrm>
                    <a:off x="5220100" y="4294893"/>
                    <a:ext cx="144379" cy="2918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3415" y="4167739"/>
                    <a:ext cx="250257" cy="523220"/>
                  </a:xfrm>
                  <a:prstGeom prst="rect">
                    <a:avLst/>
                  </a:prstGeom>
                  <a:noFill/>
                </p:spPr>
                <p:txBody>
                  <a:bodyPr wrap="square" rtlCol="0">
                    <a:spAutoFit/>
                  </a:bodyPr>
                  <a:lstStyle/>
                  <a:p>
                    <a:r>
                      <a:rPr lang="en-US" sz="2800" dirty="0">
                        <a:solidFill>
                          <a:schemeClr val="bg1"/>
                        </a:solidFill>
                      </a:rPr>
                      <a:t>]</a:t>
                    </a:r>
                  </a:p>
                </p:txBody>
              </p:sp>
            </p:grpSp>
            <p:sp>
              <p:nvSpPr>
                <p:cNvPr id="17" name="TextBox 16"/>
                <p:cNvSpPr txBox="1"/>
                <p:nvPr/>
              </p:nvSpPr>
              <p:spPr>
                <a:xfrm>
                  <a:off x="5157543" y="4292758"/>
                  <a:ext cx="1588168"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Register/Sign in</a:t>
                  </a:r>
                </a:p>
              </p:txBody>
            </p:sp>
          </p:grpSp>
          <p:grpSp>
            <p:nvGrpSpPr>
              <p:cNvPr id="29" name="Group 28"/>
              <p:cNvGrpSpPr/>
              <p:nvPr/>
            </p:nvGrpSpPr>
            <p:grpSpPr>
              <a:xfrm>
                <a:off x="5953653" y="4248301"/>
                <a:ext cx="1948704" cy="329757"/>
                <a:chOff x="6059528" y="4248301"/>
                <a:chExt cx="1948704" cy="329757"/>
              </a:xfrm>
            </p:grpSpPr>
            <p:grpSp>
              <p:nvGrpSpPr>
                <p:cNvPr id="31" name="Group 30"/>
                <p:cNvGrpSpPr/>
                <p:nvPr/>
              </p:nvGrpSpPr>
              <p:grpSpPr>
                <a:xfrm rot="16200000">
                  <a:off x="6025991" y="4281838"/>
                  <a:ext cx="329757" cy="262683"/>
                  <a:chOff x="673358" y="3458547"/>
                  <a:chExt cx="2797311" cy="2057400"/>
                </a:xfrm>
                <a:solidFill>
                  <a:schemeClr val="bg1"/>
                </a:solidFill>
              </p:grpSpPr>
              <p:sp>
                <p:nvSpPr>
                  <p:cNvPr id="32" name="Flowchart: Magnetic Disk 3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285311" y="4288138"/>
                  <a:ext cx="1722921"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grpSp>
          <p:grpSp>
            <p:nvGrpSpPr>
              <p:cNvPr id="30" name="Group 29"/>
              <p:cNvGrpSpPr/>
              <p:nvPr/>
            </p:nvGrpSpPr>
            <p:grpSpPr>
              <a:xfrm>
                <a:off x="7912095" y="4242156"/>
                <a:ext cx="1756500" cy="322980"/>
                <a:chOff x="8037220" y="4242156"/>
                <a:chExt cx="1756500" cy="322980"/>
              </a:xfrm>
            </p:grpSpPr>
            <p:grpSp>
              <p:nvGrpSpPr>
                <p:cNvPr id="35" name="Group 34"/>
                <p:cNvGrpSpPr/>
                <p:nvPr/>
              </p:nvGrpSpPr>
              <p:grpSpPr>
                <a:xfrm>
                  <a:off x="8037220" y="4242156"/>
                  <a:ext cx="178837" cy="311020"/>
                  <a:chOff x="3124200" y="1769708"/>
                  <a:chExt cx="1371598" cy="1659292"/>
                </a:xfrm>
                <a:solidFill>
                  <a:schemeClr val="bg1"/>
                </a:solidFill>
              </p:grpSpPr>
              <p:sp>
                <p:nvSpPr>
                  <p:cNvPr id="36" name="Flowchart: Delay 3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8205552" y="4288137"/>
                  <a:ext cx="1588168"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grpSp>
      </p:grpSp>
      <p:sp>
        <p:nvSpPr>
          <p:cNvPr id="44" name="TextBox 43"/>
          <p:cNvSpPr txBox="1"/>
          <p:nvPr/>
        </p:nvSpPr>
        <p:spPr>
          <a:xfrm>
            <a:off x="2281188" y="2271575"/>
            <a:ext cx="9710518" cy="523220"/>
          </a:xfrm>
          <a:prstGeom prst="rect">
            <a:avLst/>
          </a:prstGeom>
          <a:noFill/>
        </p:spPr>
        <p:txBody>
          <a:bodyPr wrap="square" rtlCol="0">
            <a:spAutoFit/>
          </a:bodyPr>
          <a:lstStyle/>
          <a:p>
            <a:r>
              <a:rPr lang="en-US" sz="1400" dirty="0">
                <a:latin typeface="Arial Narrow" panose="020B0606020202030204" pitchFamily="34" charset="0"/>
              </a:rPr>
              <a:t>Please enter the following login information and click the Next button when you are finished.  Be sure to remember your User Name and Password.</a:t>
            </a:r>
          </a:p>
          <a:p>
            <a:r>
              <a:rPr lang="en-US" sz="1400" dirty="0">
                <a:latin typeface="Arial Narrow" panose="020B0606020202030204" pitchFamily="34" charset="0"/>
              </a:rPr>
              <a:t>You will need them to access the system again.</a:t>
            </a:r>
          </a:p>
        </p:txBody>
      </p:sp>
      <p:pic>
        <p:nvPicPr>
          <p:cNvPr id="47" name="Picture 19"/>
          <p:cNvPicPr>
            <a:picLocks noChangeAspect="1" noChangeArrowheads="1"/>
          </p:cNvPicPr>
          <p:nvPr/>
        </p:nvPicPr>
        <p:blipFill rotWithShape="1">
          <a:blip r:embed="rId2">
            <a:extLst>
              <a:ext uri="{28A0092B-C50C-407E-A947-70E740481C1C}">
                <a14:useLocalDpi xmlns:a14="http://schemas.microsoft.com/office/drawing/2010/main" val="0"/>
              </a:ext>
            </a:extLst>
          </a:blip>
          <a:srcRect l="13099" t="13344" r="76862" b="78822"/>
          <a:stretch/>
        </p:blipFill>
        <p:spPr bwMode="auto">
          <a:xfrm>
            <a:off x="687313" y="2294334"/>
            <a:ext cx="1276241" cy="622408"/>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45" name="TextBox 44"/>
          <p:cNvSpPr txBox="1"/>
          <p:nvPr/>
        </p:nvSpPr>
        <p:spPr>
          <a:xfrm>
            <a:off x="664158" y="3068797"/>
            <a:ext cx="2839453" cy="276999"/>
          </a:xfrm>
          <a:prstGeom prst="rect">
            <a:avLst/>
          </a:prstGeom>
          <a:noFill/>
        </p:spPr>
        <p:txBody>
          <a:bodyPr wrap="square" rtlCol="0">
            <a:spAutoFit/>
          </a:bodyPr>
          <a:lstStyle/>
          <a:p>
            <a:r>
              <a:rPr lang="en-US" sz="1200" b="1" i="1" dirty="0">
                <a:solidFill>
                  <a:srgbClr val="C00000"/>
                </a:solidFill>
              </a:rPr>
              <a:t>*</a:t>
            </a:r>
            <a:r>
              <a:rPr lang="en-US" sz="1200" i="1" dirty="0"/>
              <a:t> Indicates required fields.</a:t>
            </a:r>
          </a:p>
        </p:txBody>
      </p:sp>
      <p:sp>
        <p:nvSpPr>
          <p:cNvPr id="49" name="TextBox 48"/>
          <p:cNvSpPr txBox="1"/>
          <p:nvPr/>
        </p:nvSpPr>
        <p:spPr>
          <a:xfrm>
            <a:off x="7281521" y="2682209"/>
            <a:ext cx="4403538" cy="307777"/>
          </a:xfrm>
          <a:prstGeom prst="rect">
            <a:avLst/>
          </a:prstGeom>
          <a:noFill/>
        </p:spPr>
        <p:txBody>
          <a:bodyPr wrap="square" rtlCol="0">
            <a:spAutoFit/>
          </a:bodyPr>
          <a:lstStyle/>
          <a:p>
            <a:r>
              <a:rPr lang="en-US" sz="1400" i="1" dirty="0"/>
              <a:t>For help click the question mark icon next to each section.</a:t>
            </a:r>
          </a:p>
        </p:txBody>
      </p:sp>
      <p:sp>
        <p:nvSpPr>
          <p:cNvPr id="51" name="Rounded Rectangle 50"/>
          <p:cNvSpPr/>
          <p:nvPr/>
        </p:nvSpPr>
        <p:spPr>
          <a:xfrm>
            <a:off x="625641" y="3639129"/>
            <a:ext cx="11423814" cy="240997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981783" y="3455471"/>
            <a:ext cx="3193993" cy="307987"/>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57528" y="3365825"/>
            <a:ext cx="3113136" cy="830997"/>
          </a:xfrm>
          <a:prstGeom prst="rect">
            <a:avLst/>
          </a:prstGeom>
          <a:noFill/>
        </p:spPr>
        <p:txBody>
          <a:bodyPr wrap="square" rtlCol="0">
            <a:spAutoFit/>
          </a:bodyPr>
          <a:lstStyle/>
          <a:p>
            <a:r>
              <a:rPr lang="en-US" sz="2400" b="1" dirty="0">
                <a:solidFill>
                  <a:schemeClr val="bg1"/>
                </a:solidFill>
                <a:latin typeface="Arial Narrow" panose="020B0606020202030204" pitchFamily="34" charset="0"/>
              </a:rPr>
              <a:t>Social Security Number</a:t>
            </a:r>
          </a:p>
        </p:txBody>
      </p:sp>
      <p:sp>
        <p:nvSpPr>
          <p:cNvPr id="63" name="TextBox 62"/>
          <p:cNvSpPr txBox="1"/>
          <p:nvPr/>
        </p:nvSpPr>
        <p:spPr>
          <a:xfrm>
            <a:off x="928304" y="3864945"/>
            <a:ext cx="3105679" cy="707886"/>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 </a:t>
            </a:r>
            <a:r>
              <a:rPr lang="en-US" sz="2000" b="1" dirty="0">
                <a:latin typeface="Arial Narrow" panose="020B0606020202030204" pitchFamily="34" charset="0"/>
              </a:rPr>
              <a:t>Social Security Number</a:t>
            </a:r>
          </a:p>
          <a:p>
            <a:r>
              <a:rPr lang="en-US" sz="2000" b="1" dirty="0">
                <a:latin typeface="Arial Narrow" panose="020B0606020202030204" pitchFamily="34" charset="0"/>
              </a:rPr>
              <a:t>  SSN:</a:t>
            </a:r>
          </a:p>
        </p:txBody>
      </p:sp>
      <p:sp>
        <p:nvSpPr>
          <p:cNvPr id="71" name="Round Single Corner Rectangle 70"/>
          <p:cNvSpPr/>
          <p:nvPr/>
        </p:nvSpPr>
        <p:spPr>
          <a:xfrm rot="10800000" flipV="1">
            <a:off x="4270363" y="3992466"/>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930778" y="4702561"/>
            <a:ext cx="3413451" cy="707886"/>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Reenter Social Security</a:t>
            </a:r>
          </a:p>
          <a:p>
            <a:r>
              <a:rPr lang="en-US" sz="2000" b="1" dirty="0">
                <a:latin typeface="Arial Narrow" panose="020B0606020202030204" pitchFamily="34" charset="0"/>
              </a:rPr>
              <a:t>   Number:</a:t>
            </a:r>
          </a:p>
        </p:txBody>
      </p:sp>
      <p:sp>
        <p:nvSpPr>
          <p:cNvPr id="3" name="Slide Number Placeholder 2"/>
          <p:cNvSpPr>
            <a:spLocks noGrp="1"/>
          </p:cNvSpPr>
          <p:nvPr>
            <p:ph type="sldNum" sz="quarter" idx="12"/>
          </p:nvPr>
        </p:nvSpPr>
        <p:spPr>
          <a:xfrm>
            <a:off x="6015825" y="6479046"/>
            <a:ext cx="352125" cy="365125"/>
          </a:xfrm>
        </p:spPr>
        <p:txBody>
          <a:bodyPr/>
          <a:lstStyle/>
          <a:p>
            <a:fld id="{AF9DD44E-2746-4F7C-A6DC-C6840E4448F3}" type="slidenum">
              <a:rPr lang="en-US" smtClean="0"/>
              <a:t>11</a:t>
            </a:fld>
            <a:endParaRPr lang="en-US" dirty="0"/>
          </a:p>
        </p:txBody>
      </p:sp>
      <p:sp>
        <p:nvSpPr>
          <p:cNvPr id="77" name="TextBox 76"/>
          <p:cNvSpPr txBox="1"/>
          <p:nvPr/>
        </p:nvSpPr>
        <p:spPr>
          <a:xfrm>
            <a:off x="7114189" y="3992466"/>
            <a:ext cx="3105745" cy="276999"/>
          </a:xfrm>
          <a:prstGeom prst="rect">
            <a:avLst/>
          </a:prstGeom>
          <a:noFill/>
        </p:spPr>
        <p:txBody>
          <a:bodyPr wrap="square" rtlCol="0">
            <a:spAutoFit/>
          </a:bodyPr>
          <a:lstStyle/>
          <a:p>
            <a:r>
              <a:rPr lang="en-US" sz="1200" i="1" dirty="0"/>
              <a:t>Do not enter dashes (for example 999001111)</a:t>
            </a:r>
          </a:p>
        </p:txBody>
      </p:sp>
      <p:sp>
        <p:nvSpPr>
          <p:cNvPr id="65" name="Round Single Corner Rectangle 64"/>
          <p:cNvSpPr/>
          <p:nvPr/>
        </p:nvSpPr>
        <p:spPr>
          <a:xfrm rot="10800000" flipV="1">
            <a:off x="4278388" y="4808991"/>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0" y="1183311"/>
            <a:ext cx="12192000" cy="584775"/>
          </a:xfrm>
          <a:prstGeom prst="rect">
            <a:avLst/>
          </a:prstGeom>
          <a:noFill/>
        </p:spPr>
        <p:txBody>
          <a:bodyPr wrap="square">
            <a:spAutoFit/>
          </a:bodyPr>
          <a:lstStyle/>
          <a:p>
            <a:pPr algn="ctr">
              <a:defRPr/>
            </a:pPr>
            <a:r>
              <a:rPr lang="en-US" sz="3200" b="1" dirty="0" smtClean="0">
                <a:latin typeface="Candara" panose="020E0502030303020204" pitchFamily="34" charset="0"/>
              </a:rPr>
              <a:t>Step 2</a:t>
            </a:r>
            <a:endParaRPr lang="en-US" sz="3200" b="1" dirty="0"/>
          </a:p>
        </p:txBody>
      </p:sp>
    </p:spTree>
    <p:extLst>
      <p:ext uri="{BB962C8B-B14F-4D97-AF65-F5344CB8AC3E}">
        <p14:creationId xmlns:p14="http://schemas.microsoft.com/office/powerpoint/2010/main" val="317173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88883" y="214446"/>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Creating a User Account</a:t>
            </a:r>
          </a:p>
        </p:txBody>
      </p:sp>
      <p:grpSp>
        <p:nvGrpSpPr>
          <p:cNvPr id="43" name="Group 42"/>
          <p:cNvGrpSpPr/>
          <p:nvPr/>
        </p:nvGrpSpPr>
        <p:grpSpPr>
          <a:xfrm>
            <a:off x="606392" y="1771114"/>
            <a:ext cx="11262697" cy="523220"/>
            <a:chOff x="606392" y="4138864"/>
            <a:chExt cx="11262697" cy="523220"/>
          </a:xfrm>
        </p:grpSpPr>
        <p:sp>
          <p:nvSpPr>
            <p:cNvPr id="23" name="Rectangle 22"/>
            <p:cNvSpPr/>
            <p:nvPr/>
          </p:nvSpPr>
          <p:spPr>
            <a:xfrm>
              <a:off x="606392" y="4167739"/>
              <a:ext cx="11262697" cy="462013"/>
            </a:xfrm>
            <a:prstGeom prst="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503611" y="4138864"/>
              <a:ext cx="6010984" cy="523220"/>
              <a:chOff x="3657611" y="4138864"/>
              <a:chExt cx="6010984" cy="523220"/>
            </a:xfrm>
          </p:grpSpPr>
          <p:grpSp>
            <p:nvGrpSpPr>
              <p:cNvPr id="22" name="Group 21"/>
              <p:cNvGrpSpPr/>
              <p:nvPr/>
            </p:nvGrpSpPr>
            <p:grpSpPr>
              <a:xfrm>
                <a:off x="3657611" y="4248304"/>
                <a:ext cx="823943" cy="300882"/>
                <a:chOff x="2011681" y="1903068"/>
                <a:chExt cx="823943" cy="300882"/>
              </a:xfrm>
            </p:grpSpPr>
            <p:sp>
              <p:nvSpPr>
                <p:cNvPr id="16" name="TextBox 15"/>
                <p:cNvSpPr txBox="1"/>
                <p:nvPr/>
              </p:nvSpPr>
              <p:spPr>
                <a:xfrm>
                  <a:off x="2248484" y="1926951"/>
                  <a:ext cx="587140"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1" name="Group 20"/>
                <p:cNvGrpSpPr/>
                <p:nvPr/>
              </p:nvGrpSpPr>
              <p:grpSpPr>
                <a:xfrm>
                  <a:off x="2011681" y="1903068"/>
                  <a:ext cx="265678" cy="272007"/>
                  <a:chOff x="1588167" y="3041574"/>
                  <a:chExt cx="962529" cy="918083"/>
                </a:xfrm>
                <a:solidFill>
                  <a:schemeClr val="bg1"/>
                </a:solidFill>
              </p:grpSpPr>
              <p:sp>
                <p:nvSpPr>
                  <p:cNvPr id="9" name="Rectangle 8"/>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4546350" y="4138864"/>
                <a:ext cx="1756611" cy="523220"/>
                <a:chOff x="4989100" y="4138864"/>
                <a:chExt cx="1756611" cy="523220"/>
              </a:xfrm>
            </p:grpSpPr>
            <p:grpSp>
              <p:nvGrpSpPr>
                <p:cNvPr id="25" name="Group 24"/>
                <p:cNvGrpSpPr/>
                <p:nvPr/>
              </p:nvGrpSpPr>
              <p:grpSpPr>
                <a:xfrm>
                  <a:off x="4989100" y="4138864"/>
                  <a:ext cx="293572" cy="523220"/>
                  <a:chOff x="5220100" y="4167739"/>
                  <a:chExt cx="293572" cy="523220"/>
                </a:xfrm>
              </p:grpSpPr>
              <p:sp>
                <p:nvSpPr>
                  <p:cNvPr id="4" name="Right Arrow 3"/>
                  <p:cNvSpPr/>
                  <p:nvPr/>
                </p:nvSpPr>
                <p:spPr>
                  <a:xfrm>
                    <a:off x="5220100" y="4294893"/>
                    <a:ext cx="144379" cy="29184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3415" y="4167739"/>
                    <a:ext cx="250257" cy="523220"/>
                  </a:xfrm>
                  <a:prstGeom prst="rect">
                    <a:avLst/>
                  </a:prstGeom>
                  <a:noFill/>
                </p:spPr>
                <p:txBody>
                  <a:bodyPr wrap="square" rtlCol="0">
                    <a:spAutoFit/>
                  </a:bodyPr>
                  <a:lstStyle/>
                  <a:p>
                    <a:r>
                      <a:rPr lang="en-US" sz="2800" dirty="0">
                        <a:solidFill>
                          <a:schemeClr val="bg1"/>
                        </a:solidFill>
                      </a:rPr>
                      <a:t>]</a:t>
                    </a:r>
                  </a:p>
                </p:txBody>
              </p:sp>
            </p:grpSp>
            <p:sp>
              <p:nvSpPr>
                <p:cNvPr id="17" name="TextBox 16"/>
                <p:cNvSpPr txBox="1"/>
                <p:nvPr/>
              </p:nvSpPr>
              <p:spPr>
                <a:xfrm>
                  <a:off x="5157543" y="4292758"/>
                  <a:ext cx="1588168"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Register/Sign in</a:t>
                  </a:r>
                </a:p>
              </p:txBody>
            </p:sp>
          </p:grpSp>
          <p:grpSp>
            <p:nvGrpSpPr>
              <p:cNvPr id="29" name="Group 28"/>
              <p:cNvGrpSpPr/>
              <p:nvPr/>
            </p:nvGrpSpPr>
            <p:grpSpPr>
              <a:xfrm>
                <a:off x="5953653" y="4248301"/>
                <a:ext cx="1948704" cy="329757"/>
                <a:chOff x="6059528" y="4248301"/>
                <a:chExt cx="1948704" cy="329757"/>
              </a:xfrm>
            </p:grpSpPr>
            <p:grpSp>
              <p:nvGrpSpPr>
                <p:cNvPr id="31" name="Group 30"/>
                <p:cNvGrpSpPr/>
                <p:nvPr/>
              </p:nvGrpSpPr>
              <p:grpSpPr>
                <a:xfrm rot="16200000">
                  <a:off x="6025991" y="4281838"/>
                  <a:ext cx="329757" cy="262683"/>
                  <a:chOff x="673358" y="3458547"/>
                  <a:chExt cx="2797311" cy="2057400"/>
                </a:xfrm>
                <a:solidFill>
                  <a:schemeClr val="bg1"/>
                </a:solidFill>
              </p:grpSpPr>
              <p:sp>
                <p:nvSpPr>
                  <p:cNvPr id="32" name="Flowchart: Magnetic Disk 3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285311" y="4288138"/>
                  <a:ext cx="1722921"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grpSp>
          <p:grpSp>
            <p:nvGrpSpPr>
              <p:cNvPr id="30" name="Group 29"/>
              <p:cNvGrpSpPr/>
              <p:nvPr/>
            </p:nvGrpSpPr>
            <p:grpSpPr>
              <a:xfrm>
                <a:off x="7912095" y="4242156"/>
                <a:ext cx="1756500" cy="322980"/>
                <a:chOff x="8037220" y="4242156"/>
                <a:chExt cx="1756500" cy="322980"/>
              </a:xfrm>
            </p:grpSpPr>
            <p:grpSp>
              <p:nvGrpSpPr>
                <p:cNvPr id="35" name="Group 34"/>
                <p:cNvGrpSpPr/>
                <p:nvPr/>
              </p:nvGrpSpPr>
              <p:grpSpPr>
                <a:xfrm>
                  <a:off x="8037220" y="4242156"/>
                  <a:ext cx="178837" cy="311020"/>
                  <a:chOff x="3124200" y="1769708"/>
                  <a:chExt cx="1371598" cy="1659292"/>
                </a:xfrm>
                <a:solidFill>
                  <a:schemeClr val="bg1"/>
                </a:solidFill>
              </p:grpSpPr>
              <p:sp>
                <p:nvSpPr>
                  <p:cNvPr id="36" name="Flowchart: Delay 3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8205552" y="4288137"/>
                  <a:ext cx="1588168"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grpSp>
      </p:grpSp>
      <p:sp>
        <p:nvSpPr>
          <p:cNvPr id="44" name="TextBox 43"/>
          <p:cNvSpPr txBox="1"/>
          <p:nvPr/>
        </p:nvSpPr>
        <p:spPr>
          <a:xfrm>
            <a:off x="2281188" y="2271575"/>
            <a:ext cx="9710518" cy="523220"/>
          </a:xfrm>
          <a:prstGeom prst="rect">
            <a:avLst/>
          </a:prstGeom>
          <a:noFill/>
        </p:spPr>
        <p:txBody>
          <a:bodyPr wrap="square" rtlCol="0">
            <a:spAutoFit/>
          </a:bodyPr>
          <a:lstStyle/>
          <a:p>
            <a:r>
              <a:rPr lang="en-US" sz="1400" dirty="0">
                <a:latin typeface="Arial Narrow" panose="020B0606020202030204" pitchFamily="34" charset="0"/>
              </a:rPr>
              <a:t>Please enter the following login information and click the Next button when you are finished.  Be sure to remember your User Name and Password.</a:t>
            </a:r>
          </a:p>
          <a:p>
            <a:r>
              <a:rPr lang="en-US" sz="1400" dirty="0">
                <a:latin typeface="Arial Narrow" panose="020B0606020202030204" pitchFamily="34" charset="0"/>
              </a:rPr>
              <a:t>You will need them to access the system again.</a:t>
            </a:r>
          </a:p>
        </p:txBody>
      </p:sp>
      <p:pic>
        <p:nvPicPr>
          <p:cNvPr id="47"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13099" t="13344" r="76862" b="78822"/>
          <a:stretch/>
        </p:blipFill>
        <p:spPr bwMode="auto">
          <a:xfrm>
            <a:off x="687313" y="2294334"/>
            <a:ext cx="1276241" cy="622408"/>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45" name="TextBox 44"/>
          <p:cNvSpPr txBox="1"/>
          <p:nvPr/>
        </p:nvSpPr>
        <p:spPr>
          <a:xfrm>
            <a:off x="664158" y="3068797"/>
            <a:ext cx="2839453" cy="276999"/>
          </a:xfrm>
          <a:prstGeom prst="rect">
            <a:avLst/>
          </a:prstGeom>
          <a:noFill/>
        </p:spPr>
        <p:txBody>
          <a:bodyPr wrap="square" rtlCol="0">
            <a:spAutoFit/>
          </a:bodyPr>
          <a:lstStyle/>
          <a:p>
            <a:r>
              <a:rPr lang="en-US" sz="1200" b="1" i="1" dirty="0">
                <a:solidFill>
                  <a:srgbClr val="C00000"/>
                </a:solidFill>
              </a:rPr>
              <a:t>*</a:t>
            </a:r>
            <a:r>
              <a:rPr lang="en-US" sz="1200" i="1" dirty="0"/>
              <a:t> Indicates required fields.</a:t>
            </a:r>
          </a:p>
        </p:txBody>
      </p:sp>
      <p:sp>
        <p:nvSpPr>
          <p:cNvPr id="49" name="TextBox 48"/>
          <p:cNvSpPr txBox="1"/>
          <p:nvPr/>
        </p:nvSpPr>
        <p:spPr>
          <a:xfrm>
            <a:off x="7281521" y="2682209"/>
            <a:ext cx="4403538" cy="307777"/>
          </a:xfrm>
          <a:prstGeom prst="rect">
            <a:avLst/>
          </a:prstGeom>
          <a:noFill/>
        </p:spPr>
        <p:txBody>
          <a:bodyPr wrap="square" rtlCol="0">
            <a:spAutoFit/>
          </a:bodyPr>
          <a:lstStyle/>
          <a:p>
            <a:r>
              <a:rPr lang="en-US" sz="1400" i="1" dirty="0"/>
              <a:t>For help click the question mark icon next to each section.</a:t>
            </a:r>
          </a:p>
        </p:txBody>
      </p:sp>
      <p:sp>
        <p:nvSpPr>
          <p:cNvPr id="51" name="Rounded Rectangle 50"/>
          <p:cNvSpPr/>
          <p:nvPr/>
        </p:nvSpPr>
        <p:spPr>
          <a:xfrm>
            <a:off x="625641" y="3639129"/>
            <a:ext cx="11423814" cy="240997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p:nvSpPr>
        <p:spPr>
          <a:xfrm>
            <a:off x="981783" y="3455471"/>
            <a:ext cx="3859724" cy="307987"/>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73316" y="3365825"/>
            <a:ext cx="3762013" cy="830997"/>
          </a:xfrm>
          <a:prstGeom prst="rect">
            <a:avLst/>
          </a:prstGeom>
          <a:noFill/>
        </p:spPr>
        <p:txBody>
          <a:bodyPr wrap="square" rtlCol="0">
            <a:spAutoFit/>
          </a:bodyPr>
          <a:lstStyle/>
          <a:p>
            <a:r>
              <a:rPr lang="en-US" sz="2400" b="1" dirty="0">
                <a:solidFill>
                  <a:schemeClr val="bg1"/>
                </a:solidFill>
                <a:latin typeface="Arial Narrow" panose="020B0606020202030204" pitchFamily="34" charset="0"/>
              </a:rPr>
              <a:t>Primary Location Information </a:t>
            </a:r>
          </a:p>
        </p:txBody>
      </p:sp>
      <p:sp>
        <p:nvSpPr>
          <p:cNvPr id="63" name="TextBox 62"/>
          <p:cNvSpPr txBox="1"/>
          <p:nvPr/>
        </p:nvSpPr>
        <p:spPr>
          <a:xfrm>
            <a:off x="928304" y="3864945"/>
            <a:ext cx="3105679"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 </a:t>
            </a:r>
            <a:r>
              <a:rPr lang="en-US" sz="2000" b="1" dirty="0">
                <a:latin typeface="Arial Narrow" panose="020B0606020202030204" pitchFamily="34" charset="0"/>
              </a:rPr>
              <a:t>Country</a:t>
            </a:r>
          </a:p>
        </p:txBody>
      </p:sp>
      <p:sp>
        <p:nvSpPr>
          <p:cNvPr id="71" name="Round Single Corner Rectangle 70"/>
          <p:cNvSpPr/>
          <p:nvPr/>
        </p:nvSpPr>
        <p:spPr>
          <a:xfrm rot="10800000" flipV="1">
            <a:off x="4125988" y="3992466"/>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930778" y="4510061"/>
            <a:ext cx="3413451" cy="400110"/>
          </a:xfrm>
          <a:prstGeom prst="rect">
            <a:avLst/>
          </a:prstGeom>
          <a:noFill/>
        </p:spPr>
        <p:txBody>
          <a:bodyPr wrap="square" rtlCol="0">
            <a:spAutoFit/>
          </a:bodyPr>
          <a:lstStyle/>
          <a:p>
            <a:r>
              <a:rPr lang="en-US" sz="2000" b="1" dirty="0">
                <a:solidFill>
                  <a:srgbClr val="C00000"/>
                </a:solidFill>
                <a:latin typeface="Arial Narrow" panose="020B0606020202030204" pitchFamily="34" charset="0"/>
              </a:rPr>
              <a:t>*</a:t>
            </a:r>
            <a:r>
              <a:rPr lang="en-US" sz="2000" b="1" dirty="0">
                <a:latin typeface="Arial Narrow" panose="020B0606020202030204" pitchFamily="34" charset="0"/>
              </a:rPr>
              <a:t> Please enter your zip code</a:t>
            </a:r>
          </a:p>
        </p:txBody>
      </p:sp>
      <p:sp>
        <p:nvSpPr>
          <p:cNvPr id="3" name="Slide Number Placeholder 2"/>
          <p:cNvSpPr>
            <a:spLocks noGrp="1"/>
          </p:cNvSpPr>
          <p:nvPr>
            <p:ph type="sldNum" sz="quarter" idx="12"/>
          </p:nvPr>
        </p:nvSpPr>
        <p:spPr>
          <a:xfrm>
            <a:off x="6015825" y="6479046"/>
            <a:ext cx="352125" cy="365125"/>
          </a:xfrm>
        </p:spPr>
        <p:txBody>
          <a:bodyPr/>
          <a:lstStyle/>
          <a:p>
            <a:fld id="{AF9DD44E-2746-4F7C-A6DC-C6840E4448F3}" type="slidenum">
              <a:rPr lang="en-US" smtClean="0"/>
              <a:t>12</a:t>
            </a:fld>
            <a:endParaRPr lang="en-US" dirty="0"/>
          </a:p>
        </p:txBody>
      </p:sp>
      <p:sp>
        <p:nvSpPr>
          <p:cNvPr id="77" name="TextBox 76"/>
          <p:cNvSpPr txBox="1"/>
          <p:nvPr/>
        </p:nvSpPr>
        <p:spPr>
          <a:xfrm>
            <a:off x="6066836" y="4624098"/>
            <a:ext cx="1214685" cy="307777"/>
          </a:xfrm>
          <a:prstGeom prst="rect">
            <a:avLst/>
          </a:prstGeom>
          <a:noFill/>
        </p:spPr>
        <p:txBody>
          <a:bodyPr wrap="square" rtlCol="0">
            <a:spAutoFit/>
          </a:bodyPr>
          <a:lstStyle/>
          <a:p>
            <a:r>
              <a:rPr lang="en-US" sz="1400" b="1" u="sng" dirty="0">
                <a:solidFill>
                  <a:srgbClr val="266196"/>
                </a:solidFill>
              </a:rPr>
              <a:t>Find Zip Code</a:t>
            </a:r>
          </a:p>
        </p:txBody>
      </p:sp>
      <p:sp>
        <p:nvSpPr>
          <p:cNvPr id="65" name="Round Single Corner Rectangle 64"/>
          <p:cNvSpPr/>
          <p:nvPr/>
        </p:nvSpPr>
        <p:spPr>
          <a:xfrm rot="10800000" flipV="1">
            <a:off x="4134013" y="4616491"/>
            <a:ext cx="1665640"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Extract 47"/>
          <p:cNvSpPr/>
          <p:nvPr/>
        </p:nvSpPr>
        <p:spPr>
          <a:xfrm flipV="1">
            <a:off x="6618166" y="4077457"/>
            <a:ext cx="158837" cy="149924"/>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957816" y="5157551"/>
            <a:ext cx="2873042" cy="646331"/>
          </a:xfrm>
          <a:prstGeom prst="rect">
            <a:avLst/>
          </a:prstGeom>
          <a:noFill/>
        </p:spPr>
        <p:txBody>
          <a:bodyPr wrap="square" rtlCol="0">
            <a:spAutoFit/>
          </a:bodyPr>
          <a:lstStyle/>
          <a:p>
            <a:pPr marL="115888" indent="-115888"/>
            <a:r>
              <a:rPr lang="en-US" b="1" dirty="0">
                <a:solidFill>
                  <a:srgbClr val="C00000"/>
                </a:solidFill>
                <a:latin typeface="Arial Narrow" panose="020B0606020202030204" pitchFamily="34" charset="0"/>
              </a:rPr>
              <a:t>*</a:t>
            </a:r>
            <a:r>
              <a:rPr lang="en-US" b="1" dirty="0">
                <a:latin typeface="Arial Narrow" panose="020B0606020202030204" pitchFamily="34" charset="0"/>
              </a:rPr>
              <a:t> Are you authorized to work in the United States?</a:t>
            </a:r>
          </a:p>
        </p:txBody>
      </p:sp>
      <p:sp>
        <p:nvSpPr>
          <p:cNvPr id="5" name="Flowchart: Connector 4"/>
          <p:cNvSpPr/>
          <p:nvPr/>
        </p:nvSpPr>
        <p:spPr>
          <a:xfrm>
            <a:off x="4134012" y="5278591"/>
            <a:ext cx="193542" cy="1981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50630" y="5214060"/>
            <a:ext cx="590372" cy="369332"/>
          </a:xfrm>
          <a:prstGeom prst="rect">
            <a:avLst/>
          </a:prstGeom>
          <a:noFill/>
        </p:spPr>
        <p:txBody>
          <a:bodyPr wrap="square" rtlCol="0">
            <a:spAutoFit/>
          </a:bodyPr>
          <a:lstStyle/>
          <a:p>
            <a:r>
              <a:rPr lang="en-US" b="1" dirty="0">
                <a:latin typeface="Arial Narrow" panose="020B0606020202030204" pitchFamily="34" charset="0"/>
              </a:rPr>
              <a:t>Yes</a:t>
            </a:r>
          </a:p>
        </p:txBody>
      </p:sp>
      <p:sp>
        <p:nvSpPr>
          <p:cNvPr id="52" name="Flowchart: Connector 51"/>
          <p:cNvSpPr/>
          <p:nvPr/>
        </p:nvSpPr>
        <p:spPr>
          <a:xfrm>
            <a:off x="5008287" y="5276991"/>
            <a:ext cx="193542" cy="1981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224905" y="5212460"/>
            <a:ext cx="590372" cy="369332"/>
          </a:xfrm>
          <a:prstGeom prst="rect">
            <a:avLst/>
          </a:prstGeom>
          <a:noFill/>
        </p:spPr>
        <p:txBody>
          <a:bodyPr wrap="square" rtlCol="0">
            <a:spAutoFit/>
          </a:bodyPr>
          <a:lstStyle/>
          <a:p>
            <a:r>
              <a:rPr lang="en-US" b="1" dirty="0">
                <a:latin typeface="Arial Narrow" panose="020B0606020202030204" pitchFamily="34" charset="0"/>
              </a:rPr>
              <a:t>No</a:t>
            </a:r>
          </a:p>
        </p:txBody>
      </p:sp>
      <p:sp>
        <p:nvSpPr>
          <p:cNvPr id="56" name="TextBox 1"/>
          <p:cNvSpPr txBox="1">
            <a:spLocks noChangeArrowheads="1"/>
          </p:cNvSpPr>
          <p:nvPr/>
        </p:nvSpPr>
        <p:spPr bwMode="auto">
          <a:xfrm>
            <a:off x="1761423" y="6041635"/>
            <a:ext cx="9047764"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andara" panose="020E0502030303020204" pitchFamily="34" charset="0"/>
              </a:rPr>
              <a:t>Complete all </a:t>
            </a:r>
            <a:r>
              <a:rPr lang="en-US" altLang="en-US" sz="2800" dirty="0" smtClean="0">
                <a:solidFill>
                  <a:srgbClr val="FF0000"/>
                </a:solidFill>
                <a:latin typeface="Candara" panose="020E0502030303020204" pitchFamily="34" charset="0"/>
              </a:rPr>
              <a:t>required fields </a:t>
            </a:r>
            <a:r>
              <a:rPr lang="en-US" altLang="en-US" sz="2800" dirty="0">
                <a:solidFill>
                  <a:srgbClr val="FF0000"/>
                </a:solidFill>
                <a:latin typeface="Candara" panose="020E0502030303020204" pitchFamily="34" charset="0"/>
              </a:rPr>
              <a:t>and </a:t>
            </a:r>
            <a:r>
              <a:rPr lang="en-US" altLang="en-US" sz="2800" dirty="0" smtClean="0">
                <a:solidFill>
                  <a:srgbClr val="FF0000"/>
                </a:solidFill>
                <a:latin typeface="Candara" panose="020E0502030303020204" pitchFamily="34" charset="0"/>
              </a:rPr>
              <a:t>click </a:t>
            </a:r>
            <a:r>
              <a:rPr lang="en-US" altLang="en-US" sz="2800" dirty="0">
                <a:solidFill>
                  <a:srgbClr val="FF0000"/>
                </a:solidFill>
                <a:latin typeface="Candara" panose="020E0502030303020204" pitchFamily="34" charset="0"/>
              </a:rPr>
              <a:t>the </a:t>
            </a:r>
            <a:r>
              <a:rPr lang="en-US" altLang="en-US" sz="2800" dirty="0" smtClean="0">
                <a:solidFill>
                  <a:srgbClr val="FF0000"/>
                </a:solidFill>
                <a:effectLst>
                  <a:outerShdw blurRad="38100" dist="38100" dir="2700000" algn="tl">
                    <a:srgbClr val="000000">
                      <a:alpha val="43137"/>
                    </a:srgbClr>
                  </a:outerShdw>
                </a:effectLst>
                <a:latin typeface="Candara" panose="020E0502030303020204" pitchFamily="34" charset="0"/>
              </a:rPr>
              <a:t>NEXT</a:t>
            </a:r>
            <a:r>
              <a:rPr lang="en-US" altLang="en-US" sz="2800" dirty="0" smtClean="0">
                <a:solidFill>
                  <a:srgbClr val="FF0000"/>
                </a:solidFill>
                <a:latin typeface="Candara" panose="020E0502030303020204" pitchFamily="34" charset="0"/>
              </a:rPr>
              <a:t> </a:t>
            </a:r>
            <a:r>
              <a:rPr lang="en-US" altLang="en-US" sz="2800" dirty="0">
                <a:solidFill>
                  <a:srgbClr val="FF0000"/>
                </a:solidFill>
                <a:latin typeface="Candara" panose="020E0502030303020204" pitchFamily="34" charset="0"/>
              </a:rPr>
              <a:t>button. </a:t>
            </a:r>
          </a:p>
        </p:txBody>
      </p:sp>
      <p:sp>
        <p:nvSpPr>
          <p:cNvPr id="8" name="Flowchart: Connector 7"/>
          <p:cNvSpPr/>
          <p:nvPr/>
        </p:nvSpPr>
        <p:spPr>
          <a:xfrm>
            <a:off x="4172767" y="5327979"/>
            <a:ext cx="125620" cy="11443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0" y="1183311"/>
            <a:ext cx="12192000" cy="584775"/>
          </a:xfrm>
          <a:prstGeom prst="rect">
            <a:avLst/>
          </a:prstGeom>
          <a:noFill/>
        </p:spPr>
        <p:txBody>
          <a:bodyPr wrap="square">
            <a:spAutoFit/>
          </a:bodyPr>
          <a:lstStyle/>
          <a:p>
            <a:pPr algn="ctr">
              <a:defRPr/>
            </a:pPr>
            <a:r>
              <a:rPr lang="en-US" sz="3200" b="1" dirty="0" smtClean="0">
                <a:latin typeface="Candara" panose="020E0502030303020204" pitchFamily="34" charset="0"/>
              </a:rPr>
              <a:t>Step 3</a:t>
            </a:r>
            <a:endParaRPr lang="en-US" sz="3200" b="1" dirty="0"/>
          </a:p>
        </p:txBody>
      </p:sp>
    </p:spTree>
    <p:extLst>
      <p:ext uri="{BB962C8B-B14F-4D97-AF65-F5344CB8AC3E}">
        <p14:creationId xmlns:p14="http://schemas.microsoft.com/office/powerpoint/2010/main" val="151181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488883" y="214446"/>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Creating a User Account</a:t>
            </a:r>
          </a:p>
        </p:txBody>
      </p:sp>
      <p:sp>
        <p:nvSpPr>
          <p:cNvPr id="9" name="TextBox 8"/>
          <p:cNvSpPr txBox="1"/>
          <p:nvPr/>
        </p:nvSpPr>
        <p:spPr>
          <a:xfrm>
            <a:off x="1600200" y="1600200"/>
            <a:ext cx="9723779" cy="4678204"/>
          </a:xfrm>
          <a:prstGeom prst="rect">
            <a:avLst/>
          </a:prstGeom>
          <a:noFill/>
        </p:spPr>
        <p:txBody>
          <a:bodyPr wrap="square">
            <a:spAutoFit/>
          </a:bodyPr>
          <a:lstStyle/>
          <a:p>
            <a:pPr>
              <a:defRPr/>
            </a:pPr>
            <a:r>
              <a:rPr lang="en-US" sz="2800" b="1" u="sng" dirty="0">
                <a:effectLst>
                  <a:outerShdw blurRad="38100" dist="38100" dir="2700000" algn="tl">
                    <a:srgbClr val="000000">
                      <a:alpha val="43137"/>
                    </a:srgbClr>
                  </a:outerShdw>
                </a:effectLst>
                <a:latin typeface="Candara" panose="020E0502030303020204" pitchFamily="34" charset="0"/>
              </a:rPr>
              <a:t>Note</a:t>
            </a:r>
            <a:r>
              <a:rPr lang="en-US" sz="2800" b="1" dirty="0">
                <a:latin typeface="Candara" panose="020E0502030303020204" pitchFamily="34" charset="0"/>
              </a:rPr>
              <a:t>  </a:t>
            </a:r>
            <a:r>
              <a:rPr lang="en-US" sz="2800" b="1" i="1" dirty="0">
                <a:solidFill>
                  <a:srgbClr val="FF0000"/>
                </a:solidFill>
                <a:latin typeface="Candara" panose="020E0502030303020204" pitchFamily="34" charset="0"/>
              </a:rPr>
              <a:t>Failure to register properly in Employ Florida will result in one or </a:t>
            </a:r>
            <a:r>
              <a:rPr lang="en-US" sz="2800" b="1" i="1" dirty="0" smtClean="0">
                <a:solidFill>
                  <a:srgbClr val="FF0000"/>
                </a:solidFill>
                <a:latin typeface="Candara" panose="020E0502030303020204" pitchFamily="34" charset="0"/>
              </a:rPr>
              <a:t>more </a:t>
            </a:r>
            <a:r>
              <a:rPr lang="en-US" sz="2800" b="1" i="1" dirty="0">
                <a:solidFill>
                  <a:srgbClr val="FF0000"/>
                </a:solidFill>
                <a:latin typeface="Candara" panose="020E0502030303020204" pitchFamily="34" charset="0"/>
              </a:rPr>
              <a:t>of the following error messages</a:t>
            </a:r>
            <a:r>
              <a:rPr lang="en-US" sz="2800" b="1" dirty="0">
                <a:solidFill>
                  <a:srgbClr val="FF0000"/>
                </a:solidFill>
                <a:latin typeface="Candara" panose="020E0502030303020204" pitchFamily="34" charset="0"/>
              </a:rPr>
              <a:t>:</a:t>
            </a:r>
          </a:p>
          <a:p>
            <a:pPr>
              <a:defRPr/>
            </a:pPr>
            <a:endParaRPr lang="en-US" sz="200" dirty="0">
              <a:latin typeface="Candara" panose="020E0502030303020204" pitchFamily="34" charset="0"/>
            </a:endParaRP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User Name</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Password</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Confirm Password</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Security Question</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Security Question Response</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Social Security Number </a:t>
            </a:r>
            <a:r>
              <a:rPr lang="en-US" sz="2400" b="1" dirty="0">
                <a:latin typeface="Candara" panose="020E0502030303020204" pitchFamily="34" charset="0"/>
              </a:rPr>
              <a:t>(SSN)</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Re-enter Social Security Number</a:t>
            </a:r>
            <a:r>
              <a:rPr lang="en-US" sz="2400" dirty="0">
                <a:latin typeface="Candara" panose="020E0502030303020204" pitchFamily="34" charset="0"/>
              </a:rPr>
              <a:t> is a required field</a:t>
            </a:r>
            <a:r>
              <a:rPr lang="en-US" sz="2400" dirty="0" smtClean="0">
                <a:latin typeface="Candara" panose="020E0502030303020204" pitchFamily="34" charset="0"/>
              </a:rPr>
              <a:t>.</a:t>
            </a:r>
          </a:p>
          <a:p>
            <a:pPr marL="285750" indent="-285750">
              <a:buFont typeface="Arial" panose="020B0604020202020204" pitchFamily="34" charset="0"/>
              <a:buChar char="•"/>
              <a:defRPr/>
            </a:pPr>
            <a:r>
              <a:rPr lang="en-US" sz="2400" b="1" dirty="0" smtClean="0">
                <a:effectLst>
                  <a:outerShdw blurRad="38100" dist="38100" dir="2700000" algn="tl">
                    <a:srgbClr val="000000">
                      <a:alpha val="43137"/>
                    </a:srgbClr>
                  </a:outerShdw>
                </a:effectLst>
                <a:latin typeface="Candara" panose="020E0502030303020204" pitchFamily="34" charset="0"/>
              </a:rPr>
              <a:t>Country</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smtClean="0">
                <a:effectLst>
                  <a:outerShdw blurRad="38100" dist="38100" dir="2700000" algn="tl">
                    <a:srgbClr val="000000">
                      <a:alpha val="43137"/>
                    </a:srgbClr>
                  </a:outerShdw>
                </a:effectLst>
                <a:latin typeface="Candara" panose="020E0502030303020204" pitchFamily="34" charset="0"/>
              </a:rPr>
              <a:t>Please </a:t>
            </a:r>
            <a:r>
              <a:rPr lang="en-US" sz="2400" b="1" dirty="0">
                <a:effectLst>
                  <a:outerShdw blurRad="38100" dist="38100" dir="2700000" algn="tl">
                    <a:srgbClr val="000000">
                      <a:alpha val="43137"/>
                    </a:srgbClr>
                  </a:outerShdw>
                </a:effectLst>
                <a:latin typeface="Candara" panose="020E0502030303020204" pitchFamily="34" charset="0"/>
              </a:rPr>
              <a:t>enter your Zip Code</a:t>
            </a:r>
            <a:r>
              <a:rPr lang="en-US" sz="2400" dirty="0">
                <a:latin typeface="Candara" panose="020E0502030303020204" pitchFamily="34" charset="0"/>
              </a:rPr>
              <a:t> is a required field.</a:t>
            </a:r>
          </a:p>
          <a:p>
            <a:pPr marL="285750" indent="-285750">
              <a:buFont typeface="Arial" panose="020B0604020202020204" pitchFamily="34" charset="0"/>
              <a:buChar char="•"/>
              <a:defRPr/>
            </a:pPr>
            <a:r>
              <a:rPr lang="en-US" sz="2400" b="1" dirty="0">
                <a:effectLst>
                  <a:outerShdw blurRad="38100" dist="38100" dir="2700000" algn="tl">
                    <a:srgbClr val="000000">
                      <a:alpha val="43137"/>
                    </a:srgbClr>
                  </a:outerShdw>
                </a:effectLst>
                <a:latin typeface="Candara" panose="020E0502030303020204" pitchFamily="34" charset="0"/>
              </a:rPr>
              <a:t>Are you authorized to work in the United States</a:t>
            </a:r>
            <a:r>
              <a:rPr lang="en-US" sz="2400" dirty="0">
                <a:latin typeface="Candara" panose="020E0502030303020204" pitchFamily="34" charset="0"/>
              </a:rPr>
              <a:t> is a required field</a:t>
            </a:r>
            <a:r>
              <a:rPr lang="en-US" sz="2400" dirty="0">
                <a:solidFill>
                  <a:srgbClr val="A50021"/>
                </a:solidFill>
                <a:latin typeface="Candara" panose="020E0502030303020204" pitchFamily="34" charset="0"/>
              </a:rPr>
              <a:t>.</a:t>
            </a:r>
          </a:p>
        </p:txBody>
      </p:sp>
      <p:sp>
        <p:nvSpPr>
          <p:cNvPr id="3" name="Slide Number Placeholder 2"/>
          <p:cNvSpPr>
            <a:spLocks noGrp="1"/>
          </p:cNvSpPr>
          <p:nvPr>
            <p:ph type="sldNum" sz="quarter" idx="12"/>
          </p:nvPr>
        </p:nvSpPr>
        <p:spPr>
          <a:xfrm>
            <a:off x="5999750" y="6414416"/>
            <a:ext cx="349888" cy="365125"/>
          </a:xfrm>
        </p:spPr>
        <p:txBody>
          <a:bodyPr/>
          <a:lstStyle/>
          <a:p>
            <a:fld id="{AF9DD44E-2746-4F7C-A6DC-C6840E4448F3}" type="slidenum">
              <a:rPr lang="en-US" smtClean="0"/>
              <a:t>13</a:t>
            </a:fld>
            <a:endParaRPr lang="en-US"/>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267636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606577" y="119275"/>
            <a:ext cx="1102712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 Home Page</a:t>
            </a:r>
          </a:p>
        </p:txBody>
      </p:sp>
      <p:pic>
        <p:nvPicPr>
          <p:cNvPr id="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53" r="1309" b="4653"/>
          <a:stretch/>
        </p:blipFill>
        <p:spPr bwMode="auto">
          <a:xfrm>
            <a:off x="338234" y="1182155"/>
            <a:ext cx="9826437" cy="539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0247240" y="1601396"/>
            <a:ext cx="184867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rgbClr val="FF0000"/>
                </a:solidFill>
                <a:latin typeface="Candara" panose="020E0502030303020204" pitchFamily="34" charset="0"/>
              </a:rPr>
              <a:t>Successful User log-in will show the </a:t>
            </a:r>
            <a:r>
              <a:rPr lang="en-US" altLang="en-US" sz="2600" b="1" dirty="0" smtClean="0">
                <a:solidFill>
                  <a:srgbClr val="FF0000"/>
                </a:solidFill>
                <a:effectLst>
                  <a:outerShdw blurRad="38100" dist="38100" dir="2700000" algn="tl">
                    <a:srgbClr val="000000">
                      <a:alpha val="43137"/>
                    </a:srgbClr>
                  </a:outerShdw>
                </a:effectLst>
                <a:latin typeface="Candara" panose="020E0502030303020204" pitchFamily="34" charset="0"/>
              </a:rPr>
              <a:t>Employ </a:t>
            </a:r>
            <a:r>
              <a:rPr lang="en-US" altLang="en-US" sz="2600" b="1" dirty="0">
                <a:solidFill>
                  <a:srgbClr val="FF0000"/>
                </a:solidFill>
                <a:effectLst>
                  <a:outerShdw blurRad="38100" dist="38100" dir="2700000" algn="tl">
                    <a:srgbClr val="000000">
                      <a:alpha val="43137"/>
                    </a:srgbClr>
                  </a:outerShdw>
                </a:effectLst>
                <a:latin typeface="Candara" panose="020E0502030303020204" pitchFamily="34" charset="0"/>
              </a:rPr>
              <a:t>Florida </a:t>
            </a:r>
            <a:r>
              <a:rPr lang="en-US" altLang="en-US" sz="2600" b="1" dirty="0" smtClean="0">
                <a:solidFill>
                  <a:srgbClr val="FF0000"/>
                </a:solidFill>
                <a:effectLst>
                  <a:outerShdw blurRad="38100" dist="38100" dir="2700000" algn="tl">
                    <a:srgbClr val="000000">
                      <a:alpha val="43137"/>
                    </a:srgbClr>
                  </a:outerShdw>
                </a:effectLst>
                <a:latin typeface="Candara" panose="020E0502030303020204" pitchFamily="34" charset="0"/>
              </a:rPr>
              <a:t>Homepage</a:t>
            </a:r>
            <a:r>
              <a:rPr lang="en-US" altLang="en-US" sz="2600" dirty="0" smtClean="0">
                <a:solidFill>
                  <a:srgbClr val="FF0000"/>
                </a:solidFill>
                <a:effectLst>
                  <a:outerShdw blurRad="38100" dist="38100" dir="2700000" algn="tl">
                    <a:srgbClr val="000000">
                      <a:alpha val="43137"/>
                    </a:srgbClr>
                  </a:outerShdw>
                </a:effectLst>
                <a:latin typeface="Candara" panose="020E0502030303020204" pitchFamily="34" charset="0"/>
              </a:rPr>
              <a:t>.</a:t>
            </a:r>
          </a:p>
          <a:p>
            <a:pPr algn="ctr" eaLnBrk="1" hangingPunct="1">
              <a:spcBef>
                <a:spcPct val="0"/>
              </a:spcBef>
              <a:buFontTx/>
              <a:buNone/>
            </a:pPr>
            <a:endParaRPr lang="en-US" altLang="en-US" sz="2600" dirty="0" smtClean="0">
              <a:solidFill>
                <a:srgbClr val="FF0000"/>
              </a:solidFill>
              <a:effectLst>
                <a:outerShdw blurRad="38100" dist="38100" dir="2700000" algn="tl">
                  <a:srgbClr val="000000">
                    <a:alpha val="43137"/>
                  </a:srgbClr>
                </a:outerShdw>
              </a:effectLst>
              <a:latin typeface="Candara" panose="020E0502030303020204" pitchFamily="34" charset="0"/>
            </a:endParaRPr>
          </a:p>
          <a:p>
            <a:pPr algn="ctr" eaLnBrk="1" hangingPunct="1">
              <a:spcBef>
                <a:spcPct val="0"/>
              </a:spcBef>
              <a:buFontTx/>
              <a:buNone/>
            </a:pPr>
            <a:r>
              <a:rPr lang="en-US" altLang="en-US" sz="2600" dirty="0" smtClean="0">
                <a:solidFill>
                  <a:srgbClr val="FF0000"/>
                </a:solidFill>
                <a:latin typeface="Candara" panose="020E0502030303020204" pitchFamily="34" charset="0"/>
              </a:rPr>
              <a:t>Click on </a:t>
            </a:r>
            <a:endParaRPr lang="en-US" altLang="en-US" sz="2600" dirty="0" smtClean="0">
              <a:solidFill>
                <a:srgbClr val="FF0000"/>
              </a:solidFill>
              <a:effectLst>
                <a:outerShdw blurRad="38100" dist="38100" dir="2700000" algn="tl">
                  <a:srgbClr val="000000">
                    <a:alpha val="43137"/>
                  </a:srgbClr>
                </a:outerShdw>
              </a:effectLst>
              <a:latin typeface="Candara" panose="020E0502030303020204" pitchFamily="34" charset="0"/>
            </a:endParaRPr>
          </a:p>
          <a:p>
            <a:pPr algn="ctr" eaLnBrk="1" hangingPunct="1">
              <a:spcBef>
                <a:spcPct val="0"/>
              </a:spcBef>
              <a:buFontTx/>
              <a:buNone/>
            </a:pPr>
            <a:r>
              <a:rPr lang="en-US" altLang="en-US" sz="2600" b="1" dirty="0" smtClean="0">
                <a:solidFill>
                  <a:srgbClr val="FF0000"/>
                </a:solidFill>
                <a:effectLst>
                  <a:outerShdw blurRad="38100" dist="38100" dir="2700000" algn="tl">
                    <a:srgbClr val="000000">
                      <a:alpha val="43137"/>
                    </a:srgbClr>
                  </a:outerShdw>
                </a:effectLst>
                <a:latin typeface="Candara" panose="020E0502030303020204" pitchFamily="34" charset="0"/>
              </a:rPr>
              <a:t>Job Seeker Services</a:t>
            </a:r>
            <a:r>
              <a:rPr lang="en-US" altLang="en-US" sz="2600" dirty="0" smtClean="0">
                <a:solidFill>
                  <a:srgbClr val="FF0000"/>
                </a:solidFill>
                <a:effectLst>
                  <a:outerShdw blurRad="38100" dist="38100" dir="2700000" algn="tl">
                    <a:srgbClr val="000000">
                      <a:alpha val="43137"/>
                    </a:srgbClr>
                  </a:outerShdw>
                </a:effectLst>
                <a:latin typeface="Candara" panose="020E0502030303020204" pitchFamily="34" charset="0"/>
              </a:rPr>
              <a:t>.</a:t>
            </a:r>
            <a:endParaRPr lang="en-US" altLang="en-US" sz="2600" dirty="0">
              <a:solidFill>
                <a:srgbClr val="FF0000"/>
              </a:solidFill>
              <a:effectLst>
                <a:outerShdw blurRad="38100" dist="38100" dir="2700000" algn="tl">
                  <a:srgbClr val="000000">
                    <a:alpha val="43137"/>
                  </a:srgbClr>
                </a:outerShdw>
              </a:effectLst>
              <a:latin typeface="Candara" panose="020E0502030303020204" pitchFamily="34" charset="0"/>
            </a:endParaRPr>
          </a:p>
        </p:txBody>
      </p:sp>
      <p:sp>
        <p:nvSpPr>
          <p:cNvPr id="3" name="Slide Number Placeholder 2"/>
          <p:cNvSpPr>
            <a:spLocks noGrp="1"/>
          </p:cNvSpPr>
          <p:nvPr>
            <p:ph type="sldNum" sz="quarter" idx="12"/>
          </p:nvPr>
        </p:nvSpPr>
        <p:spPr>
          <a:xfrm>
            <a:off x="5966137" y="6464000"/>
            <a:ext cx="392155" cy="365125"/>
          </a:xfrm>
        </p:spPr>
        <p:txBody>
          <a:bodyPr/>
          <a:lstStyle/>
          <a:p>
            <a:fld id="{AF9DD44E-2746-4F7C-A6DC-C6840E4448F3}" type="slidenum">
              <a:rPr lang="en-US" smtClean="0"/>
              <a:t>14</a:t>
            </a:fld>
            <a:endParaRPr lang="en-US"/>
          </a:p>
        </p:txBody>
      </p:sp>
      <p:sp>
        <p:nvSpPr>
          <p:cNvPr id="2" name="Oval 1"/>
          <p:cNvSpPr/>
          <p:nvPr/>
        </p:nvSpPr>
        <p:spPr>
          <a:xfrm>
            <a:off x="185057" y="4218215"/>
            <a:ext cx="1404257" cy="359228"/>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58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9" name="Rectangle 2"/>
          <p:cNvSpPr txBox="1">
            <a:spLocks noChangeArrowheads="1"/>
          </p:cNvSpPr>
          <p:nvPr/>
        </p:nvSpPr>
        <p:spPr>
          <a:xfrm>
            <a:off x="606577" y="238543"/>
            <a:ext cx="1102712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smtClean="0">
                <a:solidFill>
                  <a:srgbClr val="0070C0"/>
                </a:solidFill>
                <a:effectLst>
                  <a:outerShdw blurRad="38100" dist="38100" dir="2700000" algn="tl">
                    <a:srgbClr val="000000">
                      <a:alpha val="43137"/>
                    </a:srgbClr>
                  </a:outerShdw>
                </a:effectLst>
                <a:latin typeface="Candara" pitchFamily="34" charset="0"/>
              </a:rPr>
              <a:t>Job Seeker Services</a:t>
            </a:r>
            <a:endParaRPr lang="en-US" sz="7200" b="1" dirty="0">
              <a:solidFill>
                <a:srgbClr val="0070C0"/>
              </a:solidFill>
              <a:effectLst>
                <a:outerShdw blurRad="38100" dist="38100" dir="2700000" algn="tl">
                  <a:srgbClr val="000000">
                    <a:alpha val="43137"/>
                  </a:srgbClr>
                </a:outerShdw>
              </a:effectLst>
              <a:latin typeface="Candara" pitchFamily="34" charset="0"/>
            </a:endParaRPr>
          </a:p>
        </p:txBody>
      </p:sp>
      <p:pic>
        <p:nvPicPr>
          <p:cNvPr id="1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8653" r="58962" b="44490"/>
          <a:stretch/>
        </p:blipFill>
        <p:spPr bwMode="auto">
          <a:xfrm>
            <a:off x="377570" y="1532954"/>
            <a:ext cx="7714374" cy="494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8294914" y="1985026"/>
            <a:ext cx="3973285" cy="4524315"/>
          </a:xfrm>
          <a:prstGeom prst="rect">
            <a:avLst/>
          </a:prstGeom>
          <a:noFill/>
        </p:spPr>
        <p:txBody>
          <a:bodyPr wrap="square">
            <a:spAutoFit/>
          </a:bodyPr>
          <a:lstStyle/>
          <a:p>
            <a:pPr>
              <a:defRPr/>
            </a:pPr>
            <a:r>
              <a:rPr lang="en-US" sz="3000" b="1" dirty="0">
                <a:solidFill>
                  <a:srgbClr val="FF0000"/>
                </a:solidFill>
                <a:effectLst>
                  <a:outerShdw blurRad="38100" dist="38100" dir="2700000" algn="tl">
                    <a:srgbClr val="000000">
                      <a:alpha val="43137"/>
                    </a:srgbClr>
                  </a:outerShdw>
                </a:effectLst>
                <a:latin typeface="Candara" panose="020E0502030303020204" pitchFamily="34" charset="0"/>
              </a:rPr>
              <a:t>Job Seeker Services </a:t>
            </a:r>
            <a:r>
              <a:rPr lang="en-US" sz="3000" dirty="0">
                <a:solidFill>
                  <a:srgbClr val="FF0000"/>
                </a:solidFill>
                <a:latin typeface="Candara" panose="020E0502030303020204" pitchFamily="34" charset="0"/>
              </a:rPr>
              <a:t>contains </a:t>
            </a:r>
            <a:r>
              <a:rPr lang="en-US" sz="3000" dirty="0" smtClean="0">
                <a:solidFill>
                  <a:srgbClr val="FF0000"/>
                </a:solidFill>
                <a:latin typeface="Candara" panose="020E0502030303020204" pitchFamily="34" charset="0"/>
              </a:rPr>
              <a:t>tools to </a:t>
            </a:r>
            <a:r>
              <a:rPr lang="en-US" sz="3000" dirty="0">
                <a:solidFill>
                  <a:srgbClr val="FF0000"/>
                </a:solidFill>
                <a:latin typeface="Candara" panose="020E0502030303020204" pitchFamily="34" charset="0"/>
              </a:rPr>
              <a:t>secure employment:</a:t>
            </a:r>
          </a:p>
          <a:p>
            <a:pPr>
              <a:defRPr/>
            </a:pPr>
            <a:endParaRPr lang="en-US" sz="200" dirty="0">
              <a:solidFill>
                <a:srgbClr val="FF0000"/>
              </a:solidFill>
              <a:latin typeface="Candara" panose="020E0502030303020204" pitchFamily="34" charset="0"/>
            </a:endParaRPr>
          </a:p>
          <a:p>
            <a:pPr marL="285750" indent="-285750">
              <a:buFont typeface="Arial" panose="020B0604020202020204" pitchFamily="34" charset="0"/>
              <a:buChar char="•"/>
              <a:defRPr/>
            </a:pP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rPr>
              <a:t>Job Search</a:t>
            </a:r>
          </a:p>
          <a:p>
            <a:pPr marL="285750" indent="-285750">
              <a:buFont typeface="Arial" panose="020B0604020202020204" pitchFamily="34" charset="0"/>
              <a:buChar char="•"/>
              <a:defRPr/>
            </a:pP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rPr>
              <a:t>Résumé Builder</a:t>
            </a:r>
          </a:p>
          <a:p>
            <a:pPr marL="285750" indent="-285750">
              <a:buFont typeface="Arial" panose="020B0604020202020204" pitchFamily="34" charset="0"/>
              <a:buChar char="•"/>
              <a:defRPr/>
            </a:pP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rPr>
              <a:t>Virtual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Recruiter</a:t>
            </a:r>
          </a:p>
          <a:p>
            <a:pPr marL="285750" indent="-285750">
              <a:buFont typeface="Arial" panose="020B0604020202020204" pitchFamily="34" charset="0"/>
              <a:buChar char="•"/>
              <a:defRPr/>
            </a:pPr>
            <a:endParaRPr lang="en-US" sz="2800" dirty="0">
              <a:solidFill>
                <a:srgbClr val="FF0000"/>
              </a:solidFill>
              <a:effectLst>
                <a:outerShdw blurRad="38100" dist="38100" dir="2700000" algn="tl">
                  <a:srgbClr val="000000">
                    <a:alpha val="43137"/>
                  </a:srgbClr>
                </a:outerShdw>
              </a:effectLst>
              <a:latin typeface="Candara" panose="020E0502030303020204" pitchFamily="34" charset="0"/>
            </a:endParaRPr>
          </a:p>
          <a:p>
            <a:pPr>
              <a:defRPr/>
            </a:pP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Job Search </a:t>
            </a:r>
            <a:r>
              <a:rPr lang="en-US" sz="2800" dirty="0">
                <a:solidFill>
                  <a:srgbClr val="FF0000"/>
                </a:solidFill>
                <a:latin typeface="Candara" panose="020E0502030303020204" pitchFamily="34" charset="0"/>
              </a:rPr>
              <a:t>and</a:t>
            </a:r>
            <a:r>
              <a:rPr lang="en-US" sz="2800" dirty="0">
                <a:solidFill>
                  <a:srgbClr val="FF0000"/>
                </a:solidFill>
                <a:effectLst>
                  <a:outerShdw blurRad="38100" dist="38100" dir="2700000" algn="tl">
                    <a:srgbClr val="000000">
                      <a:alpha val="43137"/>
                    </a:srgbClr>
                  </a:outerShdw>
                </a:effectLst>
                <a:latin typeface="Candara" panose="020E0502030303020204" pitchFamily="34" charset="0"/>
              </a:rPr>
              <a:t> </a:t>
            </a: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rPr>
              <a:t>Résumé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Builder </a:t>
            </a:r>
            <a:r>
              <a:rPr lang="en-US" sz="2800" dirty="0" smtClean="0">
                <a:solidFill>
                  <a:srgbClr val="FF0000"/>
                </a:solidFill>
                <a:latin typeface="Candara" panose="020E0502030303020204" pitchFamily="34" charset="0"/>
              </a:rPr>
              <a:t>are also found  on</a:t>
            </a:r>
            <a:r>
              <a:rPr lang="en-US" sz="2800"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Quick Menu</a:t>
            </a:r>
            <a:endParaRPr lang="en-US" sz="2800" b="1" dirty="0">
              <a:solidFill>
                <a:srgbClr val="FF0000"/>
              </a:solidFill>
              <a:effectLst>
                <a:outerShdw blurRad="38100" dist="38100" dir="2700000" algn="tl">
                  <a:srgbClr val="000000">
                    <a:alpha val="43137"/>
                  </a:srgbClr>
                </a:outerShdw>
              </a:effectLst>
              <a:latin typeface="Candara" panose="020E0502030303020204" pitchFamily="34" charset="0"/>
            </a:endParaRPr>
          </a:p>
        </p:txBody>
      </p:sp>
      <p:sp>
        <p:nvSpPr>
          <p:cNvPr id="3" name="Slide Number Placeholder 2"/>
          <p:cNvSpPr>
            <a:spLocks noGrp="1"/>
          </p:cNvSpPr>
          <p:nvPr>
            <p:ph type="sldNum" sz="quarter" idx="12"/>
          </p:nvPr>
        </p:nvSpPr>
        <p:spPr>
          <a:xfrm>
            <a:off x="5951625" y="6394566"/>
            <a:ext cx="389490" cy="365125"/>
          </a:xfrm>
        </p:spPr>
        <p:txBody>
          <a:bodyPr/>
          <a:lstStyle/>
          <a:p>
            <a:fld id="{AF9DD44E-2746-4F7C-A6DC-C6840E4448F3}" type="slidenum">
              <a:rPr lang="en-US" smtClean="0"/>
              <a:t>15</a:t>
            </a:fld>
            <a:endParaRPr lang="en-US"/>
          </a:p>
        </p:txBody>
      </p:sp>
      <p:grpSp>
        <p:nvGrpSpPr>
          <p:cNvPr id="4" name="Group 3"/>
          <p:cNvGrpSpPr/>
          <p:nvPr/>
        </p:nvGrpSpPr>
        <p:grpSpPr>
          <a:xfrm>
            <a:off x="314622" y="4534904"/>
            <a:ext cx="1526483" cy="368042"/>
            <a:chOff x="858908" y="4507259"/>
            <a:chExt cx="1526483" cy="368042"/>
          </a:xfrm>
        </p:grpSpPr>
        <p:sp>
          <p:nvSpPr>
            <p:cNvPr id="2" name="TextBox 1"/>
            <p:cNvSpPr txBox="1"/>
            <p:nvPr/>
          </p:nvSpPr>
          <p:spPr>
            <a:xfrm>
              <a:off x="1039675" y="4507259"/>
              <a:ext cx="1097464" cy="307777"/>
            </a:xfrm>
            <a:prstGeom prst="rect">
              <a:avLst/>
            </a:prstGeom>
            <a:solidFill>
              <a:schemeClr val="bg1"/>
            </a:solidFill>
          </p:spPr>
          <p:txBody>
            <a:bodyPr wrap="square" rtlCol="0">
              <a:spAutoFit/>
            </a:bodyPr>
            <a:lstStyle/>
            <a:p>
              <a:r>
                <a:rPr lang="en-US" sz="1400" b="1" u="sng" dirty="0">
                  <a:solidFill>
                    <a:schemeClr val="tx2"/>
                  </a:solidFill>
                  <a:latin typeface="Arial Narrow" panose="020B0606020202030204" pitchFamily="34" charset="0"/>
                </a:rPr>
                <a:t>Job Search</a:t>
              </a:r>
            </a:p>
          </p:txBody>
        </p:sp>
        <p:sp>
          <p:nvSpPr>
            <p:cNvPr id="16" name="Oval 15"/>
            <p:cNvSpPr/>
            <p:nvPr/>
          </p:nvSpPr>
          <p:spPr>
            <a:xfrm>
              <a:off x="858908" y="4507259"/>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414933" y="4569511"/>
            <a:ext cx="1723839" cy="368042"/>
            <a:chOff x="858908" y="4507259"/>
            <a:chExt cx="1723839" cy="368042"/>
          </a:xfrm>
        </p:grpSpPr>
        <p:sp>
          <p:nvSpPr>
            <p:cNvPr id="21" name="TextBox 20"/>
            <p:cNvSpPr txBox="1"/>
            <p:nvPr/>
          </p:nvSpPr>
          <p:spPr>
            <a:xfrm>
              <a:off x="1039675" y="4507259"/>
              <a:ext cx="1543072" cy="307777"/>
            </a:xfrm>
            <a:prstGeom prst="rect">
              <a:avLst/>
            </a:prstGeom>
            <a:solidFill>
              <a:schemeClr val="bg1"/>
            </a:solidFill>
          </p:spPr>
          <p:txBody>
            <a:bodyPr wrap="square" rtlCol="0">
              <a:spAutoFit/>
            </a:bodyPr>
            <a:lstStyle/>
            <a:p>
              <a:r>
                <a:rPr lang="en-US" sz="1400" b="1" u="sng" dirty="0">
                  <a:solidFill>
                    <a:schemeClr val="tx2"/>
                  </a:solidFill>
                  <a:latin typeface="Arial Narrow" panose="020B0606020202030204" pitchFamily="34" charset="0"/>
                </a:rPr>
                <a:t>Résumé Builder</a:t>
              </a:r>
            </a:p>
          </p:txBody>
        </p:sp>
        <p:sp>
          <p:nvSpPr>
            <p:cNvPr id="22" name="Oval 21"/>
            <p:cNvSpPr/>
            <p:nvPr/>
          </p:nvSpPr>
          <p:spPr>
            <a:xfrm>
              <a:off x="858908" y="4507259"/>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427611" y="3879142"/>
            <a:ext cx="1526483" cy="368042"/>
            <a:chOff x="858908" y="4507259"/>
            <a:chExt cx="1526483" cy="368042"/>
          </a:xfrm>
        </p:grpSpPr>
        <p:sp>
          <p:nvSpPr>
            <p:cNvPr id="24" name="TextBox 23"/>
            <p:cNvSpPr txBox="1"/>
            <p:nvPr/>
          </p:nvSpPr>
          <p:spPr>
            <a:xfrm>
              <a:off x="1039675" y="4507259"/>
              <a:ext cx="1097464" cy="307777"/>
            </a:xfrm>
            <a:prstGeom prst="rect">
              <a:avLst/>
            </a:prstGeom>
            <a:solidFill>
              <a:schemeClr val="bg1"/>
            </a:solidFill>
          </p:spPr>
          <p:txBody>
            <a:bodyPr wrap="square" rtlCol="0">
              <a:spAutoFit/>
            </a:bodyPr>
            <a:lstStyle/>
            <a:p>
              <a:r>
                <a:rPr lang="en-US" sz="1400" b="1" u="sng" dirty="0">
                  <a:solidFill>
                    <a:schemeClr val="tx2"/>
                  </a:solidFill>
                  <a:latin typeface="Arial Narrow" panose="020B0606020202030204" pitchFamily="34" charset="0"/>
                </a:rPr>
                <a:t>Job Search</a:t>
              </a:r>
            </a:p>
          </p:txBody>
        </p:sp>
        <p:sp>
          <p:nvSpPr>
            <p:cNvPr id="25" name="Oval 24"/>
            <p:cNvSpPr/>
            <p:nvPr/>
          </p:nvSpPr>
          <p:spPr>
            <a:xfrm>
              <a:off x="858908" y="4507259"/>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14622" y="4937553"/>
            <a:ext cx="1723839" cy="368042"/>
            <a:chOff x="858908" y="4507259"/>
            <a:chExt cx="1723839" cy="368042"/>
          </a:xfrm>
        </p:grpSpPr>
        <p:sp>
          <p:nvSpPr>
            <p:cNvPr id="27" name="TextBox 26"/>
            <p:cNvSpPr txBox="1"/>
            <p:nvPr/>
          </p:nvSpPr>
          <p:spPr>
            <a:xfrm>
              <a:off x="1039675" y="4507259"/>
              <a:ext cx="1543072" cy="307777"/>
            </a:xfrm>
            <a:prstGeom prst="rect">
              <a:avLst/>
            </a:prstGeom>
            <a:solidFill>
              <a:schemeClr val="bg1"/>
            </a:solidFill>
          </p:spPr>
          <p:txBody>
            <a:bodyPr wrap="square" rtlCol="0">
              <a:spAutoFit/>
            </a:bodyPr>
            <a:lstStyle/>
            <a:p>
              <a:r>
                <a:rPr lang="en-US" sz="1400" b="1" u="sng" dirty="0">
                  <a:solidFill>
                    <a:schemeClr val="tx2"/>
                  </a:solidFill>
                  <a:latin typeface="Arial Narrow" panose="020B0606020202030204" pitchFamily="34" charset="0"/>
                </a:rPr>
                <a:t>Résumé Builder</a:t>
              </a:r>
            </a:p>
          </p:txBody>
        </p:sp>
        <p:sp>
          <p:nvSpPr>
            <p:cNvPr id="28" name="Oval 27"/>
            <p:cNvSpPr/>
            <p:nvPr/>
          </p:nvSpPr>
          <p:spPr>
            <a:xfrm>
              <a:off x="858908" y="4507259"/>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405705" y="5162488"/>
            <a:ext cx="1723839" cy="368042"/>
            <a:chOff x="858908" y="4507259"/>
            <a:chExt cx="1723839" cy="368042"/>
          </a:xfrm>
        </p:grpSpPr>
        <p:sp>
          <p:nvSpPr>
            <p:cNvPr id="30" name="TextBox 29"/>
            <p:cNvSpPr txBox="1"/>
            <p:nvPr/>
          </p:nvSpPr>
          <p:spPr>
            <a:xfrm>
              <a:off x="1039675" y="4507259"/>
              <a:ext cx="1543072" cy="307777"/>
            </a:xfrm>
            <a:prstGeom prst="rect">
              <a:avLst/>
            </a:prstGeom>
            <a:solidFill>
              <a:schemeClr val="bg1"/>
            </a:solidFill>
          </p:spPr>
          <p:txBody>
            <a:bodyPr wrap="square" rtlCol="0">
              <a:spAutoFit/>
            </a:bodyPr>
            <a:lstStyle/>
            <a:p>
              <a:r>
                <a:rPr lang="en-US" sz="1400" b="1" u="sng" dirty="0">
                  <a:solidFill>
                    <a:schemeClr val="tx2"/>
                  </a:solidFill>
                  <a:latin typeface="Arial Narrow" panose="020B0606020202030204" pitchFamily="34" charset="0"/>
                </a:rPr>
                <a:t>Virtual Recruiter</a:t>
              </a:r>
            </a:p>
          </p:txBody>
        </p:sp>
        <p:sp>
          <p:nvSpPr>
            <p:cNvPr id="31" name="Oval 30"/>
            <p:cNvSpPr/>
            <p:nvPr/>
          </p:nvSpPr>
          <p:spPr>
            <a:xfrm>
              <a:off x="858908" y="4507259"/>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wn Arrow 5"/>
          <p:cNvSpPr/>
          <p:nvPr/>
        </p:nvSpPr>
        <p:spPr>
          <a:xfrm rot="18585634">
            <a:off x="442912" y="3872001"/>
            <a:ext cx="308479" cy="39788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4724228">
            <a:off x="2752105" y="3725176"/>
            <a:ext cx="308479" cy="39788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63151" y="1442067"/>
            <a:ext cx="10579884" cy="447542"/>
            <a:chOff x="740389" y="2284851"/>
            <a:chExt cx="10579884" cy="447542"/>
          </a:xfrm>
        </p:grpSpPr>
        <p:sp>
          <p:nvSpPr>
            <p:cNvPr id="64" name="Rectangle 63"/>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66" name="Group 65"/>
            <p:cNvGrpSpPr/>
            <p:nvPr/>
          </p:nvGrpSpPr>
          <p:grpSpPr>
            <a:xfrm>
              <a:off x="3461961" y="2448074"/>
              <a:ext cx="249571" cy="209014"/>
              <a:chOff x="1588167" y="3041574"/>
              <a:chExt cx="962529" cy="918083"/>
            </a:xfrm>
            <a:solidFill>
              <a:schemeClr val="bg1"/>
            </a:solidFill>
          </p:grpSpPr>
          <p:sp>
            <p:nvSpPr>
              <p:cNvPr id="88" name="Rectangle 8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ight Arrow 3"/>
            <p:cNvSpPr/>
            <p:nvPr/>
          </p:nvSpPr>
          <p:spPr>
            <a:xfrm>
              <a:off x="4296819" y="2470478"/>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337508" y="2284851"/>
              <a:ext cx="235085" cy="402050"/>
            </a:xfrm>
            <a:prstGeom prst="rect">
              <a:avLst/>
            </a:prstGeom>
            <a:noFill/>
          </p:spPr>
          <p:txBody>
            <a:bodyPr wrap="square" rtlCol="0">
              <a:spAutoFit/>
            </a:bodyPr>
            <a:lstStyle/>
            <a:p>
              <a:r>
                <a:rPr lang="en-US" sz="2800" dirty="0">
                  <a:solidFill>
                    <a:schemeClr val="bg1"/>
                  </a:solidFill>
                </a:rPr>
                <a:t>]</a:t>
              </a:r>
            </a:p>
          </p:txBody>
        </p:sp>
        <p:sp>
          <p:nvSpPr>
            <p:cNvPr id="69" name="TextBox 68"/>
            <p:cNvSpPr txBox="1"/>
            <p:nvPr/>
          </p:nvSpPr>
          <p:spPr>
            <a:xfrm>
              <a:off x="4455050" y="2447065"/>
              <a:ext cx="1491884" cy="212850"/>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Register/Sign in</a:t>
              </a:r>
            </a:p>
          </p:txBody>
        </p:sp>
        <p:grpSp>
          <p:nvGrpSpPr>
            <p:cNvPr id="70" name="Group 69"/>
            <p:cNvGrpSpPr/>
            <p:nvPr/>
          </p:nvGrpSpPr>
          <p:grpSpPr>
            <a:xfrm rot="16200000">
              <a:off x="5615487" y="2433804"/>
              <a:ext cx="253390" cy="246758"/>
              <a:chOff x="673358" y="3458547"/>
              <a:chExt cx="2797311" cy="2057400"/>
            </a:xfrm>
            <a:solidFill>
              <a:schemeClr val="bg1"/>
            </a:solidFill>
          </p:grpSpPr>
          <p:sp>
            <p:nvSpPr>
              <p:cNvPr id="85" name="Flowchart: Magnetic Disk 84"/>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lay 86"/>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5830898" y="2452307"/>
              <a:ext cx="1618467" cy="212850"/>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grpSp>
          <p:nvGrpSpPr>
            <p:cNvPr id="72" name="Group 71"/>
            <p:cNvGrpSpPr/>
            <p:nvPr/>
          </p:nvGrpSpPr>
          <p:grpSpPr>
            <a:xfrm>
              <a:off x="7458513" y="2443350"/>
              <a:ext cx="167995" cy="238993"/>
              <a:chOff x="3124200" y="1769708"/>
              <a:chExt cx="1371598" cy="1659292"/>
            </a:xfrm>
            <a:solidFill>
              <a:schemeClr val="bg1"/>
            </a:solidFill>
          </p:grpSpPr>
          <p:sp>
            <p:nvSpPr>
              <p:cNvPr id="79" name="Flowchart: Delay 78"/>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7616640" y="2452307"/>
              <a:ext cx="1491883" cy="212850"/>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sp>
          <p:nvSpPr>
            <p:cNvPr id="74" name="TextBox 73"/>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75" name="Group 74"/>
            <p:cNvGrpSpPr/>
            <p:nvPr/>
          </p:nvGrpSpPr>
          <p:grpSpPr>
            <a:xfrm>
              <a:off x="961415" y="2450591"/>
              <a:ext cx="284290" cy="233287"/>
              <a:chOff x="2426677" y="3393831"/>
              <a:chExt cx="284290" cy="233287"/>
            </a:xfrm>
          </p:grpSpPr>
          <p:sp>
            <p:nvSpPr>
              <p:cNvPr id="76" name="Minus Sign 75"/>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inus Sign 76"/>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inus Sign 77"/>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 name="TextBox 91"/>
          <p:cNvSpPr txBox="1"/>
          <p:nvPr/>
        </p:nvSpPr>
        <p:spPr>
          <a:xfrm>
            <a:off x="7238246" y="1609358"/>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spTree>
    <p:extLst>
      <p:ext uri="{BB962C8B-B14F-4D97-AF65-F5344CB8AC3E}">
        <p14:creationId xmlns:p14="http://schemas.microsoft.com/office/powerpoint/2010/main" val="35139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508939" y="6067786"/>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2730168" y="437794"/>
            <a:ext cx="6777875"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a:t>
            </a:r>
          </a:p>
        </p:txBody>
      </p:sp>
      <p:sp>
        <p:nvSpPr>
          <p:cNvPr id="7" name="Rectangle 3"/>
          <p:cNvSpPr txBox="1">
            <a:spLocks noChangeArrowheads="1"/>
          </p:cNvSpPr>
          <p:nvPr/>
        </p:nvSpPr>
        <p:spPr>
          <a:xfrm>
            <a:off x="1382486" y="2411597"/>
            <a:ext cx="9209314" cy="2884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tx1"/>
              </a:buClr>
              <a:buNone/>
              <a:defRPr/>
            </a:pPr>
            <a:r>
              <a:rPr lang="en-US" sz="6600" b="1" dirty="0" smtClean="0">
                <a:solidFill>
                  <a:srgbClr val="0070C0"/>
                </a:solidFill>
                <a:effectLst>
                  <a:outerShdw blurRad="38100" dist="38100" dir="2700000" algn="tl">
                    <a:srgbClr val="000000">
                      <a:alpha val="43137"/>
                    </a:srgbClr>
                  </a:outerShdw>
                </a:effectLst>
                <a:latin typeface="Candara" pitchFamily="34" charset="0"/>
              </a:rPr>
              <a:t>Using the              </a:t>
            </a:r>
            <a:r>
              <a:rPr lang="en-US" sz="8800" b="1" dirty="0" smtClean="0">
                <a:solidFill>
                  <a:srgbClr val="0070C0"/>
                </a:solidFill>
                <a:effectLst>
                  <a:outerShdw blurRad="38100" dist="38100" dir="2700000" algn="tl">
                    <a:srgbClr val="000000">
                      <a:alpha val="43137"/>
                    </a:srgbClr>
                  </a:outerShdw>
                </a:effectLst>
                <a:latin typeface="Candara" pitchFamily="34" charset="0"/>
              </a:rPr>
              <a:t>Résumé </a:t>
            </a:r>
            <a:r>
              <a:rPr lang="en-US" sz="8800" b="1" dirty="0">
                <a:solidFill>
                  <a:srgbClr val="0070C0"/>
                </a:solidFill>
                <a:effectLst>
                  <a:outerShdw blurRad="38100" dist="38100" dir="2700000" algn="tl">
                    <a:srgbClr val="000000">
                      <a:alpha val="43137"/>
                    </a:srgbClr>
                  </a:outerShdw>
                </a:effectLst>
                <a:latin typeface="Candara" pitchFamily="34" charset="0"/>
              </a:rPr>
              <a:t>Builder</a:t>
            </a:r>
          </a:p>
        </p:txBody>
      </p:sp>
      <p:sp>
        <p:nvSpPr>
          <p:cNvPr id="3" name="Slide Number Placeholder 2"/>
          <p:cNvSpPr>
            <a:spLocks noGrp="1"/>
          </p:cNvSpPr>
          <p:nvPr>
            <p:ph type="sldNum" sz="quarter" idx="12"/>
          </p:nvPr>
        </p:nvSpPr>
        <p:spPr>
          <a:xfrm>
            <a:off x="5996539" y="6395166"/>
            <a:ext cx="383844" cy="365125"/>
          </a:xfrm>
        </p:spPr>
        <p:txBody>
          <a:bodyPr/>
          <a:lstStyle/>
          <a:p>
            <a:fld id="{AF9DD44E-2746-4F7C-A6DC-C6840E4448F3}" type="slidenum">
              <a:rPr lang="en-US" smtClean="0"/>
              <a:t>16</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394485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3"/>
          <p:cNvSpPr txBox="1">
            <a:spLocks noChangeArrowheads="1"/>
          </p:cNvSpPr>
          <p:nvPr/>
        </p:nvSpPr>
        <p:spPr>
          <a:xfrm>
            <a:off x="488888" y="80654"/>
            <a:ext cx="11199136" cy="11234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tx1"/>
              </a:buClr>
              <a:buNone/>
              <a:defRPr/>
            </a:pPr>
            <a:r>
              <a:rPr lang="en-US" sz="7200" b="1" dirty="0">
                <a:solidFill>
                  <a:srgbClr val="0070C0"/>
                </a:solidFill>
                <a:effectLst>
                  <a:outerShdw blurRad="38100" dist="38100" dir="2700000" algn="tl">
                    <a:srgbClr val="000000">
                      <a:alpha val="43137"/>
                    </a:srgbClr>
                  </a:outerShdw>
                </a:effectLst>
                <a:latin typeface="Candara" pitchFamily="34" charset="0"/>
              </a:rPr>
              <a:t>  Résumé Builder Overview</a:t>
            </a:r>
          </a:p>
        </p:txBody>
      </p:sp>
      <p:sp>
        <p:nvSpPr>
          <p:cNvPr id="7" name="TextBox 1"/>
          <p:cNvSpPr txBox="1">
            <a:spLocks noChangeArrowheads="1"/>
          </p:cNvSpPr>
          <p:nvPr/>
        </p:nvSpPr>
        <p:spPr bwMode="auto">
          <a:xfrm>
            <a:off x="1060704" y="1426357"/>
            <a:ext cx="108264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Font typeface="Arial" charset="0"/>
              <a:buNone/>
              <a:defRPr/>
            </a:pPr>
            <a:r>
              <a:rPr lang="en-US" altLang="en-US" sz="2400" dirty="0">
                <a:latin typeface="Candara" panose="020E0502030303020204" pitchFamily="34" charset="0"/>
              </a:rPr>
              <a:t>To effectively utilize Employ Florida, the résumé should be created outside </a:t>
            </a:r>
            <a:r>
              <a:rPr lang="en-US" altLang="en-US" sz="2400" dirty="0" smtClean="0">
                <a:latin typeface="Candara" panose="020E0502030303020204" pitchFamily="34" charset="0"/>
              </a:rPr>
              <a:t>  </a:t>
            </a:r>
            <a:r>
              <a:rPr lang="en-US" altLang="en-US" sz="2400" dirty="0" smtClean="0">
                <a:solidFill>
                  <a:srgbClr val="FF0000"/>
                </a:solidFill>
                <a:latin typeface="Candara" panose="020E0502030303020204" pitchFamily="34" charset="0"/>
              </a:rPr>
              <a:t>Employ </a:t>
            </a:r>
            <a:r>
              <a:rPr lang="en-US" altLang="en-US" sz="2400" dirty="0">
                <a:solidFill>
                  <a:srgbClr val="FF0000"/>
                </a:solidFill>
                <a:latin typeface="Candara" panose="020E0502030303020204" pitchFamily="34" charset="0"/>
              </a:rPr>
              <a:t>Florida </a:t>
            </a:r>
            <a:r>
              <a:rPr lang="en-US" altLang="en-US" sz="2400" dirty="0">
                <a:latin typeface="Candara" panose="020E0502030303020204" pitchFamily="34" charset="0"/>
              </a:rPr>
              <a:t>(using </a:t>
            </a:r>
            <a:r>
              <a:rPr lang="en-US" altLang="en-US" sz="2400" dirty="0" smtClean="0">
                <a:latin typeface="Candara" panose="020E0502030303020204" pitchFamily="34" charset="0"/>
              </a:rPr>
              <a:t>word </a:t>
            </a:r>
            <a:r>
              <a:rPr lang="en-US" altLang="en-US" sz="2400" dirty="0">
                <a:latin typeface="Candara" panose="020E0502030303020204" pitchFamily="34" charset="0"/>
              </a:rPr>
              <a:t>processing software) prior to </a:t>
            </a:r>
            <a:r>
              <a:rPr lang="en-US" altLang="en-US" sz="2400" dirty="0" smtClean="0">
                <a:latin typeface="Candara" panose="020E0502030303020204" pitchFamily="34" charset="0"/>
              </a:rPr>
              <a:t>uploading it.</a:t>
            </a:r>
            <a:endParaRPr lang="en-US" altLang="en-US" sz="2400" dirty="0">
              <a:latin typeface="Candara" panose="020E0502030303020204" pitchFamily="34" charset="0"/>
            </a:endParaRPr>
          </a:p>
          <a:p>
            <a:pPr marL="0" indent="0" eaLnBrk="1" hangingPunct="1">
              <a:spcBef>
                <a:spcPct val="0"/>
              </a:spcBef>
              <a:buFont typeface="Arial" charset="0"/>
              <a:buNone/>
              <a:defRPr/>
            </a:pPr>
            <a:endParaRPr lang="en-US" altLang="en-US" sz="400" dirty="0">
              <a:latin typeface="Candara" panose="020E0502030303020204" pitchFamily="34" charset="0"/>
            </a:endParaRPr>
          </a:p>
          <a:p>
            <a:pPr marL="0" indent="0" eaLnBrk="1" hangingPunct="1">
              <a:spcBef>
                <a:spcPct val="0"/>
              </a:spcBef>
              <a:buSzPct val="115000"/>
              <a:buNone/>
              <a:defRPr/>
            </a:pPr>
            <a:endParaRPr lang="en-US" altLang="en-US" sz="2200" dirty="0" smtClean="0">
              <a:latin typeface="Candara" panose="020E0502030303020204" pitchFamily="34" charset="0"/>
            </a:endParaRPr>
          </a:p>
          <a:p>
            <a:pPr marL="0" indent="0" eaLnBrk="1" hangingPunct="1">
              <a:spcBef>
                <a:spcPct val="0"/>
              </a:spcBef>
              <a:buSzPct val="115000"/>
              <a:buNone/>
              <a:defRPr/>
            </a:pPr>
            <a:r>
              <a:rPr lang="en-US" altLang="en-US" sz="2200" dirty="0" smtClean="0">
                <a:latin typeface="Candara" panose="020E0502030303020204" pitchFamily="34" charset="0"/>
              </a:rPr>
              <a:t>The </a:t>
            </a:r>
            <a:r>
              <a:rPr lang="en-US" altLang="en-US" sz="2200" dirty="0">
                <a:latin typeface="Candara" panose="020E0502030303020204" pitchFamily="34" charset="0"/>
              </a:rPr>
              <a:t>résumé should include the following sections</a:t>
            </a:r>
            <a:r>
              <a:rPr lang="en-US" altLang="en-US" sz="2200" dirty="0" smtClean="0">
                <a:latin typeface="Candara" panose="020E0502030303020204" pitchFamily="34" charset="0"/>
              </a:rPr>
              <a:t>:</a:t>
            </a:r>
            <a:endParaRPr lang="en-US" altLang="en-US" sz="2200" dirty="0">
              <a:latin typeface="Candara" panose="020E0502030303020204" pitchFamily="34" charset="0"/>
            </a:endParaRPr>
          </a:p>
        </p:txBody>
      </p:sp>
      <p:sp>
        <p:nvSpPr>
          <p:cNvPr id="3" name="Slide Number Placeholder 2"/>
          <p:cNvSpPr>
            <a:spLocks noGrp="1"/>
          </p:cNvSpPr>
          <p:nvPr>
            <p:ph type="sldNum" sz="quarter" idx="12"/>
          </p:nvPr>
        </p:nvSpPr>
        <p:spPr>
          <a:xfrm>
            <a:off x="6102422" y="6417641"/>
            <a:ext cx="438750" cy="365125"/>
          </a:xfrm>
        </p:spPr>
        <p:txBody>
          <a:bodyPr/>
          <a:lstStyle/>
          <a:p>
            <a:fld id="{AF9DD44E-2746-4F7C-A6DC-C6840E4448F3}" type="slidenum">
              <a:rPr lang="en-US" smtClean="0"/>
              <a:t>17</a:t>
            </a:fld>
            <a:endParaRPr lang="en-US" dirty="0"/>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
        <p:nvSpPr>
          <p:cNvPr id="10" name="TextBox 1"/>
          <p:cNvSpPr txBox="1">
            <a:spLocks noChangeArrowheads="1"/>
          </p:cNvSpPr>
          <p:nvPr/>
        </p:nvSpPr>
        <p:spPr bwMode="auto">
          <a:xfrm>
            <a:off x="862828" y="3105116"/>
            <a:ext cx="1045125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914400" lvl="1" indent="-233363" eaLnBrk="1" hangingPunct="1">
              <a:spcBef>
                <a:spcPct val="0"/>
              </a:spcBef>
              <a:buSzPct val="85000"/>
              <a:buFont typeface="Courier New" pitchFamily="49" charset="0"/>
              <a:buChar char="o"/>
              <a:defRPr/>
            </a:pPr>
            <a:r>
              <a:rPr lang="en-US" altLang="en-US" sz="2200" dirty="0" smtClean="0">
                <a:latin typeface="Candara" panose="020E0502030303020204" pitchFamily="34" charset="0"/>
              </a:rPr>
              <a:t>Contact </a:t>
            </a:r>
            <a:r>
              <a:rPr lang="en-US" altLang="en-US" sz="2200" dirty="0">
                <a:latin typeface="Candara" panose="020E0502030303020204" pitchFamily="34" charset="0"/>
              </a:rPr>
              <a:t>information</a:t>
            </a:r>
          </a:p>
          <a:p>
            <a:pPr marL="914400" lvl="1" indent="-233363" eaLnBrk="1" hangingPunct="1">
              <a:spcBef>
                <a:spcPct val="0"/>
              </a:spcBef>
              <a:buSzPct val="85000"/>
              <a:buFont typeface="Courier New" pitchFamily="49" charset="0"/>
              <a:buChar char="o"/>
              <a:defRPr/>
            </a:pPr>
            <a:r>
              <a:rPr lang="en-US" altLang="en-US" sz="2200" dirty="0">
                <a:latin typeface="Candara" panose="020E0502030303020204" pitchFamily="34" charset="0"/>
              </a:rPr>
              <a:t>Job title</a:t>
            </a:r>
          </a:p>
          <a:p>
            <a:pPr marL="914400" lvl="1" indent="-233363" eaLnBrk="1" hangingPunct="1">
              <a:spcBef>
                <a:spcPct val="0"/>
              </a:spcBef>
              <a:buSzPct val="85000"/>
              <a:buFont typeface="Courier New" pitchFamily="49" charset="0"/>
              <a:buChar char="o"/>
              <a:defRPr/>
            </a:pPr>
            <a:r>
              <a:rPr lang="en-US" altLang="en-US" sz="2200" dirty="0">
                <a:latin typeface="Candara" panose="020E0502030303020204" pitchFamily="34" charset="0"/>
              </a:rPr>
              <a:t>Summary</a:t>
            </a:r>
          </a:p>
          <a:p>
            <a:pPr marL="914400" lvl="1" indent="-233363" eaLnBrk="1" hangingPunct="1">
              <a:spcBef>
                <a:spcPct val="0"/>
              </a:spcBef>
              <a:buSzPct val="85000"/>
              <a:buFont typeface="Courier New" pitchFamily="49" charset="0"/>
              <a:buChar char="o"/>
              <a:defRPr/>
            </a:pPr>
            <a:r>
              <a:rPr lang="en-US" altLang="en-US" sz="2200" dirty="0">
                <a:latin typeface="Candara" panose="020E0502030303020204" pitchFamily="34" charset="0"/>
              </a:rPr>
              <a:t>Skills</a:t>
            </a:r>
          </a:p>
          <a:p>
            <a:pPr marL="914400" lvl="1" indent="-233363" eaLnBrk="1" hangingPunct="1">
              <a:spcBef>
                <a:spcPct val="0"/>
              </a:spcBef>
              <a:buSzPct val="85000"/>
              <a:buFont typeface="Courier New" pitchFamily="49" charset="0"/>
              <a:buChar char="o"/>
              <a:defRPr/>
            </a:pPr>
            <a:r>
              <a:rPr lang="en-US" altLang="en-US" sz="2200" dirty="0">
                <a:latin typeface="Candara" panose="020E0502030303020204" pitchFamily="34" charset="0"/>
              </a:rPr>
              <a:t>Achievements (Optional</a:t>
            </a:r>
            <a:r>
              <a:rPr lang="en-US" altLang="en-US" sz="2200" dirty="0" smtClean="0">
                <a:latin typeface="Candara" panose="020E0502030303020204" pitchFamily="34" charset="0"/>
              </a:rPr>
              <a:t>)</a:t>
            </a:r>
          </a:p>
          <a:p>
            <a:pPr marL="911225" lvl="1" indent="-217488" eaLnBrk="1" hangingPunct="1">
              <a:spcBef>
                <a:spcPct val="0"/>
              </a:spcBef>
              <a:buSzPct val="85000"/>
              <a:buFont typeface="Courier New" pitchFamily="49" charset="0"/>
              <a:buChar char="o"/>
              <a:defRPr/>
            </a:pPr>
            <a:r>
              <a:rPr lang="en-US" altLang="en-US" sz="2200" dirty="0">
                <a:latin typeface="Candara" panose="020E0502030303020204" pitchFamily="34" charset="0"/>
              </a:rPr>
              <a:t>Education</a:t>
            </a:r>
          </a:p>
          <a:p>
            <a:pPr marL="911225" lvl="1" indent="-217488" eaLnBrk="1" hangingPunct="1">
              <a:spcBef>
                <a:spcPct val="0"/>
              </a:spcBef>
              <a:buSzPct val="85000"/>
              <a:buFont typeface="Courier New" pitchFamily="49" charset="0"/>
              <a:buChar char="o"/>
              <a:defRPr/>
            </a:pPr>
            <a:r>
              <a:rPr lang="en-US" altLang="en-US" sz="2200" dirty="0">
                <a:latin typeface="Candara" panose="020E0502030303020204" pitchFamily="34" charset="0"/>
              </a:rPr>
              <a:t>Training (Optional)</a:t>
            </a:r>
          </a:p>
          <a:p>
            <a:pPr marL="911225" lvl="1" indent="-217488" eaLnBrk="1" hangingPunct="1">
              <a:spcBef>
                <a:spcPct val="0"/>
              </a:spcBef>
              <a:buSzPct val="85000"/>
              <a:buFont typeface="Courier New" pitchFamily="49" charset="0"/>
              <a:buChar char="o"/>
              <a:defRPr/>
            </a:pPr>
            <a:endParaRPr lang="en-US" altLang="en-US" sz="2200" dirty="0" smtClean="0">
              <a:latin typeface="Candara" panose="020E0502030303020204" pitchFamily="34" charset="0"/>
            </a:endParaRPr>
          </a:p>
          <a:p>
            <a:pPr marL="911225" lvl="1" indent="-217488" eaLnBrk="1" hangingPunct="1">
              <a:spcBef>
                <a:spcPct val="0"/>
              </a:spcBef>
              <a:buSzPct val="85000"/>
              <a:buFont typeface="Courier New" pitchFamily="49" charset="0"/>
              <a:buChar char="o"/>
              <a:defRPr/>
            </a:pPr>
            <a:endParaRPr lang="en-US" altLang="en-US" sz="2200" dirty="0">
              <a:latin typeface="Candara" panose="020E0502030303020204" pitchFamily="34" charset="0"/>
            </a:endParaRPr>
          </a:p>
          <a:p>
            <a:pPr marL="911225" lvl="1" indent="-217488" eaLnBrk="1" hangingPunct="1">
              <a:spcBef>
                <a:spcPct val="0"/>
              </a:spcBef>
              <a:buSzPct val="85000"/>
              <a:buFont typeface="Courier New" pitchFamily="49" charset="0"/>
              <a:buChar char="o"/>
              <a:defRPr/>
            </a:pPr>
            <a:endParaRPr lang="en-US" altLang="en-US" sz="2200" dirty="0" smtClean="0">
              <a:latin typeface="Candara" panose="020E0502030303020204" pitchFamily="34" charset="0"/>
            </a:endParaRPr>
          </a:p>
          <a:p>
            <a:pPr marL="911225" lvl="1" indent="-217488" eaLnBrk="1" hangingPunct="1">
              <a:spcBef>
                <a:spcPct val="0"/>
              </a:spcBef>
              <a:buSzPct val="85000"/>
              <a:buFont typeface="Courier New" pitchFamily="49" charset="0"/>
              <a:buChar char="o"/>
              <a:defRPr/>
            </a:pPr>
            <a:endParaRPr lang="en-US" altLang="en-US" sz="2200" dirty="0">
              <a:latin typeface="Candara" panose="020E0502030303020204" pitchFamily="34" charset="0"/>
            </a:endParaRPr>
          </a:p>
          <a:p>
            <a:pPr marL="911225" lvl="1" indent="-217488" eaLnBrk="1" hangingPunct="1">
              <a:spcBef>
                <a:spcPct val="0"/>
              </a:spcBef>
              <a:buSzPct val="85000"/>
              <a:buFont typeface="Courier New" pitchFamily="49" charset="0"/>
              <a:buChar char="o"/>
              <a:defRPr/>
            </a:pPr>
            <a:endParaRPr lang="en-US" altLang="en-US" sz="2200" dirty="0" smtClean="0">
              <a:latin typeface="Candara" panose="020E0502030303020204" pitchFamily="34" charset="0"/>
            </a:endParaRPr>
          </a:p>
          <a:p>
            <a:pPr marL="911225" lvl="1" indent="-217488" eaLnBrk="1" hangingPunct="1">
              <a:spcBef>
                <a:spcPct val="0"/>
              </a:spcBef>
              <a:buSzPct val="85000"/>
              <a:buFont typeface="Courier New" pitchFamily="49" charset="0"/>
              <a:buChar char="o"/>
              <a:defRPr/>
            </a:pPr>
            <a:endParaRPr lang="en-US" altLang="en-US" sz="2200" dirty="0">
              <a:latin typeface="Candara" panose="020E0502030303020204" pitchFamily="34" charset="0"/>
            </a:endParaRPr>
          </a:p>
          <a:p>
            <a:pPr marL="911225" lvl="1" indent="-217488" eaLnBrk="1" hangingPunct="1">
              <a:spcBef>
                <a:spcPct val="0"/>
              </a:spcBef>
              <a:buSzPct val="85000"/>
              <a:buFont typeface="Courier New" pitchFamily="49" charset="0"/>
              <a:buChar char="o"/>
              <a:defRPr/>
            </a:pPr>
            <a:endParaRPr lang="en-US" altLang="en-US" sz="2200" dirty="0" smtClean="0">
              <a:latin typeface="Candara" panose="020E0502030303020204" pitchFamily="34" charset="0"/>
            </a:endParaRPr>
          </a:p>
          <a:p>
            <a:pPr marL="911225" lvl="1" indent="-217488" eaLnBrk="1" hangingPunct="1">
              <a:spcBef>
                <a:spcPct val="0"/>
              </a:spcBef>
              <a:buSzPct val="85000"/>
              <a:buFont typeface="Courier New" pitchFamily="49" charset="0"/>
              <a:buChar char="o"/>
              <a:defRPr/>
            </a:pPr>
            <a:r>
              <a:rPr lang="en-US" altLang="en-US" sz="2200" dirty="0" smtClean="0">
                <a:latin typeface="Candara" panose="020E0502030303020204" pitchFamily="34" charset="0"/>
              </a:rPr>
              <a:t>Certifications </a:t>
            </a:r>
            <a:r>
              <a:rPr lang="en-US" altLang="en-US" sz="2200" dirty="0">
                <a:latin typeface="Candara" panose="020E0502030303020204" pitchFamily="34" charset="0"/>
              </a:rPr>
              <a:t>(Optional)</a:t>
            </a:r>
          </a:p>
          <a:p>
            <a:pPr marL="914400" lvl="1" indent="-233363" eaLnBrk="1" hangingPunct="1">
              <a:spcBef>
                <a:spcPct val="0"/>
              </a:spcBef>
              <a:buSzPct val="85000"/>
              <a:buFont typeface="Courier New" pitchFamily="49" charset="0"/>
              <a:buChar char="o"/>
              <a:defRPr/>
            </a:pPr>
            <a:r>
              <a:rPr lang="en-US" altLang="en-US" sz="2200" dirty="0" smtClean="0">
                <a:latin typeface="Candara" panose="020E0502030303020204" pitchFamily="34" charset="0"/>
              </a:rPr>
              <a:t>Employment </a:t>
            </a:r>
            <a:r>
              <a:rPr lang="en-US" altLang="en-US" sz="2200" dirty="0">
                <a:latin typeface="Candara" panose="020E0502030303020204" pitchFamily="34" charset="0"/>
              </a:rPr>
              <a:t>History</a:t>
            </a:r>
          </a:p>
          <a:p>
            <a:pPr marL="1377950" lvl="3" indent="-342900" eaLnBrk="1" hangingPunct="1">
              <a:spcBef>
                <a:spcPct val="0"/>
              </a:spcBef>
              <a:buSzPct val="85000"/>
              <a:buFont typeface="Wingdings" panose="05000000000000000000" pitchFamily="2" charset="2"/>
              <a:buChar char="§"/>
              <a:defRPr/>
            </a:pPr>
            <a:r>
              <a:rPr lang="en-US" altLang="en-US" sz="2200" dirty="0">
                <a:latin typeface="Candara" panose="020E0502030303020204" pitchFamily="34" charset="0"/>
              </a:rPr>
              <a:t>The company name</a:t>
            </a:r>
          </a:p>
          <a:p>
            <a:pPr marL="1377950" lvl="3" indent="-342900" eaLnBrk="1" hangingPunct="1">
              <a:spcBef>
                <a:spcPct val="0"/>
              </a:spcBef>
              <a:buSzPct val="85000"/>
              <a:buFont typeface="Wingdings" panose="05000000000000000000" pitchFamily="2" charset="2"/>
              <a:buChar char="§"/>
              <a:defRPr/>
            </a:pPr>
            <a:r>
              <a:rPr lang="en-US" altLang="en-US" sz="2200" dirty="0">
                <a:latin typeface="Candara" panose="020E0502030303020204" pitchFamily="34" charset="0"/>
              </a:rPr>
              <a:t>The position held</a:t>
            </a:r>
          </a:p>
          <a:p>
            <a:pPr marL="1377950" lvl="3" indent="-342900" eaLnBrk="1" hangingPunct="1">
              <a:spcBef>
                <a:spcPct val="0"/>
              </a:spcBef>
              <a:buSzPct val="85000"/>
              <a:buFont typeface="Wingdings" panose="05000000000000000000" pitchFamily="2" charset="2"/>
              <a:buChar char="§"/>
              <a:defRPr/>
            </a:pPr>
            <a:r>
              <a:rPr lang="en-US" altLang="en-US" sz="2200" dirty="0">
                <a:latin typeface="Candara" panose="020E0502030303020204" pitchFamily="34" charset="0"/>
              </a:rPr>
              <a:t>The start and end date </a:t>
            </a:r>
            <a:r>
              <a:rPr lang="en-US" altLang="en-US" sz="2200" dirty="0" smtClean="0">
                <a:latin typeface="Candara" panose="020E0502030303020204" pitchFamily="34" charset="0"/>
              </a:rPr>
              <a:t>                     of </a:t>
            </a:r>
            <a:r>
              <a:rPr lang="en-US" altLang="en-US" sz="2200" dirty="0">
                <a:latin typeface="Candara" panose="020E0502030303020204" pitchFamily="34" charset="0"/>
              </a:rPr>
              <a:t>employment</a:t>
            </a:r>
          </a:p>
          <a:p>
            <a:pPr marL="1377950" lvl="3" indent="-342900" eaLnBrk="1" hangingPunct="1">
              <a:spcBef>
                <a:spcPct val="0"/>
              </a:spcBef>
              <a:buSzPct val="85000"/>
              <a:buFont typeface="Wingdings" panose="05000000000000000000" pitchFamily="2" charset="2"/>
              <a:buChar char="§"/>
              <a:defRPr/>
            </a:pPr>
            <a:r>
              <a:rPr lang="en-US" altLang="en-US" sz="2200" dirty="0">
                <a:latin typeface="Candara" panose="020E0502030303020204" pitchFamily="34" charset="0"/>
              </a:rPr>
              <a:t>A description of activities </a:t>
            </a:r>
            <a:r>
              <a:rPr lang="en-US" altLang="en-US" sz="2200" dirty="0" smtClean="0">
                <a:latin typeface="Candara" panose="020E0502030303020204" pitchFamily="34" charset="0"/>
              </a:rPr>
              <a:t>               for that </a:t>
            </a:r>
            <a:r>
              <a:rPr lang="en-US" altLang="en-US" sz="2200" dirty="0">
                <a:latin typeface="Candara" panose="020E0502030303020204" pitchFamily="34" charset="0"/>
              </a:rPr>
              <a:t>position</a:t>
            </a:r>
          </a:p>
          <a:p>
            <a:pPr marL="911225" lvl="1" indent="-217488" eaLnBrk="1" hangingPunct="1">
              <a:spcBef>
                <a:spcPct val="0"/>
              </a:spcBef>
              <a:buSzPct val="85000"/>
              <a:buFont typeface="Courier New" pitchFamily="49" charset="0"/>
              <a:buChar char="o"/>
              <a:defRPr/>
            </a:pPr>
            <a:endParaRPr lang="en-US" altLang="en-US" sz="2200" dirty="0" smtClean="0">
              <a:latin typeface="Candara" panose="020E0502030303020204" pitchFamily="34" charset="0"/>
            </a:endParaRPr>
          </a:p>
        </p:txBody>
      </p:sp>
    </p:spTree>
    <p:extLst>
      <p:ext uri="{BB962C8B-B14F-4D97-AF65-F5344CB8AC3E}">
        <p14:creationId xmlns:p14="http://schemas.microsoft.com/office/powerpoint/2010/main" val="105772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389299" y="395503"/>
            <a:ext cx="1141642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a:solidFill>
                  <a:srgbClr val="0070C0"/>
                </a:solidFill>
                <a:effectLst>
                  <a:outerShdw blurRad="38100" dist="38100" dir="2700000" algn="tl">
                    <a:srgbClr val="000000">
                      <a:alpha val="43137"/>
                    </a:srgbClr>
                  </a:outerShdw>
                </a:effectLst>
                <a:latin typeface="Candara" pitchFamily="34" charset="0"/>
              </a:rPr>
              <a:t>Creating a Résumé on Employ Florida</a:t>
            </a:r>
          </a:p>
        </p:txBody>
      </p:sp>
      <p:pic>
        <p:nvPicPr>
          <p:cNvPr id="10"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8653" r="58962" b="44490"/>
          <a:stretch/>
        </p:blipFill>
        <p:spPr bwMode="auto">
          <a:xfrm>
            <a:off x="954776" y="1260909"/>
            <a:ext cx="8133002" cy="531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1058666" y="4801396"/>
            <a:ext cx="1361957" cy="426775"/>
          </a:xfrm>
          <a:prstGeom prst="ellipse">
            <a:avLst/>
          </a:prstGeom>
          <a:no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155265" y="4562015"/>
            <a:ext cx="1361957" cy="334858"/>
          </a:xfrm>
          <a:prstGeom prst="ellipse">
            <a:avLst/>
          </a:prstGeom>
          <a:no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65706" y="2338600"/>
            <a:ext cx="2971671" cy="3108543"/>
          </a:xfrm>
          <a:prstGeom prst="rect">
            <a:avLst/>
          </a:prstGeom>
          <a:noFill/>
        </p:spPr>
        <p:txBody>
          <a:bodyPr wrap="square" rtlCol="0">
            <a:spAutoFit/>
          </a:bodyPr>
          <a:lstStyle/>
          <a:p>
            <a:r>
              <a:rPr lang="en-US" sz="2800" dirty="0">
                <a:solidFill>
                  <a:srgbClr val="FF0000"/>
                </a:solidFill>
                <a:latin typeface="Candara" panose="020E0502030303020204" pitchFamily="34" charset="0"/>
              </a:rPr>
              <a:t>To begin the Résumé Builder process, </a:t>
            </a:r>
            <a:r>
              <a:rPr lang="en-US" sz="2800" dirty="0" smtClean="0">
                <a:solidFill>
                  <a:srgbClr val="FF0000"/>
                </a:solidFill>
                <a:latin typeface="Candara" panose="020E0502030303020204" pitchFamily="34" charset="0"/>
              </a:rPr>
              <a:t>click </a:t>
            </a:r>
            <a:r>
              <a:rPr lang="en-US" sz="2800" dirty="0">
                <a:solidFill>
                  <a:srgbClr val="FF0000"/>
                </a:solidFill>
                <a:latin typeface="Candara" panose="020E0502030303020204" pitchFamily="34" charset="0"/>
              </a:rPr>
              <a:t>on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Résumé Builder</a:t>
            </a:r>
            <a:r>
              <a:rPr lang="en-US" sz="2800" b="1" dirty="0" smtClean="0">
                <a:solidFill>
                  <a:srgbClr val="FF0000"/>
                </a:solidFill>
                <a:latin typeface="Candara" panose="020E0502030303020204" pitchFamily="34" charset="0"/>
              </a:rPr>
              <a:t> </a:t>
            </a:r>
            <a:r>
              <a:rPr lang="en-US" sz="2800" dirty="0">
                <a:solidFill>
                  <a:srgbClr val="FF0000"/>
                </a:solidFill>
                <a:latin typeface="Candara" panose="020E0502030303020204" pitchFamily="34" charset="0"/>
              </a:rPr>
              <a:t>from </a:t>
            </a: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rPr>
              <a:t>Quick Menu</a:t>
            </a:r>
            <a:r>
              <a:rPr lang="en-US" sz="2800" b="1" dirty="0">
                <a:solidFill>
                  <a:srgbClr val="FF0000"/>
                </a:solidFill>
                <a:latin typeface="Candara" panose="020E0502030303020204" pitchFamily="34" charset="0"/>
              </a:rPr>
              <a:t>  </a:t>
            </a:r>
            <a:r>
              <a:rPr lang="en-US" sz="2800" dirty="0">
                <a:solidFill>
                  <a:srgbClr val="FF0000"/>
                </a:solidFill>
                <a:latin typeface="Candara" panose="020E0502030303020204" pitchFamily="34" charset="0"/>
              </a:rPr>
              <a:t>or from </a:t>
            </a: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rPr>
              <a:t>Job Seeker Services</a:t>
            </a:r>
            <a:r>
              <a:rPr lang="en-US" sz="2800" dirty="0">
                <a:solidFill>
                  <a:srgbClr val="FF0000"/>
                </a:solidFill>
                <a:latin typeface="Candara" panose="020E0502030303020204" pitchFamily="34" charset="0"/>
              </a:rPr>
              <a:t>.</a:t>
            </a:r>
          </a:p>
        </p:txBody>
      </p:sp>
      <p:sp>
        <p:nvSpPr>
          <p:cNvPr id="3" name="Slide Number Placeholder 2"/>
          <p:cNvSpPr>
            <a:spLocks noGrp="1"/>
          </p:cNvSpPr>
          <p:nvPr>
            <p:ph type="sldNum" sz="quarter" idx="12"/>
          </p:nvPr>
        </p:nvSpPr>
        <p:spPr>
          <a:xfrm>
            <a:off x="6025415" y="6504489"/>
            <a:ext cx="400250" cy="365125"/>
          </a:xfrm>
        </p:spPr>
        <p:txBody>
          <a:bodyPr/>
          <a:lstStyle/>
          <a:p>
            <a:fld id="{AF9DD44E-2746-4F7C-A6DC-C6840E4448F3}" type="slidenum">
              <a:rPr lang="en-US" smtClean="0"/>
              <a:t>18</a:t>
            </a:fld>
            <a:endParaRPr lang="en-US" dirty="0"/>
          </a:p>
        </p:txBody>
      </p:sp>
      <p:sp>
        <p:nvSpPr>
          <p:cNvPr id="18" name="Down Arrow 17"/>
          <p:cNvSpPr/>
          <p:nvPr/>
        </p:nvSpPr>
        <p:spPr>
          <a:xfrm rot="18585634">
            <a:off x="805036" y="3717409"/>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8735482">
            <a:off x="3268369" y="3233850"/>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62867" y="1233623"/>
            <a:ext cx="10579884" cy="523220"/>
            <a:chOff x="740389" y="2334394"/>
            <a:chExt cx="10579884" cy="523220"/>
          </a:xfrm>
        </p:grpSpPr>
        <p:sp>
          <p:nvSpPr>
            <p:cNvPr id="20" name="Rectangle 19"/>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2" name="Group 21"/>
            <p:cNvGrpSpPr/>
            <p:nvPr/>
          </p:nvGrpSpPr>
          <p:grpSpPr>
            <a:xfrm>
              <a:off x="3461961" y="2448074"/>
              <a:ext cx="249571" cy="209014"/>
              <a:chOff x="1588167" y="3041574"/>
              <a:chExt cx="962529" cy="918083"/>
            </a:xfrm>
            <a:solidFill>
              <a:schemeClr val="bg1"/>
            </a:solidFill>
          </p:grpSpPr>
          <p:sp>
            <p:nvSpPr>
              <p:cNvPr id="46" name="Rectangle 45"/>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4" name="TextBox 23"/>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5" name="TextBox 24"/>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6" name="TextBox 25"/>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7" name="Group 26"/>
            <p:cNvGrpSpPr/>
            <p:nvPr/>
          </p:nvGrpSpPr>
          <p:grpSpPr>
            <a:xfrm>
              <a:off x="961415" y="2450591"/>
              <a:ext cx="284290" cy="233287"/>
              <a:chOff x="2426677" y="3393831"/>
              <a:chExt cx="284290" cy="233287"/>
            </a:xfrm>
          </p:grpSpPr>
          <p:sp>
            <p:nvSpPr>
              <p:cNvPr id="43" name="Minus Sign 42"/>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inus Sign 43"/>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Sign 44"/>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9"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6200000">
              <a:off x="6806807" y="2433804"/>
              <a:ext cx="253390" cy="246758"/>
              <a:chOff x="673358" y="3458547"/>
              <a:chExt cx="2797311" cy="2057400"/>
            </a:xfrm>
            <a:solidFill>
              <a:schemeClr val="bg1"/>
            </a:solidFill>
          </p:grpSpPr>
          <p:sp>
            <p:nvSpPr>
              <p:cNvPr id="40" name="Flowchart: Magnetic Disk 39"/>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841416" y="2443960"/>
              <a:ext cx="167995" cy="238993"/>
              <a:chOff x="3124200" y="1769708"/>
              <a:chExt cx="1371598" cy="1659292"/>
            </a:xfrm>
            <a:solidFill>
              <a:schemeClr val="bg1"/>
            </a:solidFill>
          </p:grpSpPr>
          <p:sp>
            <p:nvSpPr>
              <p:cNvPr id="34" name="Flowchart: Delay 33"/>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Tree>
    <p:extLst>
      <p:ext uri="{BB962C8B-B14F-4D97-AF65-F5344CB8AC3E}">
        <p14:creationId xmlns:p14="http://schemas.microsoft.com/office/powerpoint/2010/main" val="2411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389299" y="154878"/>
            <a:ext cx="1141642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0070C0"/>
                </a:solidFill>
                <a:effectLst>
                  <a:outerShdw blurRad="38100" dist="38100" dir="2700000" algn="tl">
                    <a:srgbClr val="000000">
                      <a:alpha val="43137"/>
                    </a:srgbClr>
                  </a:outerShdw>
                </a:effectLst>
                <a:latin typeface="Candara" pitchFamily="34" charset="0"/>
              </a:rPr>
              <a:t>The Résumés Tab</a:t>
            </a:r>
            <a:endParaRPr lang="en-US" sz="5400" b="1" dirty="0">
              <a:solidFill>
                <a:srgbClr val="0070C0"/>
              </a:solidFill>
              <a:effectLst>
                <a:outerShdw blurRad="38100" dist="38100" dir="2700000" algn="tl">
                  <a:srgbClr val="000000">
                    <a:alpha val="43137"/>
                  </a:srgbClr>
                </a:outerShdw>
              </a:effectLst>
              <a:latin typeface="Candara" pitchFamily="34" charset="0"/>
            </a:endParaRPr>
          </a:p>
        </p:txBody>
      </p:sp>
      <p:sp>
        <p:nvSpPr>
          <p:cNvPr id="15" name="TextBox 14"/>
          <p:cNvSpPr txBox="1"/>
          <p:nvPr/>
        </p:nvSpPr>
        <p:spPr>
          <a:xfrm>
            <a:off x="9105499" y="1568485"/>
            <a:ext cx="2886206" cy="3539430"/>
          </a:xfrm>
          <a:prstGeom prst="rect">
            <a:avLst/>
          </a:prstGeom>
          <a:noFill/>
        </p:spPr>
        <p:txBody>
          <a:bodyPr wrap="square" rtlCol="0">
            <a:spAutoFit/>
          </a:bodyPr>
          <a:lstStyle/>
          <a:p>
            <a:r>
              <a:rPr lang="en-US" sz="2800" dirty="0">
                <a:solidFill>
                  <a:srgbClr val="FF0000"/>
                </a:solidFill>
                <a:latin typeface="Candara" panose="020E0502030303020204" pitchFamily="34" charset="0"/>
              </a:rPr>
              <a:t>From the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Résumés</a:t>
            </a:r>
            <a:r>
              <a:rPr lang="en-US" sz="2800"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sz="2800" dirty="0" smtClean="0">
                <a:solidFill>
                  <a:srgbClr val="FF0000"/>
                </a:solidFill>
                <a:latin typeface="Candara" panose="020E0502030303020204" pitchFamily="34" charset="0"/>
              </a:rPr>
              <a:t>tab, the </a:t>
            </a:r>
            <a:r>
              <a:rPr lang="en-US" sz="2800" dirty="0">
                <a:solidFill>
                  <a:srgbClr val="FF0000"/>
                </a:solidFill>
                <a:latin typeface="Candara" panose="020E0502030303020204" pitchFamily="34" charset="0"/>
              </a:rPr>
              <a:t>Job Seeker is given the options to either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View active résumés</a:t>
            </a:r>
            <a:r>
              <a:rPr lang="en-US" sz="2800" b="1" dirty="0" smtClean="0">
                <a:solidFill>
                  <a:srgbClr val="FF0000"/>
                </a:solidFill>
                <a:latin typeface="Candara" panose="020E0502030303020204" pitchFamily="34" charset="0"/>
              </a:rPr>
              <a:t> </a:t>
            </a:r>
            <a:r>
              <a:rPr lang="en-US" sz="2800" dirty="0">
                <a:solidFill>
                  <a:srgbClr val="FF0000"/>
                </a:solidFill>
                <a:latin typeface="Candara" panose="020E0502030303020204" pitchFamily="34" charset="0"/>
              </a:rPr>
              <a:t>or </a:t>
            </a:r>
            <a:r>
              <a:rPr 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Create new Résumé</a:t>
            </a:r>
            <a:r>
              <a:rPr lang="en-US" sz="2800" dirty="0" smtClean="0">
                <a:solidFill>
                  <a:srgbClr val="FF0000"/>
                </a:solidFill>
                <a:effectLst>
                  <a:outerShdw blurRad="38100" dist="38100" dir="2700000" algn="tl">
                    <a:srgbClr val="000000">
                      <a:alpha val="43137"/>
                    </a:srgbClr>
                  </a:outerShdw>
                </a:effectLst>
                <a:latin typeface="Candara" pitchFamily="34" charset="0"/>
              </a:rPr>
              <a:t>.</a:t>
            </a:r>
            <a:endParaRPr lang="en-US" sz="2800" dirty="0">
              <a:solidFill>
                <a:srgbClr val="FF0000"/>
              </a:solidFill>
              <a:latin typeface="Candara" panose="020E0502030303020204" pitchFamily="34" charset="0"/>
            </a:endParaRPr>
          </a:p>
        </p:txBody>
      </p:sp>
      <p:sp>
        <p:nvSpPr>
          <p:cNvPr id="3" name="Slide Number Placeholder 2"/>
          <p:cNvSpPr>
            <a:spLocks noGrp="1"/>
          </p:cNvSpPr>
          <p:nvPr>
            <p:ph type="sldNum" sz="quarter" idx="12"/>
          </p:nvPr>
        </p:nvSpPr>
        <p:spPr>
          <a:xfrm>
            <a:off x="5953531" y="6521750"/>
            <a:ext cx="424026" cy="365125"/>
          </a:xfrm>
        </p:spPr>
        <p:txBody>
          <a:bodyPr/>
          <a:lstStyle/>
          <a:p>
            <a:fld id="{AF9DD44E-2746-4F7C-A6DC-C6840E4448F3}" type="slidenum">
              <a:rPr lang="en-US" smtClean="0"/>
              <a:t>19</a:t>
            </a:fld>
            <a:endParaRPr lang="en-US" dirty="0"/>
          </a:p>
        </p:txBody>
      </p:sp>
      <p:pic>
        <p:nvPicPr>
          <p:cNvPr id="9"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t="8359" r="30088" b="4107"/>
          <a:stretch/>
        </p:blipFill>
        <p:spPr bwMode="auto">
          <a:xfrm>
            <a:off x="693019" y="891243"/>
            <a:ext cx="7960093" cy="567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5890659" y="5977286"/>
            <a:ext cx="2143729" cy="642372"/>
          </a:xfrm>
          <a:prstGeom prst="ellipse">
            <a:avLst/>
          </a:prstGeom>
          <a:no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20609" y="3477225"/>
            <a:ext cx="1329793" cy="560255"/>
          </a:xfrm>
          <a:prstGeom prst="ellipse">
            <a:avLst/>
          </a:prstGeom>
          <a:no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04034" y="4177369"/>
            <a:ext cx="2069430" cy="673766"/>
          </a:xfrm>
          <a:prstGeom prst="ellipse">
            <a:avLst/>
          </a:prstGeom>
          <a:no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53117" y="3597700"/>
            <a:ext cx="837105" cy="307777"/>
          </a:xfrm>
          <a:prstGeom prst="rect">
            <a:avLst/>
          </a:prstGeom>
          <a:solidFill>
            <a:schemeClr val="bg1"/>
          </a:solidFill>
        </p:spPr>
        <p:txBody>
          <a:bodyPr wrap="square" rtlCol="0">
            <a:spAutoFit/>
          </a:bodyPr>
          <a:lstStyle/>
          <a:p>
            <a:pPr algn="ctr"/>
            <a:r>
              <a:rPr lang="en-US" sz="1400" b="1" dirty="0">
                <a:latin typeface="Arial Narrow" panose="020B0606020202030204" pitchFamily="34" charset="0"/>
              </a:rPr>
              <a:t>Résumés</a:t>
            </a:r>
          </a:p>
        </p:txBody>
      </p:sp>
      <p:sp>
        <p:nvSpPr>
          <p:cNvPr id="16" name="TextBox 15"/>
          <p:cNvSpPr txBox="1"/>
          <p:nvPr/>
        </p:nvSpPr>
        <p:spPr>
          <a:xfrm>
            <a:off x="5948992" y="4369988"/>
            <a:ext cx="1760835" cy="307777"/>
          </a:xfrm>
          <a:prstGeom prst="rect">
            <a:avLst/>
          </a:prstGeom>
          <a:solidFill>
            <a:schemeClr val="bg1"/>
          </a:solidFill>
        </p:spPr>
        <p:txBody>
          <a:bodyPr wrap="square" rtlCol="0">
            <a:spAutoFit/>
          </a:bodyPr>
          <a:lstStyle/>
          <a:p>
            <a:pPr algn="ctr"/>
            <a:r>
              <a:rPr lang="en-US" sz="1400" b="1" dirty="0">
                <a:latin typeface="Arial Narrow" panose="020B0606020202030204" pitchFamily="34" charset="0"/>
              </a:rPr>
              <a:t>View active résumés</a:t>
            </a:r>
          </a:p>
        </p:txBody>
      </p:sp>
      <p:grpSp>
        <p:nvGrpSpPr>
          <p:cNvPr id="18" name="Group 17"/>
          <p:cNvGrpSpPr/>
          <p:nvPr/>
        </p:nvGrpSpPr>
        <p:grpSpPr>
          <a:xfrm>
            <a:off x="6077293" y="6135374"/>
            <a:ext cx="1770460" cy="313621"/>
            <a:chOff x="3353633" y="5513214"/>
            <a:chExt cx="1770460" cy="313621"/>
          </a:xfrm>
          <a:solidFill>
            <a:schemeClr val="accent6">
              <a:lumMod val="40000"/>
              <a:lumOff val="60000"/>
            </a:schemeClr>
          </a:solidFill>
        </p:grpSpPr>
        <p:sp>
          <p:nvSpPr>
            <p:cNvPr id="4" name="Flowchart: Alternate Process 3"/>
            <p:cNvSpPr/>
            <p:nvPr/>
          </p:nvSpPr>
          <p:spPr>
            <a:xfrm>
              <a:off x="3353633" y="5519058"/>
              <a:ext cx="1760835" cy="307777"/>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63258" y="5513214"/>
              <a:ext cx="1760835" cy="307777"/>
            </a:xfrm>
            <a:prstGeom prst="rect">
              <a:avLst/>
            </a:prstGeom>
            <a:grpFill/>
          </p:spPr>
          <p:txBody>
            <a:bodyPr wrap="square" rtlCol="0">
              <a:spAutoFit/>
            </a:bodyPr>
            <a:lstStyle/>
            <a:p>
              <a:pPr algn="ctr"/>
              <a:r>
                <a:rPr lang="en-US" sz="1400" b="1" dirty="0">
                  <a:latin typeface="Arial Narrow" panose="020B0606020202030204" pitchFamily="34" charset="0"/>
                </a:rPr>
                <a:t>Create new Résumé</a:t>
              </a:r>
            </a:p>
          </p:txBody>
        </p:sp>
      </p:grpSp>
      <p:sp>
        <p:nvSpPr>
          <p:cNvPr id="20" name="TextBox 19"/>
          <p:cNvSpPr txBox="1"/>
          <p:nvPr/>
        </p:nvSpPr>
        <p:spPr>
          <a:xfrm>
            <a:off x="5670391" y="1534695"/>
            <a:ext cx="1807771" cy="276999"/>
          </a:xfrm>
          <a:prstGeom prst="rect">
            <a:avLst/>
          </a:prstGeom>
          <a:noFill/>
        </p:spPr>
        <p:txBody>
          <a:bodyPr wrap="square" rtlCol="0">
            <a:spAutoFit/>
          </a:bodyPr>
          <a:lstStyle/>
          <a:p>
            <a:r>
              <a:rPr lang="en-US" sz="1200" b="1" dirty="0">
                <a:solidFill>
                  <a:schemeClr val="tx2"/>
                </a:solidFill>
              </a:rPr>
              <a:t>[</a:t>
            </a:r>
            <a:r>
              <a:rPr lang="en-US" sz="1200" b="1" u="sng" dirty="0">
                <a:solidFill>
                  <a:schemeClr val="tx2"/>
                </a:solidFill>
              </a:rPr>
              <a:t>Individual Portfolio</a:t>
            </a:r>
            <a:r>
              <a:rPr lang="en-US" sz="1200" b="1" dirty="0">
                <a:solidFill>
                  <a:schemeClr val="tx2"/>
                </a:solidFill>
              </a:rPr>
              <a:t>]</a:t>
            </a:r>
          </a:p>
        </p:txBody>
      </p:sp>
      <p:sp>
        <p:nvSpPr>
          <p:cNvPr id="7" name="Rectangle 6"/>
          <p:cNvSpPr/>
          <p:nvPr/>
        </p:nvSpPr>
        <p:spPr>
          <a:xfrm>
            <a:off x="5504507" y="1811694"/>
            <a:ext cx="2779414" cy="1665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383280" y="1834317"/>
            <a:ext cx="2246392" cy="1488026"/>
            <a:chOff x="6533327" y="2406639"/>
            <a:chExt cx="2300039" cy="1905205"/>
          </a:xfrm>
        </p:grpSpPr>
        <p:sp>
          <p:nvSpPr>
            <p:cNvPr id="23" name="TextBox 22"/>
            <p:cNvSpPr txBox="1"/>
            <p:nvPr/>
          </p:nvSpPr>
          <p:spPr>
            <a:xfrm>
              <a:off x="6901084" y="2406639"/>
              <a:ext cx="1457725" cy="334954"/>
            </a:xfrm>
            <a:prstGeom prst="rect">
              <a:avLst/>
            </a:prstGeom>
            <a:noFill/>
          </p:spPr>
          <p:txBody>
            <a:bodyPr wrap="square" rtlCol="0">
              <a:spAutoFit/>
            </a:bodyPr>
            <a:lstStyle/>
            <a:p>
              <a:r>
                <a:rPr lang="en-US" sz="1100" b="1" u="sng" dirty="0">
                  <a:solidFill>
                    <a:srgbClr val="FF0000"/>
                  </a:solidFill>
                  <a:latin typeface="Arial Narrow" panose="020B0606020202030204" pitchFamily="34" charset="0"/>
                </a:rPr>
                <a:t>My Individual Plans</a:t>
              </a:r>
              <a:endParaRPr lang="en-US" sz="1100" b="1" dirty="0">
                <a:solidFill>
                  <a:srgbClr val="FF0000"/>
                </a:solidFill>
                <a:latin typeface="Arial Narrow" panose="020B0606020202030204" pitchFamily="34" charset="0"/>
              </a:endParaRPr>
            </a:p>
          </p:txBody>
        </p:sp>
        <p:sp>
          <p:nvSpPr>
            <p:cNvPr id="24" name="TextBox 23"/>
            <p:cNvSpPr txBox="1"/>
            <p:nvPr/>
          </p:nvSpPr>
          <p:spPr>
            <a:xfrm>
              <a:off x="7132996" y="2618673"/>
              <a:ext cx="1700370" cy="334954"/>
            </a:xfrm>
            <a:prstGeom prst="rect">
              <a:avLst/>
            </a:prstGeom>
            <a:noFill/>
          </p:spPr>
          <p:txBody>
            <a:bodyPr wrap="square" rtlCol="0">
              <a:spAutoFit/>
            </a:bodyPr>
            <a:lstStyle/>
            <a:p>
              <a:r>
                <a:rPr lang="en-US" sz="1100" u="sng" dirty="0">
                  <a:solidFill>
                    <a:srgbClr val="FF0000"/>
                  </a:solidFill>
                  <a:latin typeface="Arial Narrow" panose="020B0606020202030204" pitchFamily="34" charset="0"/>
                </a:rPr>
                <a:t>Employment Plan Profile</a:t>
              </a:r>
              <a:endParaRPr lang="en-US" sz="1100" dirty="0">
                <a:solidFill>
                  <a:srgbClr val="FF0000"/>
                </a:solidFill>
                <a:latin typeface="Arial Narrow" panose="020B0606020202030204" pitchFamily="34" charset="0"/>
              </a:endParaRPr>
            </a:p>
          </p:txBody>
        </p:sp>
        <p:sp>
          <p:nvSpPr>
            <p:cNvPr id="25" name="Flowchart: Process 24"/>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Process 25"/>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26372" y="2781012"/>
              <a:ext cx="1457725" cy="334954"/>
            </a:xfrm>
            <a:prstGeom prst="rect">
              <a:avLst/>
            </a:prstGeom>
            <a:noFill/>
          </p:spPr>
          <p:txBody>
            <a:bodyPr wrap="square" rtlCol="0">
              <a:spAutoFit/>
            </a:bodyPr>
            <a:lstStyle/>
            <a:p>
              <a:r>
                <a:rPr lang="en-US" sz="1100" u="sng" dirty="0">
                  <a:solidFill>
                    <a:srgbClr val="FF0000"/>
                  </a:solidFill>
                  <a:latin typeface="Arial Narrow" panose="020B0606020202030204" pitchFamily="34" charset="0"/>
                </a:rPr>
                <a:t>Résumés</a:t>
              </a:r>
              <a:endParaRPr lang="en-US" sz="1100" dirty="0">
                <a:solidFill>
                  <a:srgbClr val="FF0000"/>
                </a:solidFill>
                <a:latin typeface="Arial Narrow" panose="020B0606020202030204" pitchFamily="34" charset="0"/>
              </a:endParaRPr>
            </a:p>
          </p:txBody>
        </p:sp>
        <p:sp>
          <p:nvSpPr>
            <p:cNvPr id="31" name="TextBox 30"/>
            <p:cNvSpPr txBox="1"/>
            <p:nvPr/>
          </p:nvSpPr>
          <p:spPr>
            <a:xfrm>
              <a:off x="7146250" y="2959914"/>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Job Applications</a:t>
              </a:r>
              <a:endParaRPr lang="en-US" sz="1100" dirty="0">
                <a:solidFill>
                  <a:srgbClr val="266196"/>
                </a:solidFill>
                <a:latin typeface="Arial Narrow" panose="020B0606020202030204" pitchFamily="34" charset="0"/>
              </a:endParaRPr>
            </a:p>
          </p:txBody>
        </p:sp>
        <p:sp>
          <p:nvSpPr>
            <p:cNvPr id="32" name="Snip and Round Single Corner Rectangle 121"/>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and Round Single Corner Rectangle 122"/>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and Round Single Corner Rectangle 123"/>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and Round Single Corner Rectangle 124"/>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and Round Single Corner Rectangle 125"/>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nip and Round Single Corner Rectangle 126"/>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Online Application</a:t>
              </a:r>
              <a:endParaRPr lang="en-US" sz="1100" dirty="0">
                <a:solidFill>
                  <a:srgbClr val="266196"/>
                </a:solidFill>
                <a:latin typeface="Arial Narrow" panose="020B0606020202030204" pitchFamily="34" charset="0"/>
              </a:endParaRPr>
            </a:p>
          </p:txBody>
        </p:sp>
        <p:sp>
          <p:nvSpPr>
            <p:cNvPr id="39" name="TextBox 38"/>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Employment Goals</a:t>
              </a:r>
              <a:endParaRPr lang="en-US" sz="1100" dirty="0">
                <a:solidFill>
                  <a:srgbClr val="266196"/>
                </a:solidFill>
                <a:latin typeface="Arial Narrow" panose="020B0606020202030204" pitchFamily="34" charset="0"/>
              </a:endParaRPr>
            </a:p>
          </p:txBody>
        </p:sp>
        <p:sp>
          <p:nvSpPr>
            <p:cNvPr id="40" name="TextBox 39"/>
            <p:cNvSpPr txBox="1"/>
            <p:nvPr/>
          </p:nvSpPr>
          <p:spPr>
            <a:xfrm>
              <a:off x="7149544" y="331218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Virtual Recruiter</a:t>
              </a:r>
              <a:endParaRPr lang="en-US" sz="1100" dirty="0">
                <a:solidFill>
                  <a:srgbClr val="266196"/>
                </a:solidFill>
                <a:latin typeface="Arial Narrow" panose="020B0606020202030204" pitchFamily="34" charset="0"/>
              </a:endParaRPr>
            </a:p>
          </p:txBody>
        </p:sp>
        <p:grpSp>
          <p:nvGrpSpPr>
            <p:cNvPr id="41" name="Group 40"/>
            <p:cNvGrpSpPr/>
            <p:nvPr/>
          </p:nvGrpSpPr>
          <p:grpSpPr>
            <a:xfrm>
              <a:off x="6768554" y="3665583"/>
              <a:ext cx="1825482" cy="261610"/>
              <a:chOff x="6917639" y="4033326"/>
              <a:chExt cx="1825482" cy="261610"/>
            </a:xfrm>
          </p:grpSpPr>
          <p:sp>
            <p:nvSpPr>
              <p:cNvPr id="58" name="TextBox 57"/>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Training Plan Profile</a:t>
                </a:r>
                <a:endParaRPr lang="en-US" sz="1100" dirty="0">
                  <a:solidFill>
                    <a:srgbClr val="266196"/>
                  </a:solidFill>
                  <a:latin typeface="Arial Narrow" panose="020B0606020202030204" pitchFamily="34" charset="0"/>
                </a:endParaRPr>
              </a:p>
            </p:txBody>
          </p:sp>
          <p:sp>
            <p:nvSpPr>
              <p:cNvPr id="59" name="Snip and Round Single Corner Rectangle 14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6917639" y="4107812"/>
                <a:ext cx="178905" cy="133505"/>
                <a:chOff x="6917639" y="4107812"/>
                <a:chExt cx="178905" cy="133505"/>
              </a:xfrm>
            </p:grpSpPr>
            <p:cxnSp>
              <p:nvCxnSpPr>
                <p:cNvPr id="61" name="Straight Connector 60"/>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Flowchart: Process 61"/>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p:nvPr/>
          </p:nvGrpSpPr>
          <p:grpSpPr>
            <a:xfrm>
              <a:off x="6763989" y="3858197"/>
              <a:ext cx="1825482" cy="261610"/>
              <a:chOff x="6917639" y="4033326"/>
              <a:chExt cx="1825482" cy="261610"/>
            </a:xfrm>
          </p:grpSpPr>
          <p:sp>
            <p:nvSpPr>
              <p:cNvPr id="51" name="TextBox 50"/>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Benefits Plan Profile</a:t>
                </a:r>
                <a:endParaRPr lang="en-US" sz="1100" dirty="0">
                  <a:solidFill>
                    <a:srgbClr val="266196"/>
                  </a:solidFill>
                  <a:latin typeface="Arial Narrow" panose="020B0606020202030204" pitchFamily="34" charset="0"/>
                </a:endParaRPr>
              </a:p>
            </p:txBody>
          </p:sp>
          <p:sp>
            <p:nvSpPr>
              <p:cNvPr id="52" name="Snip and Round Single Corner Rectangle 141"/>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6917639" y="4107812"/>
                <a:ext cx="178905" cy="133505"/>
                <a:chOff x="6917639" y="4107812"/>
                <a:chExt cx="178905" cy="133505"/>
              </a:xfrm>
            </p:grpSpPr>
            <p:cxnSp>
              <p:nvCxnSpPr>
                <p:cNvPr id="54" name="Straight Connector 53"/>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Process 54"/>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stCxn id="55"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6761925" y="4050234"/>
              <a:ext cx="1825482" cy="261610"/>
              <a:chOff x="6917639" y="4033326"/>
              <a:chExt cx="1825482" cy="261610"/>
            </a:xfrm>
          </p:grpSpPr>
          <p:sp>
            <p:nvSpPr>
              <p:cNvPr id="44" name="TextBox 43"/>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Financial Plan Profile</a:t>
                </a:r>
                <a:endParaRPr lang="en-US" sz="1100" dirty="0">
                  <a:solidFill>
                    <a:srgbClr val="266196"/>
                  </a:solidFill>
                  <a:latin typeface="Arial Narrow" panose="020B0606020202030204" pitchFamily="34" charset="0"/>
                </a:endParaRPr>
              </a:p>
            </p:txBody>
          </p:sp>
          <p:sp>
            <p:nvSpPr>
              <p:cNvPr id="45" name="Snip and Round Single Corner Rectangle 134"/>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6917639" y="4107812"/>
                <a:ext cx="178905" cy="133505"/>
                <a:chOff x="6917639" y="4107812"/>
                <a:chExt cx="178905" cy="133505"/>
              </a:xfrm>
            </p:grpSpPr>
            <p:cxnSp>
              <p:nvCxnSpPr>
                <p:cNvPr id="47" name="Straight Connector 46"/>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lowchart: Process 47"/>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1" name="Group 20"/>
          <p:cNvGrpSpPr/>
          <p:nvPr/>
        </p:nvGrpSpPr>
        <p:grpSpPr>
          <a:xfrm>
            <a:off x="4565199" y="1787492"/>
            <a:ext cx="2003058" cy="1488026"/>
            <a:chOff x="6533327" y="2406639"/>
            <a:chExt cx="2077272" cy="1905205"/>
          </a:xfrm>
        </p:grpSpPr>
        <p:sp>
          <p:nvSpPr>
            <p:cNvPr id="65" name="TextBox 64"/>
            <p:cNvSpPr txBox="1"/>
            <p:nvPr/>
          </p:nvSpPr>
          <p:spPr>
            <a:xfrm>
              <a:off x="6901084" y="2406639"/>
              <a:ext cx="1457725" cy="334954"/>
            </a:xfrm>
            <a:prstGeom prst="rect">
              <a:avLst/>
            </a:prstGeom>
            <a:noFill/>
          </p:spPr>
          <p:txBody>
            <a:bodyPr wrap="square" rtlCol="0">
              <a:spAutoFit/>
            </a:bodyPr>
            <a:lstStyle/>
            <a:p>
              <a:r>
                <a:rPr lang="en-US" sz="1100" b="1" u="sng" dirty="0">
                  <a:solidFill>
                    <a:srgbClr val="266196"/>
                  </a:solidFill>
                  <a:latin typeface="Arial Narrow" panose="020B0606020202030204" pitchFamily="34" charset="0"/>
                </a:rPr>
                <a:t>My Individual Profiles</a:t>
              </a:r>
              <a:endParaRPr lang="en-US" sz="1100" b="1" dirty="0">
                <a:solidFill>
                  <a:srgbClr val="266196"/>
                </a:solidFill>
                <a:latin typeface="Arial Narrow" panose="020B0606020202030204" pitchFamily="34" charset="0"/>
              </a:endParaRPr>
            </a:p>
          </p:txBody>
        </p:sp>
        <p:sp>
          <p:nvSpPr>
            <p:cNvPr id="66" name="TextBox 65"/>
            <p:cNvSpPr txBox="1"/>
            <p:nvPr/>
          </p:nvSpPr>
          <p:spPr>
            <a:xfrm>
              <a:off x="7132996" y="2618673"/>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Personal Profile</a:t>
              </a:r>
              <a:endParaRPr lang="en-US" sz="1100" dirty="0">
                <a:solidFill>
                  <a:srgbClr val="266196"/>
                </a:solidFill>
                <a:latin typeface="Arial Narrow" panose="020B0606020202030204" pitchFamily="34" charset="0"/>
              </a:endParaRPr>
            </a:p>
          </p:txBody>
        </p:sp>
        <p:sp>
          <p:nvSpPr>
            <p:cNvPr id="67" name="Flowchart: Process 66"/>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Process 67"/>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Flowchart: Process 69"/>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126372" y="2781012"/>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General Information</a:t>
              </a:r>
              <a:endParaRPr lang="en-US" sz="1100" dirty="0">
                <a:solidFill>
                  <a:srgbClr val="266196"/>
                </a:solidFill>
                <a:latin typeface="Arial Narrow" panose="020B0606020202030204" pitchFamily="34" charset="0"/>
              </a:endParaRPr>
            </a:p>
          </p:txBody>
        </p:sp>
        <p:sp>
          <p:nvSpPr>
            <p:cNvPr id="73" name="TextBox 72"/>
            <p:cNvSpPr txBox="1"/>
            <p:nvPr/>
          </p:nvSpPr>
          <p:spPr>
            <a:xfrm>
              <a:off x="7146250" y="2959913"/>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Background</a:t>
              </a:r>
              <a:endParaRPr lang="en-US" sz="1100" dirty="0">
                <a:solidFill>
                  <a:srgbClr val="266196"/>
                </a:solidFill>
                <a:latin typeface="Arial Narrow" panose="020B0606020202030204" pitchFamily="34" charset="0"/>
              </a:endParaRPr>
            </a:p>
          </p:txBody>
        </p:sp>
        <p:sp>
          <p:nvSpPr>
            <p:cNvPr id="74" name="Snip and Round Single Corner Rectangle 50"/>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nip and Round Single Corner Rectangle 51"/>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nip and Round Single Corner Rectangle 52"/>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nip and Round Single Corner Rectangle 59"/>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nip and Round Single Corner Rectangle 60"/>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nip and Round Single Corner Rectangle 61"/>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Activities</a:t>
              </a:r>
              <a:endParaRPr lang="en-US" sz="1100" dirty="0">
                <a:solidFill>
                  <a:srgbClr val="266196"/>
                </a:solidFill>
                <a:latin typeface="Arial Narrow" panose="020B0606020202030204" pitchFamily="34" charset="0"/>
              </a:endParaRPr>
            </a:p>
          </p:txBody>
        </p:sp>
        <p:sp>
          <p:nvSpPr>
            <p:cNvPr id="81" name="TextBox 80"/>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Documents</a:t>
              </a:r>
              <a:endParaRPr lang="en-US" sz="1100" dirty="0">
                <a:solidFill>
                  <a:srgbClr val="266196"/>
                </a:solidFill>
                <a:latin typeface="Arial Narrow" panose="020B0606020202030204" pitchFamily="34" charset="0"/>
              </a:endParaRPr>
            </a:p>
          </p:txBody>
        </p:sp>
        <p:sp>
          <p:nvSpPr>
            <p:cNvPr id="82" name="TextBox 81"/>
            <p:cNvSpPr txBox="1"/>
            <p:nvPr/>
          </p:nvSpPr>
          <p:spPr>
            <a:xfrm>
              <a:off x="7149544" y="331218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Memo</a:t>
              </a:r>
              <a:endParaRPr lang="en-US" sz="1100" dirty="0">
                <a:solidFill>
                  <a:srgbClr val="266196"/>
                </a:solidFill>
                <a:latin typeface="Arial Narrow" panose="020B0606020202030204" pitchFamily="34" charset="0"/>
              </a:endParaRPr>
            </a:p>
          </p:txBody>
        </p:sp>
        <p:grpSp>
          <p:nvGrpSpPr>
            <p:cNvPr id="83" name="Group 82"/>
            <p:cNvGrpSpPr/>
            <p:nvPr/>
          </p:nvGrpSpPr>
          <p:grpSpPr>
            <a:xfrm>
              <a:off x="6768554" y="3665583"/>
              <a:ext cx="1825482" cy="261610"/>
              <a:chOff x="6917639" y="4033326"/>
              <a:chExt cx="1825482" cy="261610"/>
            </a:xfrm>
          </p:grpSpPr>
          <p:sp>
            <p:nvSpPr>
              <p:cNvPr id="100" name="TextBox 99"/>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Search History Profile</a:t>
                </a:r>
                <a:endParaRPr lang="en-US" sz="1100" dirty="0">
                  <a:solidFill>
                    <a:srgbClr val="266196"/>
                  </a:solidFill>
                  <a:latin typeface="Arial Narrow" panose="020B0606020202030204" pitchFamily="34" charset="0"/>
                </a:endParaRPr>
              </a:p>
            </p:txBody>
          </p:sp>
          <p:sp>
            <p:nvSpPr>
              <p:cNvPr id="101" name="Snip and Round Single Corner Rectangle 75"/>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6917639" y="4107812"/>
                <a:ext cx="178905" cy="133505"/>
                <a:chOff x="6917639" y="4107812"/>
                <a:chExt cx="178905" cy="133505"/>
              </a:xfrm>
            </p:grpSpPr>
            <p:cxnSp>
              <p:nvCxnSpPr>
                <p:cNvPr id="103" name="Straight Connector 102"/>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lowchart: Process 103"/>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a:stCxn id="104"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6763989" y="3858197"/>
              <a:ext cx="1825482" cy="261610"/>
              <a:chOff x="6917639" y="4033326"/>
              <a:chExt cx="1825482" cy="261610"/>
            </a:xfrm>
          </p:grpSpPr>
          <p:sp>
            <p:nvSpPr>
              <p:cNvPr id="93" name="TextBox 92"/>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Self Assessment Profile</a:t>
                </a:r>
                <a:endParaRPr lang="en-US" sz="1100" dirty="0">
                  <a:solidFill>
                    <a:srgbClr val="266196"/>
                  </a:solidFill>
                  <a:latin typeface="Arial Narrow" panose="020B0606020202030204" pitchFamily="34" charset="0"/>
                </a:endParaRPr>
              </a:p>
            </p:txBody>
          </p:sp>
          <p:sp>
            <p:nvSpPr>
              <p:cNvPr id="94" name="Snip and Round Single Corner Rectangle 8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6917639" y="4107812"/>
                <a:ext cx="178905" cy="133505"/>
                <a:chOff x="6917639" y="4107812"/>
                <a:chExt cx="178905" cy="133505"/>
              </a:xfrm>
            </p:grpSpPr>
            <p:cxnSp>
              <p:nvCxnSpPr>
                <p:cNvPr id="96" name="Straight Connector 95"/>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lowchart: Process 96"/>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5" name="Group 84"/>
            <p:cNvGrpSpPr/>
            <p:nvPr/>
          </p:nvGrpSpPr>
          <p:grpSpPr>
            <a:xfrm>
              <a:off x="6761925" y="4050234"/>
              <a:ext cx="1825482" cy="261610"/>
              <a:chOff x="6917639" y="4033326"/>
              <a:chExt cx="1825482" cy="261610"/>
            </a:xfrm>
          </p:grpSpPr>
          <p:sp>
            <p:nvSpPr>
              <p:cNvPr id="86" name="TextBox 85"/>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Communications Profile</a:t>
                </a:r>
                <a:endParaRPr lang="en-US" sz="1100" dirty="0">
                  <a:solidFill>
                    <a:srgbClr val="266196"/>
                  </a:solidFill>
                  <a:latin typeface="Arial Narrow" panose="020B0606020202030204" pitchFamily="34" charset="0"/>
                </a:endParaRPr>
              </a:p>
            </p:txBody>
          </p:sp>
          <p:sp>
            <p:nvSpPr>
              <p:cNvPr id="87" name="Snip and Round Single Corner Rectangle 96"/>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6917639" y="4107812"/>
                <a:ext cx="178905" cy="133505"/>
                <a:chOff x="6917639" y="4107812"/>
                <a:chExt cx="178905" cy="133505"/>
              </a:xfrm>
            </p:grpSpPr>
            <p:cxnSp>
              <p:nvCxnSpPr>
                <p:cNvPr id="89" name="Straight Connector 88"/>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5656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15635" y="225598"/>
            <a:ext cx="1094563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smtClean="0">
                <a:solidFill>
                  <a:srgbClr val="0070C0"/>
                </a:solidFill>
                <a:effectLst>
                  <a:outerShdw blurRad="38100" dist="38100" dir="2700000" algn="tl">
                    <a:srgbClr val="000000">
                      <a:alpha val="43137"/>
                    </a:srgbClr>
                  </a:outerShdw>
                </a:effectLst>
                <a:latin typeface="Candara" pitchFamily="34" charset="0"/>
              </a:rPr>
              <a:t>Presentation Outline</a:t>
            </a:r>
            <a:endParaRPr lang="en-US" sz="7200" b="1" dirty="0">
              <a:solidFill>
                <a:srgbClr val="0070C0"/>
              </a:solidFill>
              <a:effectLst>
                <a:outerShdw blurRad="38100" dist="38100" dir="2700000" algn="tl">
                  <a:srgbClr val="000000">
                    <a:alpha val="43137"/>
                  </a:srgbClr>
                </a:outerShdw>
              </a:effectLst>
              <a:latin typeface="Candara" pitchFamily="34" charset="0"/>
            </a:endParaRPr>
          </a:p>
        </p:txBody>
      </p:sp>
      <p:grpSp>
        <p:nvGrpSpPr>
          <p:cNvPr id="6" name="Group 5"/>
          <p:cNvGrpSpPr/>
          <p:nvPr/>
        </p:nvGrpSpPr>
        <p:grpSpPr>
          <a:xfrm>
            <a:off x="9527031" y="6076843"/>
            <a:ext cx="2546279" cy="645362"/>
            <a:chOff x="6572600" y="6212638"/>
            <a:chExt cx="2546279" cy="645362"/>
          </a:xfrm>
        </p:grpSpPr>
        <p:sp>
          <p:nvSpPr>
            <p:cNvPr id="7"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2" name="Slide Number Placeholder 1"/>
          <p:cNvSpPr>
            <a:spLocks noGrp="1"/>
          </p:cNvSpPr>
          <p:nvPr>
            <p:ph type="sldNum" sz="quarter" idx="12"/>
          </p:nvPr>
        </p:nvSpPr>
        <p:spPr>
          <a:xfrm>
            <a:off x="5948412" y="6356350"/>
            <a:ext cx="342637" cy="365125"/>
          </a:xfrm>
        </p:spPr>
        <p:txBody>
          <a:bodyPr/>
          <a:lstStyle/>
          <a:p>
            <a:fld id="{AF9DD44E-2746-4F7C-A6DC-C6840E4448F3}" type="slidenum">
              <a:rPr lang="en-US" smtClean="0"/>
              <a:t>2</a:t>
            </a:fld>
            <a:endParaRPr lang="en-US" dirty="0"/>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
        <p:nvSpPr>
          <p:cNvPr id="5" name="Rectangle 3"/>
          <p:cNvSpPr txBox="1">
            <a:spLocks noChangeArrowheads="1"/>
          </p:cNvSpPr>
          <p:nvPr/>
        </p:nvSpPr>
        <p:spPr>
          <a:xfrm>
            <a:off x="1195057" y="1649241"/>
            <a:ext cx="10683089" cy="41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75000"/>
              <a:buFont typeface="Wingdings" panose="05000000000000000000" pitchFamily="2" charset="2"/>
              <a:buChar char="q"/>
            </a:pPr>
            <a:r>
              <a:rPr lang="en-US" b="1" dirty="0" smtClean="0">
                <a:latin typeface="Candara" pitchFamily="34" charset="0"/>
              </a:rPr>
              <a:t>Learn </a:t>
            </a:r>
            <a:r>
              <a:rPr lang="en-US" b="1" dirty="0">
                <a:latin typeface="Candara" pitchFamily="34" charset="0"/>
              </a:rPr>
              <a:t>how to </a:t>
            </a:r>
            <a:r>
              <a:rPr lang="en-US" b="1" dirty="0" smtClean="0">
                <a:latin typeface="Candara" pitchFamily="34" charset="0"/>
              </a:rPr>
              <a:t>register for </a:t>
            </a:r>
            <a:r>
              <a:rPr lang="en-US" b="1" dirty="0" smtClean="0">
                <a:solidFill>
                  <a:srgbClr val="FF0000"/>
                </a:solidFill>
                <a:latin typeface="Candara" pitchFamily="34" charset="0"/>
              </a:rPr>
              <a:t>Employ Florida.</a:t>
            </a:r>
          </a:p>
          <a:p>
            <a:pPr>
              <a:buSzPct val="75000"/>
              <a:buFont typeface="Wingdings" panose="05000000000000000000" pitchFamily="2" charset="2"/>
              <a:buChar char="q"/>
            </a:pPr>
            <a:endParaRPr lang="en-US" b="1" dirty="0" smtClean="0">
              <a:solidFill>
                <a:srgbClr val="FF0000"/>
              </a:solidFill>
              <a:latin typeface="Candara" pitchFamily="34" charset="0"/>
            </a:endParaRPr>
          </a:p>
          <a:p>
            <a:pPr>
              <a:buSzPct val="75000"/>
              <a:buFont typeface="Wingdings" panose="05000000000000000000" pitchFamily="2" charset="2"/>
              <a:buChar char="q"/>
            </a:pPr>
            <a:r>
              <a:rPr lang="en-US" b="1" dirty="0" smtClean="0">
                <a:latin typeface="Candara" pitchFamily="34" charset="0"/>
              </a:rPr>
              <a:t>Use </a:t>
            </a:r>
            <a:r>
              <a:rPr lang="en-US" b="1" dirty="0">
                <a:solidFill>
                  <a:srgbClr val="FF0000"/>
                </a:solidFill>
                <a:latin typeface="Candara" pitchFamily="34" charset="0"/>
              </a:rPr>
              <a:t>Employ Florida </a:t>
            </a:r>
            <a:r>
              <a:rPr lang="en-US" b="1" dirty="0" smtClean="0">
                <a:latin typeface="Candara" pitchFamily="34" charset="0"/>
              </a:rPr>
              <a:t>as a career assessment tool to </a:t>
            </a:r>
            <a:r>
              <a:rPr lang="en-US" b="1" dirty="0">
                <a:latin typeface="Candara" pitchFamily="34" charset="0"/>
              </a:rPr>
              <a:t> </a:t>
            </a:r>
            <a:r>
              <a:rPr lang="en-US" b="1" dirty="0" smtClean="0">
                <a:latin typeface="Candara" pitchFamily="34" charset="0"/>
              </a:rPr>
              <a:t>   identify </a:t>
            </a:r>
            <a:r>
              <a:rPr lang="en-US" b="1" dirty="0">
                <a:latin typeface="Candara" pitchFamily="34" charset="0"/>
              </a:rPr>
              <a:t>your </a:t>
            </a:r>
            <a:r>
              <a:rPr lang="en-US" b="1" dirty="0">
                <a:effectLst>
                  <a:outerShdw blurRad="38100" dist="38100" dir="2700000" algn="tl">
                    <a:srgbClr val="000000">
                      <a:alpha val="43137"/>
                    </a:srgbClr>
                  </a:outerShdw>
                </a:effectLst>
                <a:latin typeface="Candara" pitchFamily="34" charset="0"/>
              </a:rPr>
              <a:t>Abilities</a:t>
            </a:r>
            <a:r>
              <a:rPr lang="en-US" b="1" dirty="0">
                <a:latin typeface="Candara" pitchFamily="34" charset="0"/>
              </a:rPr>
              <a:t>, </a:t>
            </a:r>
            <a:r>
              <a:rPr lang="en-US" b="1" dirty="0">
                <a:effectLst>
                  <a:outerShdw blurRad="38100" dist="38100" dir="2700000" algn="tl">
                    <a:srgbClr val="000000">
                      <a:alpha val="43137"/>
                    </a:srgbClr>
                  </a:outerShdw>
                </a:effectLst>
                <a:latin typeface="Candara" pitchFamily="34" charset="0"/>
              </a:rPr>
              <a:t>Skills</a:t>
            </a:r>
            <a:r>
              <a:rPr lang="en-US" b="1" dirty="0">
                <a:latin typeface="Candara" pitchFamily="34" charset="0"/>
              </a:rPr>
              <a:t> and </a:t>
            </a:r>
            <a:r>
              <a:rPr lang="en-US" b="1" dirty="0">
                <a:effectLst>
                  <a:outerShdw blurRad="38100" dist="38100" dir="2700000" algn="tl">
                    <a:srgbClr val="000000">
                      <a:alpha val="43137"/>
                    </a:srgbClr>
                  </a:outerShdw>
                </a:effectLst>
                <a:latin typeface="Candara" pitchFamily="34" charset="0"/>
              </a:rPr>
              <a:t>Knowledge </a:t>
            </a:r>
            <a:r>
              <a:rPr lang="en-US" b="1" dirty="0">
                <a:latin typeface="Candara" pitchFamily="34" charset="0"/>
              </a:rPr>
              <a:t>(ASK</a:t>
            </a:r>
            <a:r>
              <a:rPr lang="en-US" b="1" dirty="0" smtClean="0">
                <a:latin typeface="Candara" pitchFamily="34" charset="0"/>
              </a:rPr>
              <a:t>).</a:t>
            </a:r>
            <a:endParaRPr lang="en-US" b="1" dirty="0">
              <a:latin typeface="Candara" pitchFamily="34" charset="0"/>
            </a:endParaRPr>
          </a:p>
          <a:p>
            <a:pPr>
              <a:buSzPct val="75000"/>
              <a:buFont typeface="Wingdings" panose="05000000000000000000" pitchFamily="2" charset="2"/>
              <a:buChar char="q"/>
            </a:pPr>
            <a:endParaRPr lang="en-US" b="1" dirty="0" smtClean="0">
              <a:latin typeface="Candara" pitchFamily="34" charset="0"/>
            </a:endParaRPr>
          </a:p>
          <a:p>
            <a:pPr>
              <a:buSzPct val="75000"/>
              <a:buFont typeface="Wingdings" panose="05000000000000000000" pitchFamily="2" charset="2"/>
              <a:buChar char="q"/>
            </a:pPr>
            <a:r>
              <a:rPr lang="en-US" b="1" dirty="0">
                <a:latin typeface="Candara" pitchFamily="34" charset="0"/>
              </a:rPr>
              <a:t>E</a:t>
            </a:r>
            <a:r>
              <a:rPr lang="en-US" b="1" dirty="0" smtClean="0">
                <a:latin typeface="Candara" pitchFamily="34" charset="0"/>
              </a:rPr>
              <a:t>xpand </a:t>
            </a:r>
            <a:r>
              <a:rPr lang="en-US" b="1" dirty="0">
                <a:latin typeface="Candara" pitchFamily="34" charset="0"/>
              </a:rPr>
              <a:t>your knowledge of </a:t>
            </a:r>
            <a:r>
              <a:rPr lang="en-US" b="1" dirty="0">
                <a:solidFill>
                  <a:srgbClr val="FF0000"/>
                </a:solidFill>
                <a:latin typeface="Candara" pitchFamily="34" charset="0"/>
              </a:rPr>
              <a:t>Employ Florida (EF)</a:t>
            </a:r>
            <a:r>
              <a:rPr lang="en-US" b="1" dirty="0">
                <a:latin typeface="Candara" pitchFamily="34" charset="0"/>
              </a:rPr>
              <a:t> and get </a:t>
            </a:r>
            <a:r>
              <a:rPr lang="en-US" b="1" dirty="0" smtClean="0">
                <a:latin typeface="Candara" pitchFamily="34" charset="0"/>
              </a:rPr>
              <a:t>    a </a:t>
            </a:r>
            <a:r>
              <a:rPr lang="en-US" b="1" dirty="0">
                <a:latin typeface="Candara" pitchFamily="34" charset="0"/>
              </a:rPr>
              <a:t>stronger understanding of its </a:t>
            </a:r>
            <a:r>
              <a:rPr lang="en-US" b="1" dirty="0" smtClean="0">
                <a:latin typeface="Candara" pitchFamily="34" charset="0"/>
              </a:rPr>
              <a:t>uses for your job search.</a:t>
            </a:r>
            <a:endParaRPr lang="en-US" b="1" dirty="0">
              <a:latin typeface="Candara" pitchFamily="34" charset="0"/>
            </a:endParaRPr>
          </a:p>
          <a:p>
            <a:pPr>
              <a:buClr>
                <a:schemeClr val="tx1"/>
              </a:buClr>
            </a:pPr>
            <a:endParaRPr lang="en-US" sz="2800" b="1" dirty="0">
              <a:latin typeface="Candara" pitchFamily="34" charset="0"/>
            </a:endParaRPr>
          </a:p>
          <a:p>
            <a:pPr>
              <a:buClr>
                <a:schemeClr val="tx1"/>
              </a:buClr>
            </a:pPr>
            <a:endParaRPr lang="en-US" sz="2800" dirty="0">
              <a:latin typeface="Arial" charset="0"/>
            </a:endParaRPr>
          </a:p>
          <a:p>
            <a:pPr>
              <a:buClr>
                <a:schemeClr val="tx1"/>
              </a:buClr>
            </a:pPr>
            <a:endParaRPr lang="en-US" sz="2800" dirty="0">
              <a:latin typeface="Arial" charset="0"/>
            </a:endParaRPr>
          </a:p>
        </p:txBody>
      </p:sp>
    </p:spTree>
    <p:extLst>
      <p:ext uri="{BB962C8B-B14F-4D97-AF65-F5344CB8AC3E}">
        <p14:creationId xmlns:p14="http://schemas.microsoft.com/office/powerpoint/2010/main" val="358258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pic>
        <p:nvPicPr>
          <p:cNvPr id="7"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47831" r="30088" b="4107"/>
          <a:stretch/>
        </p:blipFill>
        <p:spPr bwMode="auto">
          <a:xfrm>
            <a:off x="1133077" y="923453"/>
            <a:ext cx="8264414" cy="554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a:xfrm>
            <a:off x="389299" y="203003"/>
            <a:ext cx="1141642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0070C0"/>
                </a:solidFill>
                <a:effectLst>
                  <a:outerShdw blurRad="38100" dist="38100" dir="2700000" algn="tl">
                    <a:srgbClr val="000000">
                      <a:alpha val="43137"/>
                    </a:srgbClr>
                  </a:outerShdw>
                </a:effectLst>
                <a:latin typeface="Candara" pitchFamily="34" charset="0"/>
              </a:rPr>
              <a:t>Create new Résumé</a:t>
            </a:r>
            <a:endParaRPr lang="en-US" sz="5400" b="1" dirty="0">
              <a:solidFill>
                <a:srgbClr val="0070C0"/>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05009" y="6433170"/>
            <a:ext cx="494624" cy="365125"/>
          </a:xfrm>
        </p:spPr>
        <p:txBody>
          <a:bodyPr/>
          <a:lstStyle/>
          <a:p>
            <a:fld id="{AF9DD44E-2746-4F7C-A6DC-C6840E4448F3}" type="slidenum">
              <a:rPr lang="en-US" smtClean="0"/>
              <a:t>20</a:t>
            </a:fld>
            <a:endParaRPr lang="en-US"/>
          </a:p>
        </p:txBody>
      </p:sp>
      <p:sp>
        <p:nvSpPr>
          <p:cNvPr id="17" name="Down Arrow 16"/>
          <p:cNvSpPr/>
          <p:nvPr/>
        </p:nvSpPr>
        <p:spPr>
          <a:xfrm rot="18585634">
            <a:off x="6982909" y="3614688"/>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539855" y="5525003"/>
            <a:ext cx="2143729" cy="908167"/>
            <a:chOff x="6539855" y="5525003"/>
            <a:chExt cx="2143729" cy="908167"/>
          </a:xfrm>
        </p:grpSpPr>
        <p:sp>
          <p:nvSpPr>
            <p:cNvPr id="20" name="Flowchart: Alternate Process 19"/>
            <p:cNvSpPr/>
            <p:nvPr/>
          </p:nvSpPr>
          <p:spPr>
            <a:xfrm>
              <a:off x="6731303" y="5725641"/>
              <a:ext cx="1760835" cy="531973"/>
            </a:xfrm>
            <a:prstGeom prst="flowChartAlternateProcess">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43655" y="5792786"/>
              <a:ext cx="1760835" cy="435126"/>
            </a:xfrm>
            <a:prstGeom prst="rect">
              <a:avLst/>
            </a:prstGeom>
            <a:noFill/>
            <a:ln w="28575">
              <a:noFill/>
            </a:ln>
          </p:spPr>
          <p:txBody>
            <a:bodyPr wrap="square" rtlCol="0">
              <a:spAutoFit/>
            </a:bodyPr>
            <a:lstStyle/>
            <a:p>
              <a:pPr algn="ctr"/>
              <a:r>
                <a:rPr lang="en-US" sz="1400" b="1" dirty="0">
                  <a:latin typeface="Arial Narrow" panose="020B0606020202030204" pitchFamily="34" charset="0"/>
                </a:rPr>
                <a:t>Create new Résumé</a:t>
              </a:r>
            </a:p>
          </p:txBody>
        </p:sp>
        <p:sp>
          <p:nvSpPr>
            <p:cNvPr id="18" name="Oval 17"/>
            <p:cNvSpPr/>
            <p:nvPr/>
          </p:nvSpPr>
          <p:spPr>
            <a:xfrm>
              <a:off x="6539855" y="5525003"/>
              <a:ext cx="2143729" cy="908167"/>
            </a:xfrm>
            <a:prstGeom prst="ellipse">
              <a:avLst/>
            </a:prstGeom>
            <a:no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 Single Corner Rectangle 67"/>
          <p:cNvSpPr/>
          <p:nvPr/>
        </p:nvSpPr>
        <p:spPr>
          <a:xfrm rot="10800000" flipV="1">
            <a:off x="5943372" y="2697532"/>
            <a:ext cx="2666204" cy="319659"/>
          </a:xfrm>
          <a:prstGeom prst="round1Rect">
            <a:avLst/>
          </a:prstGeom>
          <a:solidFill>
            <a:srgbClr val="FFE593"/>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58356" y="2719861"/>
            <a:ext cx="1957584" cy="307777"/>
          </a:xfrm>
          <a:prstGeom prst="rect">
            <a:avLst/>
          </a:prstGeom>
          <a:noFill/>
          <a:ln w="19050">
            <a:noFill/>
          </a:ln>
        </p:spPr>
        <p:txBody>
          <a:bodyPr wrap="square" rtlCol="0">
            <a:spAutoFit/>
          </a:bodyPr>
          <a:lstStyle/>
          <a:p>
            <a:r>
              <a:rPr lang="en-US" sz="1400" b="1" dirty="0">
                <a:latin typeface="Arial Narrow" panose="020B0606020202030204" pitchFamily="34" charset="0"/>
              </a:rPr>
              <a:t>View active résumés</a:t>
            </a:r>
          </a:p>
        </p:txBody>
      </p:sp>
      <p:sp>
        <p:nvSpPr>
          <p:cNvPr id="16" name="Flowchart: Extract 15"/>
          <p:cNvSpPr/>
          <p:nvPr/>
        </p:nvSpPr>
        <p:spPr>
          <a:xfrm flipV="1">
            <a:off x="8211421" y="2797529"/>
            <a:ext cx="158837" cy="149924"/>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636407" y="1213981"/>
            <a:ext cx="8856128" cy="1100672"/>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673626" y="1252330"/>
            <a:ext cx="8214701" cy="520150"/>
            <a:chOff x="2673626" y="1252330"/>
            <a:chExt cx="8214701" cy="520150"/>
          </a:xfrm>
        </p:grpSpPr>
        <p:sp>
          <p:nvSpPr>
            <p:cNvPr id="6" name="Rounded Rectangle 5"/>
            <p:cNvSpPr/>
            <p:nvPr/>
          </p:nvSpPr>
          <p:spPr>
            <a:xfrm>
              <a:off x="4651513" y="1252330"/>
              <a:ext cx="2079790" cy="5168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673626" y="1255645"/>
              <a:ext cx="1973801" cy="516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399" y="1290621"/>
              <a:ext cx="974035" cy="338554"/>
            </a:xfrm>
            <a:prstGeom prst="rect">
              <a:avLst/>
            </a:prstGeom>
            <a:solidFill>
              <a:schemeClr val="bg1"/>
            </a:solidFill>
          </p:spPr>
          <p:txBody>
            <a:bodyPr wrap="square" rtlCol="0">
              <a:spAutoFit/>
            </a:bodyPr>
            <a:lstStyle/>
            <a:p>
              <a:pPr algn="ctr"/>
              <a:r>
                <a:rPr lang="en-US" sz="1600" dirty="0"/>
                <a:t>Résumés</a:t>
              </a:r>
            </a:p>
          </p:txBody>
        </p:sp>
        <p:sp>
          <p:nvSpPr>
            <p:cNvPr id="22" name="TextBox 21"/>
            <p:cNvSpPr txBox="1"/>
            <p:nvPr/>
          </p:nvSpPr>
          <p:spPr>
            <a:xfrm>
              <a:off x="4850274" y="1292468"/>
              <a:ext cx="1679714" cy="338554"/>
            </a:xfrm>
            <a:prstGeom prst="rect">
              <a:avLst/>
            </a:prstGeom>
            <a:solidFill>
              <a:schemeClr val="bg1">
                <a:lumMod val="95000"/>
              </a:schemeClr>
            </a:solidFill>
          </p:spPr>
          <p:txBody>
            <a:bodyPr wrap="square" rtlCol="0">
              <a:spAutoFit/>
            </a:bodyPr>
            <a:lstStyle/>
            <a:p>
              <a:pPr algn="ctr"/>
              <a:r>
                <a:rPr lang="en-US" sz="1600" u="sng" dirty="0"/>
                <a:t>Job Applications</a:t>
              </a:r>
            </a:p>
          </p:txBody>
        </p:sp>
        <p:sp>
          <p:nvSpPr>
            <p:cNvPr id="25" name="Rounded Rectangle 24"/>
            <p:cNvSpPr/>
            <p:nvPr/>
          </p:nvSpPr>
          <p:spPr>
            <a:xfrm>
              <a:off x="6727971" y="1252330"/>
              <a:ext cx="2079790" cy="5168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876852" y="1303874"/>
              <a:ext cx="1783010" cy="338554"/>
            </a:xfrm>
            <a:prstGeom prst="rect">
              <a:avLst/>
            </a:prstGeom>
            <a:solidFill>
              <a:schemeClr val="bg1">
                <a:lumMod val="95000"/>
              </a:schemeClr>
            </a:solidFill>
          </p:spPr>
          <p:txBody>
            <a:bodyPr wrap="square" rtlCol="0">
              <a:spAutoFit/>
            </a:bodyPr>
            <a:lstStyle/>
            <a:p>
              <a:pPr algn="ctr"/>
              <a:r>
                <a:rPr lang="en-US" sz="1600" u="sng" dirty="0"/>
                <a:t>Online Application</a:t>
              </a:r>
            </a:p>
          </p:txBody>
        </p:sp>
        <p:sp>
          <p:nvSpPr>
            <p:cNvPr id="26" name="Rounded Rectangle 25"/>
            <p:cNvSpPr/>
            <p:nvPr/>
          </p:nvSpPr>
          <p:spPr>
            <a:xfrm>
              <a:off x="8808537" y="1255645"/>
              <a:ext cx="2079790" cy="5168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2616529" y="2027583"/>
            <a:ext cx="8972497" cy="337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397491" y="1083365"/>
            <a:ext cx="2630557" cy="470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678584" y="2197549"/>
            <a:ext cx="2127135" cy="1938992"/>
          </a:xfrm>
          <a:prstGeom prst="rect">
            <a:avLst/>
          </a:prstGeom>
          <a:noFill/>
        </p:spPr>
        <p:txBody>
          <a:bodyPr wrap="square" rtlCol="0">
            <a:spAutoFit/>
          </a:bodyPr>
          <a:lstStyle/>
          <a:p>
            <a:pPr algn="ctr"/>
            <a:r>
              <a:rPr lang="en-US" sz="3000" dirty="0">
                <a:solidFill>
                  <a:srgbClr val="FF0000"/>
                </a:solidFill>
                <a:latin typeface="Candara" panose="020E0502030303020204" pitchFamily="34" charset="0"/>
              </a:rPr>
              <a:t>Select the </a:t>
            </a:r>
            <a:r>
              <a:rPr lang="en-US" sz="3000" b="1" dirty="0">
                <a:solidFill>
                  <a:srgbClr val="FF0000"/>
                </a:solidFill>
                <a:latin typeface="Candara" panose="020E0502030303020204" pitchFamily="34" charset="0"/>
              </a:rPr>
              <a:t>GREEN</a:t>
            </a:r>
            <a:r>
              <a:rPr lang="en-US" sz="3000" dirty="0">
                <a:solidFill>
                  <a:srgbClr val="FF0000"/>
                </a:solidFill>
                <a:latin typeface="Candara" panose="020E0502030303020204" pitchFamily="34" charset="0"/>
              </a:rPr>
              <a:t> </a:t>
            </a:r>
            <a:r>
              <a:rPr lang="en-US" sz="3000" dirty="0" smtClean="0">
                <a:solidFill>
                  <a:srgbClr val="FF0000"/>
                </a:solidFill>
                <a:latin typeface="Candara" panose="020E0502030303020204" pitchFamily="34" charset="0"/>
              </a:rPr>
              <a:t>tab: </a:t>
            </a:r>
            <a:r>
              <a:rPr lang="en-US" sz="3000" b="1" dirty="0" smtClean="0">
                <a:solidFill>
                  <a:srgbClr val="FF0000"/>
                </a:solidFill>
                <a:effectLst>
                  <a:outerShdw blurRad="38100" dist="38100" dir="2700000" algn="tl">
                    <a:srgbClr val="000000">
                      <a:alpha val="43137"/>
                    </a:srgbClr>
                  </a:outerShdw>
                </a:effectLst>
                <a:latin typeface="Candara" panose="020E0502030303020204" pitchFamily="34" charset="0"/>
              </a:rPr>
              <a:t>Create </a:t>
            </a:r>
            <a:r>
              <a:rPr lang="en-US" sz="3000" b="1" dirty="0">
                <a:solidFill>
                  <a:srgbClr val="FF0000"/>
                </a:solidFill>
                <a:effectLst>
                  <a:outerShdw blurRad="38100" dist="38100" dir="2700000" algn="tl">
                    <a:srgbClr val="000000">
                      <a:alpha val="43137"/>
                    </a:srgbClr>
                  </a:outerShdw>
                </a:effectLst>
                <a:latin typeface="Candara" panose="020E0502030303020204" pitchFamily="34" charset="0"/>
              </a:rPr>
              <a:t>new </a:t>
            </a:r>
            <a:r>
              <a:rPr lang="en-US" sz="3000" b="1" dirty="0" smtClean="0">
                <a:solidFill>
                  <a:srgbClr val="FF0000"/>
                </a:solidFill>
                <a:effectLst>
                  <a:outerShdw blurRad="38100" dist="38100" dir="2700000" algn="tl">
                    <a:srgbClr val="000000">
                      <a:alpha val="43137"/>
                    </a:srgbClr>
                  </a:outerShdw>
                </a:effectLst>
                <a:latin typeface="Candara" panose="020E0502030303020204" pitchFamily="34" charset="0"/>
              </a:rPr>
              <a:t>Résumé</a:t>
            </a:r>
            <a:r>
              <a:rPr lang="en-US" sz="3000" dirty="0">
                <a:solidFill>
                  <a:srgbClr val="FF0000"/>
                </a:solidFill>
                <a:latin typeface="Candara" panose="020E0502030303020204" pitchFamily="34" charset="0"/>
              </a:rPr>
              <a:t>.</a:t>
            </a:r>
          </a:p>
        </p:txBody>
      </p:sp>
      <p:sp>
        <p:nvSpPr>
          <p:cNvPr id="30" name="Down Arrow 29"/>
          <p:cNvSpPr/>
          <p:nvPr/>
        </p:nvSpPr>
        <p:spPr>
          <a:xfrm rot="16594638">
            <a:off x="5519986" y="2587591"/>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1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624685" y="437656"/>
            <a:ext cx="11027120" cy="6298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solidFill>
                  <a:srgbClr val="0070C0"/>
                </a:solidFill>
                <a:effectLst>
                  <a:outerShdw blurRad="38100" dist="38100" dir="2700000" algn="tl">
                    <a:srgbClr val="000000">
                      <a:alpha val="43137"/>
                    </a:srgbClr>
                  </a:outerShdw>
                </a:effectLst>
                <a:latin typeface="Candara" pitchFamily="34" charset="0"/>
              </a:rPr>
              <a:t>Résumés on Employ Florida </a:t>
            </a:r>
          </a:p>
        </p:txBody>
      </p:sp>
      <p:sp>
        <p:nvSpPr>
          <p:cNvPr id="7" name="Text Box 13"/>
          <p:cNvSpPr txBox="1">
            <a:spLocks noChangeArrowheads="1"/>
          </p:cNvSpPr>
          <p:nvPr/>
        </p:nvSpPr>
        <p:spPr bwMode="auto">
          <a:xfrm>
            <a:off x="1041149" y="1475481"/>
            <a:ext cx="10950556"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808038" algn="l"/>
              </a:tabLst>
              <a:defRPr>
                <a:solidFill>
                  <a:schemeClr val="tx1"/>
                </a:solidFill>
                <a:latin typeface="Verdana" pitchFamily="34" charset="0"/>
              </a:defRPr>
            </a:lvl1pPr>
            <a:lvl2pPr indent="-60325">
              <a:tabLst>
                <a:tab pos="808038" algn="l"/>
              </a:tabLst>
              <a:defRPr>
                <a:solidFill>
                  <a:schemeClr val="tx1"/>
                </a:solidFill>
                <a:latin typeface="Verdana" pitchFamily="34" charset="0"/>
              </a:defRPr>
            </a:lvl2pPr>
            <a:lvl3pPr marL="1143000" indent="-228600">
              <a:tabLst>
                <a:tab pos="808038" algn="l"/>
              </a:tabLst>
              <a:defRPr>
                <a:solidFill>
                  <a:schemeClr val="tx1"/>
                </a:solidFill>
                <a:latin typeface="Verdana" pitchFamily="34" charset="0"/>
              </a:defRPr>
            </a:lvl3pPr>
            <a:lvl4pPr marL="1600200" indent="-228600">
              <a:tabLst>
                <a:tab pos="808038" algn="l"/>
              </a:tabLst>
              <a:defRPr>
                <a:solidFill>
                  <a:schemeClr val="tx1"/>
                </a:solidFill>
                <a:latin typeface="Verdana" pitchFamily="34" charset="0"/>
              </a:defRPr>
            </a:lvl4pPr>
            <a:lvl5pPr marL="2057400" indent="-228600">
              <a:tabLst>
                <a:tab pos="808038" algn="l"/>
              </a:tabLst>
              <a:defRPr>
                <a:solidFill>
                  <a:schemeClr val="tx1"/>
                </a:solidFill>
                <a:latin typeface="Verdana" pitchFamily="34" charset="0"/>
              </a:defRPr>
            </a:lvl5pPr>
            <a:lvl6pPr marL="2514600" indent="-228600" eaLnBrk="0" fontAlgn="base" hangingPunct="0">
              <a:spcBef>
                <a:spcPct val="0"/>
              </a:spcBef>
              <a:spcAft>
                <a:spcPct val="0"/>
              </a:spcAft>
              <a:tabLst>
                <a:tab pos="808038" algn="l"/>
              </a:tabLst>
              <a:defRPr>
                <a:solidFill>
                  <a:schemeClr val="tx1"/>
                </a:solidFill>
                <a:latin typeface="Verdana" pitchFamily="34" charset="0"/>
              </a:defRPr>
            </a:lvl6pPr>
            <a:lvl7pPr marL="2971800" indent="-228600" eaLnBrk="0" fontAlgn="base" hangingPunct="0">
              <a:spcBef>
                <a:spcPct val="0"/>
              </a:spcBef>
              <a:spcAft>
                <a:spcPct val="0"/>
              </a:spcAft>
              <a:tabLst>
                <a:tab pos="808038" algn="l"/>
              </a:tabLst>
              <a:defRPr>
                <a:solidFill>
                  <a:schemeClr val="tx1"/>
                </a:solidFill>
                <a:latin typeface="Verdana" pitchFamily="34" charset="0"/>
              </a:defRPr>
            </a:lvl7pPr>
            <a:lvl8pPr marL="3429000" indent="-228600" eaLnBrk="0" fontAlgn="base" hangingPunct="0">
              <a:spcBef>
                <a:spcPct val="0"/>
              </a:spcBef>
              <a:spcAft>
                <a:spcPct val="0"/>
              </a:spcAft>
              <a:tabLst>
                <a:tab pos="808038" algn="l"/>
              </a:tabLst>
              <a:defRPr>
                <a:solidFill>
                  <a:schemeClr val="tx1"/>
                </a:solidFill>
                <a:latin typeface="Verdana" pitchFamily="34" charset="0"/>
              </a:defRPr>
            </a:lvl8pPr>
            <a:lvl9pPr marL="3886200" indent="-228600" eaLnBrk="0" fontAlgn="base" hangingPunct="0">
              <a:spcBef>
                <a:spcPct val="0"/>
              </a:spcBef>
              <a:spcAft>
                <a:spcPct val="0"/>
              </a:spcAft>
              <a:tabLst>
                <a:tab pos="808038" algn="l"/>
              </a:tabLst>
              <a:defRPr>
                <a:solidFill>
                  <a:schemeClr val="tx1"/>
                </a:solidFill>
                <a:latin typeface="Verdana" pitchFamily="34" charset="0"/>
              </a:defRPr>
            </a:lvl9pPr>
          </a:lstStyle>
          <a:p>
            <a:pPr marL="342900" lvl="1" indent="-342900">
              <a:lnSpc>
                <a:spcPct val="90000"/>
              </a:lnSpc>
              <a:spcBef>
                <a:spcPct val="20000"/>
              </a:spcBef>
              <a:buSzPct val="75000"/>
              <a:buFont typeface="Wingdings" panose="05000000000000000000" pitchFamily="2" charset="2"/>
              <a:buChar char="q"/>
              <a:defRPr/>
            </a:pPr>
            <a:r>
              <a:rPr lang="en-US" sz="3200" b="1" dirty="0" smtClean="0">
                <a:latin typeface="Candara" pitchFamily="34" charset="0"/>
              </a:rPr>
              <a:t>Create </a:t>
            </a:r>
            <a:r>
              <a:rPr lang="en-US" sz="3200" b="1" dirty="0">
                <a:latin typeface="Candara" pitchFamily="34" charset="0"/>
              </a:rPr>
              <a:t>a title for your résumé:  “Data Entry Résumé</a:t>
            </a:r>
            <a:r>
              <a:rPr lang="en-US" sz="3200" dirty="0" smtClean="0">
                <a:latin typeface="Candara" pitchFamily="34" charset="0"/>
              </a:rPr>
              <a:t>”</a:t>
            </a:r>
            <a:r>
              <a:rPr lang="en-US" sz="3200" b="1" dirty="0" smtClean="0">
                <a:latin typeface="Candara" pitchFamily="34" charset="0"/>
              </a:rPr>
              <a:t>, for example.</a:t>
            </a:r>
          </a:p>
          <a:p>
            <a:pPr marL="342900" lvl="1" indent="-342900">
              <a:lnSpc>
                <a:spcPct val="90000"/>
              </a:lnSpc>
              <a:spcBef>
                <a:spcPct val="20000"/>
              </a:spcBef>
              <a:buClr>
                <a:schemeClr val="tx1"/>
              </a:buClr>
              <a:buSzPct val="75000"/>
              <a:buFont typeface="Wingdings" panose="05000000000000000000" pitchFamily="2" charset="2"/>
              <a:buChar char="q"/>
              <a:defRPr/>
            </a:pPr>
            <a:r>
              <a:rPr lang="en-US" sz="3200" b="1" dirty="0">
                <a:solidFill>
                  <a:srgbClr val="FF0000"/>
                </a:solidFill>
                <a:latin typeface="Candara" pitchFamily="34" charset="0"/>
              </a:rPr>
              <a:t>Employ</a:t>
            </a:r>
            <a:r>
              <a:rPr lang="en-US" sz="3200" b="1" dirty="0">
                <a:latin typeface="Candara" pitchFamily="34" charset="0"/>
              </a:rPr>
              <a:t> </a:t>
            </a:r>
            <a:r>
              <a:rPr lang="en-US" sz="3200" b="1" dirty="0">
                <a:solidFill>
                  <a:srgbClr val="FF0000"/>
                </a:solidFill>
                <a:latin typeface="Candara" pitchFamily="34" charset="0"/>
              </a:rPr>
              <a:t>Florida</a:t>
            </a:r>
            <a:r>
              <a:rPr lang="en-US" sz="3200" b="1" dirty="0">
                <a:latin typeface="Candara" pitchFamily="34" charset="0"/>
              </a:rPr>
              <a:t> provides the following Résumé formats:</a:t>
            </a:r>
          </a:p>
          <a:p>
            <a:pPr lvl="2" indent="-457200">
              <a:lnSpc>
                <a:spcPct val="90000"/>
              </a:lnSpc>
              <a:spcBef>
                <a:spcPct val="20000"/>
              </a:spcBef>
              <a:buSzPct val="85000"/>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Candara" pitchFamily="34" charset="0"/>
              </a:rPr>
              <a:t>Comprehensive</a:t>
            </a:r>
          </a:p>
          <a:p>
            <a:pPr lvl="2" indent="-457200">
              <a:lnSpc>
                <a:spcPct val="90000"/>
              </a:lnSpc>
              <a:spcBef>
                <a:spcPct val="20000"/>
              </a:spcBef>
              <a:buSzPct val="85000"/>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Candara" pitchFamily="34" charset="0"/>
              </a:rPr>
              <a:t>Upload</a:t>
            </a:r>
          </a:p>
          <a:p>
            <a:pPr lvl="2" indent="-457200">
              <a:lnSpc>
                <a:spcPct val="90000"/>
              </a:lnSpc>
              <a:spcBef>
                <a:spcPct val="20000"/>
              </a:spcBef>
              <a:buSzPct val="85000"/>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Candara" pitchFamily="34" charset="0"/>
              </a:rPr>
              <a:t>Copy &amp; Paste </a:t>
            </a:r>
          </a:p>
          <a:p>
            <a:pPr lvl="2" indent="-457200">
              <a:lnSpc>
                <a:spcPct val="90000"/>
              </a:lnSpc>
              <a:spcBef>
                <a:spcPct val="20000"/>
              </a:spcBef>
              <a:buSzPct val="85000"/>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Candara" pitchFamily="34" charset="0"/>
              </a:rPr>
              <a:t>Quick</a:t>
            </a:r>
          </a:p>
          <a:p>
            <a:pPr marL="342900" lvl="1" indent="-342900">
              <a:lnSpc>
                <a:spcPct val="90000"/>
              </a:lnSpc>
              <a:spcBef>
                <a:spcPct val="20000"/>
              </a:spcBef>
              <a:buSzPct val="75000"/>
              <a:buFont typeface="Wingdings" panose="05000000000000000000" pitchFamily="2" charset="2"/>
              <a:buChar char="q"/>
              <a:defRPr/>
            </a:pPr>
            <a:r>
              <a:rPr lang="en-US" sz="3200" b="1" dirty="0" smtClean="0">
                <a:latin typeface="Candara" pitchFamily="34" charset="0"/>
              </a:rPr>
              <a:t>Be specific </a:t>
            </a:r>
            <a:r>
              <a:rPr lang="en-US" sz="3200" b="1" dirty="0">
                <a:latin typeface="Candara" pitchFamily="34" charset="0"/>
              </a:rPr>
              <a:t>and provide as much detail as </a:t>
            </a:r>
            <a:r>
              <a:rPr lang="en-US" sz="3200" b="1" dirty="0" smtClean="0">
                <a:latin typeface="Candara" pitchFamily="34" charset="0"/>
              </a:rPr>
              <a:t>possible. </a:t>
            </a:r>
            <a:endParaRPr lang="en-US" sz="3200" b="1" dirty="0">
              <a:latin typeface="Candara" pitchFamily="34" charset="0"/>
            </a:endParaRPr>
          </a:p>
          <a:p>
            <a:pPr marL="342900" lvl="1" indent="-342900">
              <a:lnSpc>
                <a:spcPct val="90000"/>
              </a:lnSpc>
              <a:spcBef>
                <a:spcPct val="20000"/>
              </a:spcBef>
              <a:buSzPct val="75000"/>
              <a:buFont typeface="Wingdings" panose="05000000000000000000" pitchFamily="2" charset="2"/>
              <a:buChar char="q"/>
              <a:defRPr/>
            </a:pPr>
            <a:r>
              <a:rPr lang="en-US" sz="3200" b="1" dirty="0">
                <a:latin typeface="Candara" pitchFamily="34" charset="0"/>
              </a:rPr>
              <a:t>Use </a:t>
            </a:r>
            <a:r>
              <a:rPr lang="en-US" sz="3200" b="1" dirty="0" smtClean="0">
                <a:solidFill>
                  <a:srgbClr val="FF0000"/>
                </a:solidFill>
                <a:effectLst>
                  <a:outerShdw blurRad="38100" dist="38100" dir="2700000" algn="tl">
                    <a:srgbClr val="000000">
                      <a:alpha val="43137"/>
                    </a:srgbClr>
                  </a:outerShdw>
                </a:effectLst>
                <a:latin typeface="Candara" pitchFamily="34" charset="0"/>
              </a:rPr>
              <a:t>Key Words</a:t>
            </a:r>
            <a:r>
              <a:rPr lang="en-US" sz="3200" b="1" dirty="0" smtClean="0">
                <a:solidFill>
                  <a:srgbClr val="FF0000"/>
                </a:solidFill>
                <a:latin typeface="Candara" pitchFamily="34" charset="0"/>
              </a:rPr>
              <a:t> </a:t>
            </a:r>
            <a:r>
              <a:rPr lang="en-US" sz="3200" b="1" dirty="0">
                <a:latin typeface="Candara" pitchFamily="34" charset="0"/>
              </a:rPr>
              <a:t>to make it easier for Employers to find </a:t>
            </a:r>
            <a:r>
              <a:rPr lang="en-US" sz="3200" b="1" dirty="0" smtClean="0">
                <a:latin typeface="Candara" pitchFamily="34" charset="0"/>
              </a:rPr>
              <a:t>you.</a:t>
            </a:r>
            <a:endParaRPr lang="en-US" sz="3200" dirty="0">
              <a:latin typeface="Arial" pitchFamily="34" charset="0"/>
            </a:endParaRPr>
          </a:p>
        </p:txBody>
      </p:sp>
      <p:sp>
        <p:nvSpPr>
          <p:cNvPr id="3" name="Slide Number Placeholder 2"/>
          <p:cNvSpPr>
            <a:spLocks noGrp="1"/>
          </p:cNvSpPr>
          <p:nvPr>
            <p:ph type="sldNum" sz="quarter" idx="12"/>
          </p:nvPr>
        </p:nvSpPr>
        <p:spPr>
          <a:xfrm>
            <a:off x="5986913" y="6412714"/>
            <a:ext cx="390625" cy="365125"/>
          </a:xfrm>
        </p:spPr>
        <p:txBody>
          <a:bodyPr/>
          <a:lstStyle/>
          <a:p>
            <a:fld id="{AF9DD44E-2746-4F7C-A6DC-C6840E4448F3}" type="slidenum">
              <a:rPr lang="en-US" smtClean="0"/>
              <a:t>21</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139834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8653" r="58962" b="44490"/>
          <a:stretch/>
        </p:blipFill>
        <p:spPr bwMode="auto">
          <a:xfrm>
            <a:off x="596890" y="943281"/>
            <a:ext cx="7714374" cy="494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2"/>
          <p:cNvSpPr txBox="1">
            <a:spLocks noChangeArrowheads="1"/>
          </p:cNvSpPr>
          <p:nvPr/>
        </p:nvSpPr>
        <p:spPr>
          <a:xfrm>
            <a:off x="389299" y="154878"/>
            <a:ext cx="1141642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0070C0"/>
                </a:solidFill>
                <a:effectLst>
                  <a:outerShdw blurRad="38100" dist="38100" dir="2700000" algn="tl">
                    <a:srgbClr val="000000">
                      <a:alpha val="43137"/>
                    </a:srgbClr>
                  </a:outerShdw>
                </a:effectLst>
                <a:latin typeface="Candara" pitchFamily="34" charset="0"/>
              </a:rPr>
              <a:t>Résumé Name</a:t>
            </a:r>
            <a:endParaRPr lang="en-US" sz="5400" b="1" dirty="0">
              <a:solidFill>
                <a:srgbClr val="0070C0"/>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86914" y="6428824"/>
            <a:ext cx="399945" cy="365125"/>
          </a:xfrm>
        </p:spPr>
        <p:txBody>
          <a:bodyPr/>
          <a:lstStyle/>
          <a:p>
            <a:fld id="{AF9DD44E-2746-4F7C-A6DC-C6840E4448F3}" type="slidenum">
              <a:rPr lang="en-US" smtClean="0"/>
              <a:t>22</a:t>
            </a:fld>
            <a:endParaRPr lang="en-US"/>
          </a:p>
        </p:txBody>
      </p:sp>
      <p:sp>
        <p:nvSpPr>
          <p:cNvPr id="10" name="Rectangle 9"/>
          <p:cNvSpPr/>
          <p:nvPr/>
        </p:nvSpPr>
        <p:spPr>
          <a:xfrm>
            <a:off x="2878051" y="1361661"/>
            <a:ext cx="6494389" cy="4697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13099" t="12429" r="76156" b="77175"/>
          <a:stretch/>
        </p:blipFill>
        <p:spPr bwMode="auto">
          <a:xfrm>
            <a:off x="2862716" y="1282148"/>
            <a:ext cx="1017802" cy="615415"/>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6766031" y="1589855"/>
            <a:ext cx="1783421" cy="276999"/>
          </a:xfrm>
          <a:prstGeom prst="rect">
            <a:avLst/>
          </a:prstGeom>
          <a:noFill/>
        </p:spPr>
        <p:txBody>
          <a:bodyPr wrap="square" rtlCol="0">
            <a:spAutoFit/>
          </a:bodyPr>
          <a:lstStyle/>
          <a:p>
            <a:pPr algn="ctr"/>
            <a:r>
              <a:rPr lang="en-US" sz="1200" b="1" dirty="0">
                <a:latin typeface="Arial Narrow" panose="020B0606020202030204" pitchFamily="34" charset="0"/>
              </a:rPr>
              <a:t>Résumé Upload Builder</a:t>
            </a:r>
          </a:p>
        </p:txBody>
      </p:sp>
      <p:sp>
        <p:nvSpPr>
          <p:cNvPr id="31" name="TextBox 30"/>
          <p:cNvSpPr txBox="1"/>
          <p:nvPr/>
        </p:nvSpPr>
        <p:spPr>
          <a:xfrm>
            <a:off x="2789853" y="3011564"/>
            <a:ext cx="1500945" cy="307777"/>
          </a:xfrm>
          <a:prstGeom prst="rect">
            <a:avLst/>
          </a:prstGeom>
          <a:noFill/>
        </p:spPr>
        <p:txBody>
          <a:bodyPr wrap="square" rtlCol="0">
            <a:spAutoFit/>
          </a:bodyPr>
          <a:lstStyle/>
          <a:p>
            <a:r>
              <a:rPr lang="en-US" sz="1400" b="1" dirty="0">
                <a:solidFill>
                  <a:srgbClr val="FF0000"/>
                </a:solidFill>
                <a:latin typeface="Arial Narrow" panose="020B0606020202030204" pitchFamily="34" charset="0"/>
              </a:rPr>
              <a:t>*</a:t>
            </a:r>
            <a:r>
              <a:rPr lang="en-US" sz="1100" dirty="0">
                <a:latin typeface="Arial Narrow" panose="020B0606020202030204" pitchFamily="34" charset="0"/>
              </a:rPr>
              <a:t>Indicates required field</a:t>
            </a:r>
          </a:p>
        </p:txBody>
      </p:sp>
      <p:sp>
        <p:nvSpPr>
          <p:cNvPr id="71" name="Rounded Rectangle 50"/>
          <p:cNvSpPr/>
          <p:nvPr/>
        </p:nvSpPr>
        <p:spPr>
          <a:xfrm>
            <a:off x="2879956" y="3444386"/>
            <a:ext cx="8980086" cy="190817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52"/>
          <p:cNvSpPr/>
          <p:nvPr/>
        </p:nvSpPr>
        <p:spPr>
          <a:xfrm>
            <a:off x="3217981" y="3295385"/>
            <a:ext cx="1988719" cy="27792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309515" y="3224914"/>
            <a:ext cx="197608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Résumé Name</a:t>
            </a:r>
          </a:p>
        </p:txBody>
      </p:sp>
      <p:sp>
        <p:nvSpPr>
          <p:cNvPr id="75" name="TextBox 74"/>
          <p:cNvSpPr txBox="1"/>
          <p:nvPr/>
        </p:nvSpPr>
        <p:spPr>
          <a:xfrm>
            <a:off x="3051307" y="3611035"/>
            <a:ext cx="1730644" cy="276999"/>
          </a:xfrm>
          <a:prstGeom prst="rect">
            <a:avLst/>
          </a:prstGeom>
          <a:noFill/>
        </p:spPr>
        <p:txBody>
          <a:bodyPr wrap="square" rtlCol="0">
            <a:spAutoFit/>
          </a:bodyPr>
          <a:lstStyle/>
          <a:p>
            <a:r>
              <a:rPr lang="en-US" sz="1200" b="1" dirty="0">
                <a:solidFill>
                  <a:srgbClr val="C00000"/>
                </a:solidFill>
                <a:latin typeface="Arial Narrow" panose="020B0606020202030204" pitchFamily="34" charset="0"/>
              </a:rPr>
              <a:t>* </a:t>
            </a:r>
            <a:r>
              <a:rPr lang="en-US" sz="1200" b="1" dirty="0">
                <a:latin typeface="Arial Narrow" panose="020B0606020202030204" pitchFamily="34" charset="0"/>
              </a:rPr>
              <a:t>Résumé Title</a:t>
            </a:r>
          </a:p>
        </p:txBody>
      </p:sp>
      <p:sp>
        <p:nvSpPr>
          <p:cNvPr id="76" name="Round Single Corner Rectangle 70"/>
          <p:cNvSpPr/>
          <p:nvPr/>
        </p:nvSpPr>
        <p:spPr>
          <a:xfrm rot="10800000" flipV="1">
            <a:off x="3139163" y="3901936"/>
            <a:ext cx="2666204" cy="246222"/>
          </a:xfrm>
          <a:prstGeom prst="round1Rect">
            <a:avLst/>
          </a:prstGeom>
          <a:solidFill>
            <a:schemeClr val="accent4">
              <a:lumMod val="40000"/>
              <a:lumOff val="6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3219615" y="4451846"/>
            <a:ext cx="193542" cy="1981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393201" y="4419589"/>
            <a:ext cx="3168962" cy="307777"/>
          </a:xfrm>
          <a:prstGeom prst="rect">
            <a:avLst/>
          </a:prstGeom>
          <a:noFill/>
        </p:spPr>
        <p:txBody>
          <a:bodyPr wrap="square" rtlCol="0">
            <a:spAutoFit/>
          </a:bodyPr>
          <a:lstStyle/>
          <a:p>
            <a:r>
              <a:rPr lang="en-US" sz="1400" dirty="0">
                <a:latin typeface="Arial Narrow" panose="020B0606020202030204" pitchFamily="34" charset="0"/>
              </a:rPr>
              <a:t>Allow employers to view my résumé online.</a:t>
            </a:r>
          </a:p>
        </p:txBody>
      </p:sp>
      <p:sp>
        <p:nvSpPr>
          <p:cNvPr id="84" name="Flowchart: Connector 83"/>
          <p:cNvSpPr/>
          <p:nvPr/>
        </p:nvSpPr>
        <p:spPr>
          <a:xfrm>
            <a:off x="3231235" y="4751113"/>
            <a:ext cx="193542" cy="1981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3258370" y="4501234"/>
            <a:ext cx="125620" cy="11443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168581" y="3897279"/>
            <a:ext cx="2579967" cy="276999"/>
          </a:xfrm>
          <a:prstGeom prst="rect">
            <a:avLst/>
          </a:prstGeom>
          <a:noFill/>
        </p:spPr>
        <p:txBody>
          <a:bodyPr wrap="square" rtlCol="0">
            <a:spAutoFit/>
          </a:bodyPr>
          <a:lstStyle/>
          <a:p>
            <a:r>
              <a:rPr lang="en-US" sz="1200" b="1" dirty="0">
                <a:latin typeface="Arial Narrow" panose="020B0606020202030204" pitchFamily="34" charset="0"/>
              </a:rPr>
              <a:t>Manager Sales and Marketing</a:t>
            </a:r>
            <a:endParaRPr lang="en-US" sz="1200" dirty="0">
              <a:latin typeface="Arial Narrow" panose="020B0606020202030204" pitchFamily="34" charset="0"/>
            </a:endParaRPr>
          </a:p>
        </p:txBody>
      </p:sp>
      <p:sp>
        <p:nvSpPr>
          <p:cNvPr id="7" name="TextBox 6"/>
          <p:cNvSpPr txBox="1"/>
          <p:nvPr/>
        </p:nvSpPr>
        <p:spPr>
          <a:xfrm>
            <a:off x="3051307" y="4186116"/>
            <a:ext cx="8491861" cy="230832"/>
          </a:xfrm>
          <a:prstGeom prst="rect">
            <a:avLst/>
          </a:prstGeom>
          <a:noFill/>
        </p:spPr>
        <p:txBody>
          <a:bodyPr wrap="square" rtlCol="0">
            <a:spAutoFit/>
          </a:bodyPr>
          <a:lstStyle/>
          <a:p>
            <a:r>
              <a:rPr lang="en-US" sz="900" dirty="0">
                <a:solidFill>
                  <a:srgbClr val="266196"/>
                </a:solidFill>
                <a:latin typeface="Arial Narrow" panose="020B0606020202030204" pitchFamily="34" charset="0"/>
              </a:rPr>
              <a:t>Note: You may want to include words that highlight your skills, experience or specialty. Also, please be advised that this is a searchable field by Employers if you choose to have   </a:t>
            </a:r>
          </a:p>
        </p:txBody>
      </p:sp>
      <p:sp>
        <p:nvSpPr>
          <p:cNvPr id="92" name="TextBox 91"/>
          <p:cNvSpPr txBox="1"/>
          <p:nvPr/>
        </p:nvSpPr>
        <p:spPr>
          <a:xfrm>
            <a:off x="3405747" y="4722601"/>
            <a:ext cx="3168962" cy="307777"/>
          </a:xfrm>
          <a:prstGeom prst="rect">
            <a:avLst/>
          </a:prstGeom>
          <a:noFill/>
        </p:spPr>
        <p:txBody>
          <a:bodyPr wrap="square" rtlCol="0">
            <a:spAutoFit/>
          </a:bodyPr>
          <a:lstStyle/>
          <a:p>
            <a:r>
              <a:rPr lang="en-US" sz="1400" dirty="0">
                <a:latin typeface="Arial Narrow" panose="020B0606020202030204" pitchFamily="34" charset="0"/>
              </a:rPr>
              <a:t>Hide my résumé from employers</a:t>
            </a:r>
            <a:r>
              <a:rPr lang="en-US" sz="1400" dirty="0">
                <a:solidFill>
                  <a:srgbClr val="266196"/>
                </a:solidFill>
                <a:latin typeface="Arial Narrow" panose="020B0606020202030204" pitchFamily="34" charset="0"/>
              </a:rPr>
              <a:t>.</a:t>
            </a:r>
          </a:p>
        </p:txBody>
      </p:sp>
      <p:sp>
        <p:nvSpPr>
          <p:cNvPr id="93" name="TextBox 92"/>
          <p:cNvSpPr txBox="1"/>
          <p:nvPr/>
        </p:nvSpPr>
        <p:spPr>
          <a:xfrm>
            <a:off x="7671368" y="4939103"/>
            <a:ext cx="1746069" cy="253916"/>
          </a:xfrm>
          <a:prstGeom prst="rect">
            <a:avLst/>
          </a:prstGeom>
          <a:noFill/>
        </p:spPr>
        <p:txBody>
          <a:bodyPr wrap="square" rtlCol="0">
            <a:spAutoFit/>
          </a:bodyPr>
          <a:lstStyle/>
          <a:p>
            <a:r>
              <a:rPr lang="en-US" sz="1050" u="sng" dirty="0">
                <a:latin typeface="Arial Narrow" panose="020B0606020202030204" pitchFamily="34" charset="0"/>
              </a:rPr>
              <a:t>Show résumé best practices</a:t>
            </a:r>
          </a:p>
        </p:txBody>
      </p:sp>
      <p:sp>
        <p:nvSpPr>
          <p:cNvPr id="9" name="Rectangle 8"/>
          <p:cNvSpPr/>
          <p:nvPr/>
        </p:nvSpPr>
        <p:spPr>
          <a:xfrm>
            <a:off x="3051307" y="3632551"/>
            <a:ext cx="2975176" cy="5750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48463" y="4229869"/>
            <a:ext cx="1417005" cy="4171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50"/>
          <p:cNvSpPr/>
          <p:nvPr/>
        </p:nvSpPr>
        <p:spPr>
          <a:xfrm>
            <a:off x="2881744" y="5547137"/>
            <a:ext cx="7303279" cy="112843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52"/>
          <p:cNvSpPr/>
          <p:nvPr/>
        </p:nvSpPr>
        <p:spPr>
          <a:xfrm>
            <a:off x="3219769" y="5454311"/>
            <a:ext cx="2971275" cy="31068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325480" y="5422018"/>
            <a:ext cx="308014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Résumé Creation Method</a:t>
            </a:r>
          </a:p>
        </p:txBody>
      </p:sp>
      <p:sp>
        <p:nvSpPr>
          <p:cNvPr id="13" name="Flowchart: Card 12"/>
          <p:cNvSpPr/>
          <p:nvPr/>
        </p:nvSpPr>
        <p:spPr>
          <a:xfrm flipH="1">
            <a:off x="3553616" y="5888143"/>
            <a:ext cx="462140" cy="583011"/>
          </a:xfrm>
          <a:prstGeom prst="flowChartPunchedCard">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67069" y="5927417"/>
            <a:ext cx="1606167" cy="338554"/>
          </a:xfrm>
          <a:prstGeom prst="rect">
            <a:avLst/>
          </a:prstGeom>
          <a:noFill/>
        </p:spPr>
        <p:txBody>
          <a:bodyPr wrap="square" rtlCol="0">
            <a:spAutoFit/>
          </a:bodyPr>
          <a:lstStyle/>
          <a:p>
            <a:r>
              <a:rPr lang="en-US" sz="1600" b="1" dirty="0">
                <a:latin typeface="Arial Narrow" panose="020B0606020202030204" pitchFamily="34" charset="0"/>
              </a:rPr>
              <a:t>Comprehensive</a:t>
            </a:r>
            <a:r>
              <a:rPr lang="en-US" sz="1600" b="1" dirty="0">
                <a:solidFill>
                  <a:srgbClr val="266196"/>
                </a:solidFill>
                <a:latin typeface="Arial Narrow" panose="020B0606020202030204" pitchFamily="34" charset="0"/>
              </a:rPr>
              <a:t>.</a:t>
            </a:r>
          </a:p>
        </p:txBody>
      </p:sp>
      <p:sp>
        <p:nvSpPr>
          <p:cNvPr id="106" name="Flowchart: Connector 105"/>
          <p:cNvSpPr/>
          <p:nvPr/>
        </p:nvSpPr>
        <p:spPr>
          <a:xfrm>
            <a:off x="3222267" y="6086863"/>
            <a:ext cx="193542" cy="198189"/>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4083481" y="6185647"/>
            <a:ext cx="5662941" cy="307777"/>
          </a:xfrm>
          <a:prstGeom prst="rect">
            <a:avLst/>
          </a:prstGeom>
          <a:noFill/>
        </p:spPr>
        <p:txBody>
          <a:bodyPr wrap="square" rtlCol="0">
            <a:spAutoFit/>
          </a:bodyPr>
          <a:lstStyle/>
          <a:p>
            <a:r>
              <a:rPr lang="en-US" sz="1400" dirty="0">
                <a:latin typeface="Arial Narrow" panose="020B0606020202030204" pitchFamily="34" charset="0"/>
              </a:rPr>
              <a:t>Build your résumé using a step-by-step process. (create your résumé from scratch)  </a:t>
            </a:r>
          </a:p>
        </p:txBody>
      </p:sp>
      <p:sp>
        <p:nvSpPr>
          <p:cNvPr id="17" name="Rectangle 16"/>
          <p:cNvSpPr/>
          <p:nvPr/>
        </p:nvSpPr>
        <p:spPr>
          <a:xfrm>
            <a:off x="2789853" y="6594438"/>
            <a:ext cx="7025291" cy="199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596890" y="875255"/>
            <a:ext cx="10579884" cy="523220"/>
            <a:chOff x="740389" y="2334394"/>
            <a:chExt cx="10579884" cy="523220"/>
          </a:xfrm>
        </p:grpSpPr>
        <p:sp>
          <p:nvSpPr>
            <p:cNvPr id="95" name="Rectangle 94"/>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98" name="Group 97"/>
            <p:cNvGrpSpPr/>
            <p:nvPr/>
          </p:nvGrpSpPr>
          <p:grpSpPr>
            <a:xfrm>
              <a:off x="3461961" y="2448074"/>
              <a:ext cx="249571" cy="209014"/>
              <a:chOff x="1588167" y="3041574"/>
              <a:chExt cx="962529" cy="918083"/>
            </a:xfrm>
            <a:solidFill>
              <a:schemeClr val="bg1"/>
            </a:solidFill>
          </p:grpSpPr>
          <p:sp>
            <p:nvSpPr>
              <p:cNvPr id="188" name="Rectangle 18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TextBox 101"/>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10" name="TextBox 109"/>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167" name="TextBox 166"/>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168" name="TextBox 167"/>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169" name="Group 168"/>
            <p:cNvGrpSpPr/>
            <p:nvPr/>
          </p:nvGrpSpPr>
          <p:grpSpPr>
            <a:xfrm>
              <a:off x="961415" y="2450591"/>
              <a:ext cx="284290" cy="233287"/>
              <a:chOff x="2426677" y="3393831"/>
              <a:chExt cx="284290" cy="233287"/>
            </a:xfrm>
          </p:grpSpPr>
          <p:sp>
            <p:nvSpPr>
              <p:cNvPr id="185" name="Minus Sign 184"/>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inus Sign 185"/>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inus Sign 186"/>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extBox 169"/>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171"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rot="16200000">
              <a:off x="6806807" y="2433804"/>
              <a:ext cx="253390" cy="246758"/>
              <a:chOff x="673358" y="3458547"/>
              <a:chExt cx="2797311" cy="2057400"/>
            </a:xfrm>
            <a:solidFill>
              <a:schemeClr val="bg1"/>
            </a:solidFill>
          </p:grpSpPr>
          <p:sp>
            <p:nvSpPr>
              <p:cNvPr id="182" name="Flowchart: Magnetic Disk 18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Delay 18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8841416" y="2443960"/>
              <a:ext cx="167995" cy="238993"/>
              <a:chOff x="3124200" y="1769708"/>
              <a:chExt cx="1371598" cy="1659292"/>
            </a:xfrm>
            <a:solidFill>
              <a:schemeClr val="bg1"/>
            </a:solidFill>
          </p:grpSpPr>
          <p:sp>
            <p:nvSpPr>
              <p:cNvPr id="176" name="Flowchart: Delay 17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Connector 17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Connector 17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Connector 17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Connector 17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Connector 18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 name="Picture 173" descr="https://openclipart.org/image/2400px/svg_to_png/202704/dashboard-instruments-updat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cxnSp>
        <p:nvCxnSpPr>
          <p:cNvPr id="192" name="Straight Connector 191"/>
          <p:cNvCxnSpPr/>
          <p:nvPr/>
        </p:nvCxnSpPr>
        <p:spPr>
          <a:xfrm flipV="1">
            <a:off x="4601067" y="2271658"/>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3226658" y="1883492"/>
            <a:ext cx="459981" cy="230832"/>
          </a:xfrm>
          <a:prstGeom prst="rect">
            <a:avLst/>
          </a:prstGeom>
          <a:solidFill>
            <a:schemeClr val="bg1"/>
          </a:solidFill>
        </p:spPr>
        <p:txBody>
          <a:bodyPr wrap="square" rtlCol="0">
            <a:spAutoFit/>
          </a:bodyPr>
          <a:lstStyle/>
          <a:p>
            <a:pPr algn="ctr"/>
            <a:r>
              <a:rPr lang="en-US" sz="900" b="1" dirty="0"/>
              <a:t>Title</a:t>
            </a:r>
          </a:p>
        </p:txBody>
      </p:sp>
      <p:sp>
        <p:nvSpPr>
          <p:cNvPr id="194" name="TextBox 193"/>
          <p:cNvSpPr txBox="1"/>
          <p:nvPr/>
        </p:nvSpPr>
        <p:spPr>
          <a:xfrm>
            <a:off x="4970403" y="1893431"/>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195" name="TextBox 194"/>
          <p:cNvSpPr txBox="1"/>
          <p:nvPr/>
        </p:nvSpPr>
        <p:spPr>
          <a:xfrm>
            <a:off x="3914992" y="1898267"/>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196" name="TextBox 195"/>
          <p:cNvSpPr txBox="1"/>
          <p:nvPr/>
        </p:nvSpPr>
        <p:spPr>
          <a:xfrm>
            <a:off x="6262778" y="1897952"/>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197" name="TextBox 196"/>
          <p:cNvSpPr txBox="1"/>
          <p:nvPr/>
        </p:nvSpPr>
        <p:spPr>
          <a:xfrm>
            <a:off x="7247992" y="1893855"/>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198" name="TextBox 197"/>
          <p:cNvSpPr txBox="1"/>
          <p:nvPr/>
        </p:nvSpPr>
        <p:spPr>
          <a:xfrm>
            <a:off x="8278337" y="1897869"/>
            <a:ext cx="822671" cy="215444"/>
          </a:xfrm>
          <a:prstGeom prst="rect">
            <a:avLst/>
          </a:prstGeom>
          <a:solidFill>
            <a:schemeClr val="bg1"/>
          </a:solidFill>
        </p:spPr>
        <p:txBody>
          <a:bodyPr wrap="square" rtlCol="0">
            <a:spAutoFit/>
          </a:bodyPr>
          <a:lstStyle/>
          <a:p>
            <a:pPr algn="ctr"/>
            <a:r>
              <a:rPr lang="en-US" sz="800" dirty="0"/>
              <a:t>Employment</a:t>
            </a:r>
          </a:p>
        </p:txBody>
      </p:sp>
      <p:sp>
        <p:nvSpPr>
          <p:cNvPr id="200" name="TextBox 199"/>
          <p:cNvSpPr txBox="1"/>
          <p:nvPr/>
        </p:nvSpPr>
        <p:spPr>
          <a:xfrm>
            <a:off x="3020974" y="2447804"/>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01" name="TextBox 200"/>
          <p:cNvSpPr txBox="1"/>
          <p:nvPr/>
        </p:nvSpPr>
        <p:spPr>
          <a:xfrm>
            <a:off x="4183230" y="2438179"/>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02" name="TextBox 201"/>
          <p:cNvSpPr txBox="1"/>
          <p:nvPr/>
        </p:nvSpPr>
        <p:spPr>
          <a:xfrm>
            <a:off x="5002882" y="2438288"/>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03" name="TextBox 202"/>
          <p:cNvSpPr txBox="1"/>
          <p:nvPr/>
        </p:nvSpPr>
        <p:spPr>
          <a:xfrm>
            <a:off x="6059716" y="2438179"/>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204" name="TextBox 203"/>
          <p:cNvSpPr txBox="1"/>
          <p:nvPr/>
        </p:nvSpPr>
        <p:spPr>
          <a:xfrm>
            <a:off x="7362279" y="2447771"/>
            <a:ext cx="675256" cy="215444"/>
          </a:xfrm>
          <a:prstGeom prst="rect">
            <a:avLst/>
          </a:prstGeom>
          <a:noFill/>
        </p:spPr>
        <p:txBody>
          <a:bodyPr wrap="square" rtlCol="0">
            <a:spAutoFit/>
          </a:bodyPr>
          <a:lstStyle/>
          <a:p>
            <a:pPr algn="ctr"/>
            <a:r>
              <a:rPr lang="en-US" sz="800" dirty="0"/>
              <a:t>Contact</a:t>
            </a:r>
            <a:endParaRPr lang="en-US" sz="800" b="1" dirty="0"/>
          </a:p>
        </p:txBody>
      </p:sp>
      <p:sp>
        <p:nvSpPr>
          <p:cNvPr id="205" name="TextBox 204"/>
          <p:cNvSpPr txBox="1"/>
          <p:nvPr/>
        </p:nvSpPr>
        <p:spPr>
          <a:xfrm>
            <a:off x="8374171" y="2448432"/>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206" name="Straight Connector 205"/>
          <p:cNvCxnSpPr>
            <a:endCxn id="209" idx="2"/>
          </p:cNvCxnSpPr>
          <p:nvPr/>
        </p:nvCxnSpPr>
        <p:spPr>
          <a:xfrm flipV="1">
            <a:off x="3537330" y="2265793"/>
            <a:ext cx="756468" cy="9939"/>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2873381" y="2264900"/>
            <a:ext cx="453483" cy="0"/>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grpSp>
        <p:nvGrpSpPr>
          <p:cNvPr id="208" name="Group 207"/>
          <p:cNvGrpSpPr/>
          <p:nvPr/>
        </p:nvGrpSpPr>
        <p:grpSpPr>
          <a:xfrm>
            <a:off x="4293798" y="2104281"/>
            <a:ext cx="307269" cy="323024"/>
            <a:chOff x="2278143" y="1563274"/>
            <a:chExt cx="307269" cy="323024"/>
          </a:xfrm>
        </p:grpSpPr>
        <p:sp>
          <p:nvSpPr>
            <p:cNvPr id="209" name="Flowchart: Connector 20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11" name="Group 210"/>
          <p:cNvGrpSpPr/>
          <p:nvPr/>
        </p:nvGrpSpPr>
        <p:grpSpPr>
          <a:xfrm>
            <a:off x="3263442" y="2114220"/>
            <a:ext cx="307269" cy="323024"/>
            <a:chOff x="1075113" y="1733097"/>
            <a:chExt cx="307269" cy="323024"/>
          </a:xfrm>
        </p:grpSpPr>
        <p:sp>
          <p:nvSpPr>
            <p:cNvPr id="212" name="Flowchart: Connector 211"/>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5" name="Straight Connector 214"/>
          <p:cNvCxnSpPr/>
          <p:nvPr/>
        </p:nvCxnSpPr>
        <p:spPr>
          <a:xfrm>
            <a:off x="2892009" y="2825721"/>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a:off x="8624416" y="2674536"/>
            <a:ext cx="307269" cy="323024"/>
            <a:chOff x="2278143" y="1563274"/>
            <a:chExt cx="307269" cy="323024"/>
          </a:xfrm>
        </p:grpSpPr>
        <p:sp>
          <p:nvSpPr>
            <p:cNvPr id="217" name="Flowchart: Connector 21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9" name="Group 218"/>
          <p:cNvGrpSpPr/>
          <p:nvPr/>
        </p:nvGrpSpPr>
        <p:grpSpPr>
          <a:xfrm>
            <a:off x="7567683" y="2671162"/>
            <a:ext cx="307269" cy="323024"/>
            <a:chOff x="2278143" y="1563274"/>
            <a:chExt cx="307269" cy="323024"/>
          </a:xfrm>
        </p:grpSpPr>
        <p:sp>
          <p:nvSpPr>
            <p:cNvPr id="220" name="Flowchart: Connector 21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22" name="Group 221"/>
          <p:cNvGrpSpPr/>
          <p:nvPr/>
        </p:nvGrpSpPr>
        <p:grpSpPr>
          <a:xfrm>
            <a:off x="6552650" y="2665657"/>
            <a:ext cx="307269" cy="323024"/>
            <a:chOff x="2278143" y="1563274"/>
            <a:chExt cx="307269" cy="323024"/>
          </a:xfrm>
        </p:grpSpPr>
        <p:sp>
          <p:nvSpPr>
            <p:cNvPr id="223" name="Flowchart: Connector 22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25" name="Group 224"/>
          <p:cNvGrpSpPr/>
          <p:nvPr/>
        </p:nvGrpSpPr>
        <p:grpSpPr>
          <a:xfrm>
            <a:off x="5445864" y="2657090"/>
            <a:ext cx="307269" cy="323024"/>
            <a:chOff x="2278143" y="1563274"/>
            <a:chExt cx="307269" cy="323024"/>
          </a:xfrm>
        </p:grpSpPr>
        <p:sp>
          <p:nvSpPr>
            <p:cNvPr id="226" name="Flowchart: Connector 22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28" name="Group 227"/>
          <p:cNvGrpSpPr/>
          <p:nvPr/>
        </p:nvGrpSpPr>
        <p:grpSpPr>
          <a:xfrm>
            <a:off x="4313802" y="2652509"/>
            <a:ext cx="307269" cy="323024"/>
            <a:chOff x="2278143" y="1563274"/>
            <a:chExt cx="307269" cy="323024"/>
          </a:xfrm>
        </p:grpSpPr>
        <p:sp>
          <p:nvSpPr>
            <p:cNvPr id="229" name="Flowchart: Connector 22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31" name="Group 230"/>
          <p:cNvGrpSpPr/>
          <p:nvPr/>
        </p:nvGrpSpPr>
        <p:grpSpPr>
          <a:xfrm>
            <a:off x="3303013" y="2658447"/>
            <a:ext cx="307269" cy="323024"/>
            <a:chOff x="2278143" y="1563274"/>
            <a:chExt cx="307269" cy="323024"/>
          </a:xfrm>
        </p:grpSpPr>
        <p:sp>
          <p:nvSpPr>
            <p:cNvPr id="232" name="Flowchart: Connector 23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34" name="Group 233"/>
          <p:cNvGrpSpPr/>
          <p:nvPr/>
        </p:nvGrpSpPr>
        <p:grpSpPr>
          <a:xfrm>
            <a:off x="9608995" y="2112931"/>
            <a:ext cx="307269" cy="323024"/>
            <a:chOff x="2278143" y="1563274"/>
            <a:chExt cx="307269" cy="323024"/>
          </a:xfrm>
        </p:grpSpPr>
        <p:sp>
          <p:nvSpPr>
            <p:cNvPr id="235" name="Flowchart: Connector 23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37" name="Group 236"/>
          <p:cNvGrpSpPr/>
          <p:nvPr/>
        </p:nvGrpSpPr>
        <p:grpSpPr>
          <a:xfrm>
            <a:off x="8571141" y="2111217"/>
            <a:ext cx="307269" cy="323024"/>
            <a:chOff x="2278143" y="1563274"/>
            <a:chExt cx="307269" cy="323024"/>
          </a:xfrm>
        </p:grpSpPr>
        <p:sp>
          <p:nvSpPr>
            <p:cNvPr id="238" name="Flowchart: Connector 23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40" name="Group 239"/>
          <p:cNvGrpSpPr/>
          <p:nvPr/>
        </p:nvGrpSpPr>
        <p:grpSpPr>
          <a:xfrm>
            <a:off x="7533287" y="2103867"/>
            <a:ext cx="307269" cy="323024"/>
            <a:chOff x="2278143" y="1563274"/>
            <a:chExt cx="307269" cy="323024"/>
          </a:xfrm>
        </p:grpSpPr>
        <p:sp>
          <p:nvSpPr>
            <p:cNvPr id="241" name="Flowchart: Connector 24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43" name="Group 242"/>
          <p:cNvGrpSpPr/>
          <p:nvPr/>
        </p:nvGrpSpPr>
        <p:grpSpPr>
          <a:xfrm>
            <a:off x="6495433" y="2104226"/>
            <a:ext cx="307269" cy="323024"/>
            <a:chOff x="2278143" y="1563274"/>
            <a:chExt cx="307269" cy="323024"/>
          </a:xfrm>
        </p:grpSpPr>
        <p:sp>
          <p:nvSpPr>
            <p:cNvPr id="244" name="Flowchart: Connector 24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46" name="Group 245"/>
          <p:cNvGrpSpPr/>
          <p:nvPr/>
        </p:nvGrpSpPr>
        <p:grpSpPr>
          <a:xfrm>
            <a:off x="5436172" y="2122356"/>
            <a:ext cx="307269" cy="323024"/>
            <a:chOff x="2278143" y="1563274"/>
            <a:chExt cx="307269" cy="323024"/>
          </a:xfrm>
        </p:grpSpPr>
        <p:sp>
          <p:nvSpPr>
            <p:cNvPr id="247" name="Flowchart: Connector 24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4" name="TextBox 2"/>
          <p:cNvSpPr txBox="1">
            <a:spLocks noChangeArrowheads="1"/>
          </p:cNvSpPr>
          <p:nvPr/>
        </p:nvSpPr>
        <p:spPr bwMode="auto">
          <a:xfrm>
            <a:off x="9588067" y="2345663"/>
            <a:ext cx="2596771" cy="1815882"/>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The User completes 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Résumé Title</a:t>
            </a:r>
            <a:r>
              <a:rPr lang="en-US" altLang="en-US" sz="2800" dirty="0" smtClean="0">
                <a:solidFill>
                  <a:srgbClr val="FF0000"/>
                </a:solidFill>
                <a:latin typeface="Candara" panose="020E0502030303020204" pitchFamily="34" charset="0"/>
              </a:rPr>
              <a:t> section.</a:t>
            </a:r>
            <a:endParaRPr lang="en-US" altLang="en-US" sz="2800" dirty="0">
              <a:solidFill>
                <a:srgbClr val="FF0000"/>
              </a:solidFill>
              <a:latin typeface="Candara" panose="020E0502030303020204" pitchFamily="34" charset="0"/>
            </a:endParaRPr>
          </a:p>
        </p:txBody>
      </p:sp>
      <p:sp>
        <p:nvSpPr>
          <p:cNvPr id="199" name="TextBox 198"/>
          <p:cNvSpPr txBox="1"/>
          <p:nvPr/>
        </p:nvSpPr>
        <p:spPr>
          <a:xfrm>
            <a:off x="9505469" y="1890403"/>
            <a:ext cx="592688"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4" name="Rounded Rectangle 3"/>
          <p:cNvSpPr/>
          <p:nvPr/>
        </p:nvSpPr>
        <p:spPr>
          <a:xfrm>
            <a:off x="6778427" y="1589855"/>
            <a:ext cx="1754400" cy="27699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wn Arrow 123"/>
          <p:cNvSpPr/>
          <p:nvPr/>
        </p:nvSpPr>
        <p:spPr>
          <a:xfrm rot="17948477">
            <a:off x="2910945" y="1826226"/>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4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1000" fill="hold"/>
                                        <p:tgtEl>
                                          <p:spTgt spid="94"/>
                                        </p:tgtEl>
                                        <p:attrNameLst>
                                          <p:attrName>ppt_w</p:attrName>
                                        </p:attrNameLst>
                                      </p:cBhvr>
                                      <p:tavLst>
                                        <p:tav tm="0">
                                          <p:val>
                                            <p:fltVal val="0"/>
                                          </p:val>
                                        </p:tav>
                                        <p:tav tm="100000">
                                          <p:val>
                                            <p:strVal val="#ppt_w"/>
                                          </p:val>
                                        </p:tav>
                                      </p:tavLst>
                                    </p:anim>
                                    <p:anim calcmode="lin" valueType="num">
                                      <p:cBhvr>
                                        <p:cTn id="25" dur="1000" fill="hold"/>
                                        <p:tgtEl>
                                          <p:spTgt spid="94"/>
                                        </p:tgtEl>
                                        <p:attrNameLst>
                                          <p:attrName>ppt_h</p:attrName>
                                        </p:attrNameLst>
                                      </p:cBhvr>
                                      <p:tavLst>
                                        <p:tav tm="0">
                                          <p:val>
                                            <p:fltVal val="0"/>
                                          </p:val>
                                        </p:tav>
                                        <p:tav tm="100000">
                                          <p:val>
                                            <p:strVal val="#ppt_h"/>
                                          </p:val>
                                        </p:tav>
                                      </p:tavLst>
                                    </p:anim>
                                    <p:animEffect transition="in" filter="fade">
                                      <p:cBhvr>
                                        <p:cTn id="26" dur="1000"/>
                                        <p:tgtEl>
                                          <p:spTgt spid="94"/>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7" grpId="0" animBg="1"/>
      <p:bldP spid="94" grpId="0" animBg="1"/>
      <p:bldP spid="4" grpId="0" animBg="1"/>
      <p:bldP spid="1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389299" y="154878"/>
            <a:ext cx="1141642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0070C0"/>
                </a:solidFill>
                <a:effectLst>
                  <a:outerShdw blurRad="38100" dist="38100" dir="2700000" algn="tl">
                    <a:srgbClr val="000000">
                      <a:alpha val="43137"/>
                    </a:srgbClr>
                  </a:outerShdw>
                </a:effectLst>
                <a:latin typeface="Candara" pitchFamily="34" charset="0"/>
              </a:rPr>
              <a:t>Résumé </a:t>
            </a:r>
            <a:r>
              <a:rPr lang="en-US" sz="5400" b="1" dirty="0">
                <a:solidFill>
                  <a:srgbClr val="0070C0"/>
                </a:solidFill>
                <a:effectLst>
                  <a:outerShdw blurRad="38100" dist="38100" dir="2700000" algn="tl">
                    <a:srgbClr val="000000">
                      <a:alpha val="43137"/>
                    </a:srgbClr>
                  </a:outerShdw>
                </a:effectLst>
                <a:latin typeface="Candara" pitchFamily="34" charset="0"/>
              </a:rPr>
              <a:t>Creation </a:t>
            </a:r>
            <a:r>
              <a:rPr lang="en-US" sz="5400" b="1" dirty="0" smtClean="0">
                <a:solidFill>
                  <a:srgbClr val="0070C0"/>
                </a:solidFill>
                <a:effectLst>
                  <a:outerShdw blurRad="38100" dist="38100" dir="2700000" algn="tl">
                    <a:srgbClr val="000000">
                      <a:alpha val="43137"/>
                    </a:srgbClr>
                  </a:outerShdw>
                </a:effectLst>
                <a:latin typeface="Candara" pitchFamily="34" charset="0"/>
              </a:rPr>
              <a:t>Method</a:t>
            </a:r>
            <a:endParaRPr lang="en-US" sz="5400" b="1" dirty="0">
              <a:solidFill>
                <a:srgbClr val="0070C0"/>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86914" y="4331079"/>
            <a:ext cx="399945" cy="365125"/>
          </a:xfrm>
        </p:spPr>
        <p:txBody>
          <a:bodyPr/>
          <a:lstStyle/>
          <a:p>
            <a:fld id="{AF9DD44E-2746-4F7C-A6DC-C6840E4448F3}" type="slidenum">
              <a:rPr lang="en-US" smtClean="0"/>
              <a:t>23</a:t>
            </a:fld>
            <a:endParaRPr lang="en-US"/>
          </a:p>
        </p:txBody>
      </p:sp>
      <p:sp>
        <p:nvSpPr>
          <p:cNvPr id="10" name="Rectangle 9"/>
          <p:cNvSpPr/>
          <p:nvPr/>
        </p:nvSpPr>
        <p:spPr>
          <a:xfrm>
            <a:off x="1374518" y="1110819"/>
            <a:ext cx="6494389" cy="4697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13099" t="12429" r="76156" b="77175"/>
          <a:stretch/>
        </p:blipFill>
        <p:spPr bwMode="auto">
          <a:xfrm>
            <a:off x="1496492" y="765781"/>
            <a:ext cx="1017802" cy="615415"/>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99" name="Rounded Rectangle 50"/>
          <p:cNvSpPr/>
          <p:nvPr/>
        </p:nvSpPr>
        <p:spPr>
          <a:xfrm>
            <a:off x="1515520" y="3029848"/>
            <a:ext cx="9102278" cy="322738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52"/>
          <p:cNvSpPr/>
          <p:nvPr/>
        </p:nvSpPr>
        <p:spPr>
          <a:xfrm>
            <a:off x="1853545" y="2937021"/>
            <a:ext cx="2971275" cy="310686"/>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1959256" y="2904728"/>
            <a:ext cx="3080146"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Résumé Creation Method</a:t>
            </a:r>
          </a:p>
        </p:txBody>
      </p:sp>
      <p:sp>
        <p:nvSpPr>
          <p:cNvPr id="17" name="Rectangle 16"/>
          <p:cNvSpPr/>
          <p:nvPr/>
        </p:nvSpPr>
        <p:spPr>
          <a:xfrm>
            <a:off x="2789853" y="4496693"/>
            <a:ext cx="7025291" cy="199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Card 95"/>
          <p:cNvSpPr/>
          <p:nvPr/>
        </p:nvSpPr>
        <p:spPr>
          <a:xfrm flipH="1">
            <a:off x="1993751" y="3381600"/>
            <a:ext cx="462140" cy="583011"/>
          </a:xfrm>
          <a:prstGeom prst="flowChartPunchedCard">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507204" y="3420874"/>
            <a:ext cx="1606167" cy="338554"/>
          </a:xfrm>
          <a:prstGeom prst="rect">
            <a:avLst/>
          </a:prstGeom>
          <a:noFill/>
        </p:spPr>
        <p:txBody>
          <a:bodyPr wrap="square" rtlCol="0">
            <a:spAutoFit/>
          </a:bodyPr>
          <a:lstStyle/>
          <a:p>
            <a:r>
              <a:rPr lang="en-US" sz="1600" b="1" dirty="0">
                <a:latin typeface="Arial Narrow" panose="020B0606020202030204" pitchFamily="34" charset="0"/>
              </a:rPr>
              <a:t>Comprehensive</a:t>
            </a:r>
            <a:r>
              <a:rPr lang="en-US" sz="1600" b="1" dirty="0">
                <a:solidFill>
                  <a:srgbClr val="266196"/>
                </a:solidFill>
                <a:latin typeface="Arial Narrow" panose="020B0606020202030204" pitchFamily="34" charset="0"/>
              </a:rPr>
              <a:t>.</a:t>
            </a:r>
          </a:p>
        </p:txBody>
      </p:sp>
      <p:sp>
        <p:nvSpPr>
          <p:cNvPr id="102" name="Flowchart: Connector 101"/>
          <p:cNvSpPr/>
          <p:nvPr/>
        </p:nvSpPr>
        <p:spPr>
          <a:xfrm>
            <a:off x="1662402" y="3580320"/>
            <a:ext cx="193542" cy="198189"/>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523616" y="3679104"/>
            <a:ext cx="5662941" cy="307777"/>
          </a:xfrm>
          <a:prstGeom prst="rect">
            <a:avLst/>
          </a:prstGeom>
          <a:noFill/>
        </p:spPr>
        <p:txBody>
          <a:bodyPr wrap="square" rtlCol="0">
            <a:spAutoFit/>
          </a:bodyPr>
          <a:lstStyle/>
          <a:p>
            <a:r>
              <a:rPr lang="en-US" sz="1400" dirty="0">
                <a:latin typeface="Arial Narrow" panose="020B0606020202030204" pitchFamily="34" charset="0"/>
              </a:rPr>
              <a:t>Build your résumé using a step-by-step process. (create your résumé from scratch).  </a:t>
            </a:r>
          </a:p>
        </p:txBody>
      </p:sp>
      <p:sp>
        <p:nvSpPr>
          <p:cNvPr id="167" name="Flowchart: Card 166"/>
          <p:cNvSpPr/>
          <p:nvPr/>
        </p:nvSpPr>
        <p:spPr>
          <a:xfrm flipH="1">
            <a:off x="1984781" y="4082639"/>
            <a:ext cx="462140" cy="583011"/>
          </a:xfrm>
          <a:prstGeom prst="flowChartPunchedCard">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2498234" y="4121913"/>
            <a:ext cx="1606167" cy="338554"/>
          </a:xfrm>
          <a:prstGeom prst="rect">
            <a:avLst/>
          </a:prstGeom>
          <a:noFill/>
        </p:spPr>
        <p:txBody>
          <a:bodyPr wrap="square" rtlCol="0">
            <a:spAutoFit/>
          </a:bodyPr>
          <a:lstStyle/>
          <a:p>
            <a:r>
              <a:rPr lang="en-US" sz="1600" b="1" dirty="0">
                <a:latin typeface="Arial Narrow" panose="020B0606020202030204" pitchFamily="34" charset="0"/>
              </a:rPr>
              <a:t>Upload</a:t>
            </a:r>
            <a:endParaRPr lang="en-US" sz="1600" b="1" dirty="0">
              <a:solidFill>
                <a:srgbClr val="266196"/>
              </a:solidFill>
              <a:latin typeface="Arial Narrow" panose="020B0606020202030204" pitchFamily="34" charset="0"/>
            </a:endParaRPr>
          </a:p>
        </p:txBody>
      </p:sp>
      <p:sp>
        <p:nvSpPr>
          <p:cNvPr id="169" name="Flowchart: Connector 168"/>
          <p:cNvSpPr/>
          <p:nvPr/>
        </p:nvSpPr>
        <p:spPr>
          <a:xfrm>
            <a:off x="1653432" y="4281359"/>
            <a:ext cx="193542" cy="198189"/>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2514646" y="4380143"/>
            <a:ext cx="5662941" cy="307777"/>
          </a:xfrm>
          <a:prstGeom prst="rect">
            <a:avLst/>
          </a:prstGeom>
          <a:noFill/>
        </p:spPr>
        <p:txBody>
          <a:bodyPr wrap="square" rtlCol="0">
            <a:spAutoFit/>
          </a:bodyPr>
          <a:lstStyle/>
          <a:p>
            <a:r>
              <a:rPr lang="en-US" sz="1400" dirty="0">
                <a:latin typeface="Arial Narrow" panose="020B0606020202030204" pitchFamily="34" charset="0"/>
              </a:rPr>
              <a:t>Attach an existing </a:t>
            </a:r>
            <a:r>
              <a:rPr lang="en-US" sz="1400" b="1" u="sng" dirty="0">
                <a:latin typeface="Arial Narrow" panose="020B0606020202030204" pitchFamily="34" charset="0"/>
              </a:rPr>
              <a:t>Word</a:t>
            </a:r>
            <a:r>
              <a:rPr lang="en-US" sz="1400" b="1" dirty="0">
                <a:latin typeface="Arial Narrow" panose="020B0606020202030204" pitchFamily="34" charset="0"/>
              </a:rPr>
              <a:t> or </a:t>
            </a:r>
            <a:r>
              <a:rPr lang="en-US" sz="1400" b="1" u="sng" dirty="0">
                <a:latin typeface="Arial Narrow" panose="020B0606020202030204" pitchFamily="34" charset="0"/>
              </a:rPr>
              <a:t>PDF</a:t>
            </a:r>
            <a:r>
              <a:rPr lang="en-US" sz="1400" b="1" dirty="0">
                <a:latin typeface="Arial Narrow" panose="020B0606020202030204" pitchFamily="34" charset="0"/>
              </a:rPr>
              <a:t> </a:t>
            </a:r>
            <a:r>
              <a:rPr lang="en-US" sz="1400" dirty="0">
                <a:latin typeface="Arial Narrow" panose="020B0606020202030204" pitchFamily="34" charset="0"/>
              </a:rPr>
              <a:t>résumé (save time by using your existing résumé). </a:t>
            </a:r>
          </a:p>
        </p:txBody>
      </p:sp>
      <p:sp>
        <p:nvSpPr>
          <p:cNvPr id="171" name="Flowchart: Card 170"/>
          <p:cNvSpPr/>
          <p:nvPr/>
        </p:nvSpPr>
        <p:spPr>
          <a:xfrm flipH="1">
            <a:off x="1984786" y="4792653"/>
            <a:ext cx="462140" cy="583011"/>
          </a:xfrm>
          <a:prstGeom prst="flowChartPunchedCard">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2498239" y="4831927"/>
            <a:ext cx="1606167" cy="338554"/>
          </a:xfrm>
          <a:prstGeom prst="rect">
            <a:avLst/>
          </a:prstGeom>
          <a:noFill/>
        </p:spPr>
        <p:txBody>
          <a:bodyPr wrap="square" rtlCol="0">
            <a:spAutoFit/>
          </a:bodyPr>
          <a:lstStyle/>
          <a:p>
            <a:r>
              <a:rPr lang="en-US" sz="1600" b="1" dirty="0">
                <a:latin typeface="Arial Narrow" panose="020B0606020202030204" pitchFamily="34" charset="0"/>
              </a:rPr>
              <a:t>Copy &amp; Paste</a:t>
            </a:r>
            <a:endParaRPr lang="en-US" sz="1600" b="1" dirty="0">
              <a:solidFill>
                <a:srgbClr val="266196"/>
              </a:solidFill>
              <a:latin typeface="Arial Narrow" panose="020B0606020202030204" pitchFamily="34" charset="0"/>
            </a:endParaRPr>
          </a:p>
        </p:txBody>
      </p:sp>
      <p:sp>
        <p:nvSpPr>
          <p:cNvPr id="173" name="Flowchart: Connector 172"/>
          <p:cNvSpPr/>
          <p:nvPr/>
        </p:nvSpPr>
        <p:spPr>
          <a:xfrm>
            <a:off x="1653437" y="4991373"/>
            <a:ext cx="193542" cy="198189"/>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2514651" y="5090157"/>
            <a:ext cx="6500257" cy="307777"/>
          </a:xfrm>
          <a:prstGeom prst="rect">
            <a:avLst/>
          </a:prstGeom>
          <a:noFill/>
        </p:spPr>
        <p:txBody>
          <a:bodyPr wrap="square" rtlCol="0">
            <a:spAutoFit/>
          </a:bodyPr>
          <a:lstStyle/>
          <a:p>
            <a:r>
              <a:rPr lang="en-US" sz="1400" dirty="0">
                <a:latin typeface="Arial Narrow" panose="020B0606020202030204" pitchFamily="34" charset="0"/>
              </a:rPr>
              <a:t>Transfer résumé’s text from an existing copy (quick but not as useful to potential employers).  </a:t>
            </a:r>
          </a:p>
        </p:txBody>
      </p:sp>
      <p:sp>
        <p:nvSpPr>
          <p:cNvPr id="175" name="Flowchart: Card 174"/>
          <p:cNvSpPr/>
          <p:nvPr/>
        </p:nvSpPr>
        <p:spPr>
          <a:xfrm flipH="1">
            <a:off x="1984781" y="5513419"/>
            <a:ext cx="462140" cy="583011"/>
          </a:xfrm>
          <a:prstGeom prst="flowChartPunchedCard">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2498234" y="5552693"/>
            <a:ext cx="1606167" cy="338554"/>
          </a:xfrm>
          <a:prstGeom prst="rect">
            <a:avLst/>
          </a:prstGeom>
          <a:noFill/>
        </p:spPr>
        <p:txBody>
          <a:bodyPr wrap="square" rtlCol="0">
            <a:spAutoFit/>
          </a:bodyPr>
          <a:lstStyle/>
          <a:p>
            <a:r>
              <a:rPr lang="en-US" sz="1600" b="1" dirty="0">
                <a:latin typeface="Arial Narrow" panose="020B0606020202030204" pitchFamily="34" charset="0"/>
              </a:rPr>
              <a:t>Quick</a:t>
            </a:r>
            <a:endParaRPr lang="en-US" sz="1600" b="1" dirty="0">
              <a:solidFill>
                <a:srgbClr val="266196"/>
              </a:solidFill>
              <a:latin typeface="Arial Narrow" panose="020B0606020202030204" pitchFamily="34" charset="0"/>
            </a:endParaRPr>
          </a:p>
        </p:txBody>
      </p:sp>
      <p:sp>
        <p:nvSpPr>
          <p:cNvPr id="177" name="Flowchart: Connector 176"/>
          <p:cNvSpPr/>
          <p:nvPr/>
        </p:nvSpPr>
        <p:spPr>
          <a:xfrm>
            <a:off x="1653432" y="5712139"/>
            <a:ext cx="193542" cy="198189"/>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2514646" y="5800165"/>
            <a:ext cx="9422728" cy="307777"/>
          </a:xfrm>
          <a:prstGeom prst="rect">
            <a:avLst/>
          </a:prstGeom>
          <a:noFill/>
        </p:spPr>
        <p:txBody>
          <a:bodyPr wrap="square" rtlCol="0">
            <a:spAutoFit/>
          </a:bodyPr>
          <a:lstStyle/>
          <a:p>
            <a:r>
              <a:rPr lang="en-US" sz="1400" dirty="0">
                <a:latin typeface="Arial Narrow" panose="020B0606020202030204" pitchFamily="34" charset="0"/>
              </a:rPr>
              <a:t>Create a résumé with minimal data entry. This will allow you to start applying for jobs more quickly, but may not provide better match results.</a:t>
            </a:r>
          </a:p>
        </p:txBody>
      </p:sp>
      <p:sp>
        <p:nvSpPr>
          <p:cNvPr id="86" name="Flowchart: Connector 85"/>
          <p:cNvSpPr/>
          <p:nvPr/>
        </p:nvSpPr>
        <p:spPr>
          <a:xfrm>
            <a:off x="1695815" y="4318704"/>
            <a:ext cx="125620" cy="114435"/>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02544" y="4251113"/>
            <a:ext cx="444377" cy="276999"/>
          </a:xfrm>
          <a:prstGeom prst="rect">
            <a:avLst/>
          </a:prstGeom>
          <a:solidFill>
            <a:srgbClr val="FF0000"/>
          </a:solidFill>
        </p:spPr>
        <p:txBody>
          <a:bodyPr wrap="square" rtlCol="0">
            <a:spAutoFit/>
          </a:bodyPr>
          <a:lstStyle/>
          <a:p>
            <a:pPr algn="ctr"/>
            <a:r>
              <a:rPr lang="en-US" sz="1200" b="1" dirty="0">
                <a:solidFill>
                  <a:schemeClr val="bg1"/>
                </a:solidFill>
              </a:rPr>
              <a:t>PDF</a:t>
            </a:r>
          </a:p>
        </p:txBody>
      </p:sp>
      <p:pic>
        <p:nvPicPr>
          <p:cNvPr id="179" name="Picture 2" descr="https://free.clipartof.com/1702-Free-Clipart-Of-A-Pair-Of-Sciss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385" y="4941235"/>
            <a:ext cx="290688" cy="316395"/>
          </a:xfrm>
          <a:prstGeom prst="rect">
            <a:avLst/>
          </a:prstGeom>
          <a:noFill/>
          <a:extLst>
            <a:ext uri="{909E8E84-426E-40DD-AFC4-6F175D3DCCD1}">
              <a14:hiddenFill xmlns:a14="http://schemas.microsoft.com/office/drawing/2010/main">
                <a:solidFill>
                  <a:srgbClr val="FFFFFF"/>
                </a:solidFill>
              </a14:hiddenFill>
            </a:ext>
          </a:extLst>
        </p:spPr>
      </p:pic>
      <p:sp>
        <p:nvSpPr>
          <p:cNvPr id="236" name="TextBox 235"/>
          <p:cNvSpPr txBox="1"/>
          <p:nvPr/>
        </p:nvSpPr>
        <p:spPr>
          <a:xfrm>
            <a:off x="5892904" y="1108984"/>
            <a:ext cx="1709202" cy="276999"/>
          </a:xfrm>
          <a:prstGeom prst="rect">
            <a:avLst/>
          </a:prstGeom>
          <a:noFill/>
        </p:spPr>
        <p:txBody>
          <a:bodyPr wrap="square" rtlCol="0">
            <a:spAutoFit/>
          </a:bodyPr>
          <a:lstStyle/>
          <a:p>
            <a:pPr algn="ctr"/>
            <a:r>
              <a:rPr lang="en-US" sz="1200" b="1" dirty="0">
                <a:latin typeface="Arial Narrow" panose="020B0606020202030204" pitchFamily="34" charset="0"/>
              </a:rPr>
              <a:t>Résumé Upload Builder</a:t>
            </a:r>
          </a:p>
        </p:txBody>
      </p:sp>
      <p:grpSp>
        <p:nvGrpSpPr>
          <p:cNvPr id="2" name="Group 1"/>
          <p:cNvGrpSpPr/>
          <p:nvPr/>
        </p:nvGrpSpPr>
        <p:grpSpPr>
          <a:xfrm>
            <a:off x="1741839" y="1422498"/>
            <a:ext cx="7620821" cy="1330641"/>
            <a:chOff x="1741840" y="1472194"/>
            <a:chExt cx="7224776" cy="1114068"/>
          </a:xfrm>
        </p:grpSpPr>
        <p:cxnSp>
          <p:nvCxnSpPr>
            <p:cNvPr id="237" name="Straight Connector 236"/>
            <p:cNvCxnSpPr/>
            <p:nvPr/>
          </p:nvCxnSpPr>
          <p:spPr>
            <a:xfrm flipV="1">
              <a:off x="3469526" y="1860360"/>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2095117" y="1472194"/>
              <a:ext cx="459981" cy="230832"/>
            </a:xfrm>
            <a:prstGeom prst="rect">
              <a:avLst/>
            </a:prstGeom>
            <a:solidFill>
              <a:schemeClr val="bg1"/>
            </a:solidFill>
          </p:spPr>
          <p:txBody>
            <a:bodyPr wrap="square" rtlCol="0">
              <a:spAutoFit/>
            </a:bodyPr>
            <a:lstStyle/>
            <a:p>
              <a:pPr algn="ctr"/>
              <a:r>
                <a:rPr lang="en-US" sz="900" b="1" dirty="0"/>
                <a:t>Title</a:t>
              </a:r>
            </a:p>
          </p:txBody>
        </p:sp>
        <p:sp>
          <p:nvSpPr>
            <p:cNvPr id="239" name="TextBox 238"/>
            <p:cNvSpPr txBox="1"/>
            <p:nvPr/>
          </p:nvSpPr>
          <p:spPr>
            <a:xfrm>
              <a:off x="3838862" y="1482133"/>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240" name="TextBox 239"/>
            <p:cNvSpPr txBox="1"/>
            <p:nvPr/>
          </p:nvSpPr>
          <p:spPr>
            <a:xfrm>
              <a:off x="2783451" y="1486969"/>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241" name="TextBox 240"/>
            <p:cNvSpPr txBox="1"/>
            <p:nvPr/>
          </p:nvSpPr>
          <p:spPr>
            <a:xfrm>
              <a:off x="5131237" y="1486654"/>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242" name="TextBox 241"/>
            <p:cNvSpPr txBox="1"/>
            <p:nvPr/>
          </p:nvSpPr>
          <p:spPr>
            <a:xfrm>
              <a:off x="6116451" y="1482557"/>
              <a:ext cx="808522" cy="180379"/>
            </a:xfrm>
            <a:prstGeom prst="rect">
              <a:avLst/>
            </a:prstGeom>
            <a:solidFill>
              <a:schemeClr val="bg1"/>
            </a:solidFill>
          </p:spPr>
          <p:txBody>
            <a:bodyPr wrap="square" rtlCol="0">
              <a:spAutoFit/>
            </a:bodyPr>
            <a:lstStyle/>
            <a:p>
              <a:pPr algn="ctr"/>
              <a:r>
                <a:rPr lang="en-US" sz="800" dirty="0"/>
                <a:t>Certifications</a:t>
              </a:r>
            </a:p>
          </p:txBody>
        </p:sp>
        <p:sp>
          <p:nvSpPr>
            <p:cNvPr id="243" name="TextBox 242"/>
            <p:cNvSpPr txBox="1"/>
            <p:nvPr/>
          </p:nvSpPr>
          <p:spPr>
            <a:xfrm>
              <a:off x="7146796" y="1486571"/>
              <a:ext cx="822671" cy="215444"/>
            </a:xfrm>
            <a:prstGeom prst="rect">
              <a:avLst/>
            </a:prstGeom>
            <a:solidFill>
              <a:schemeClr val="bg1"/>
            </a:solidFill>
          </p:spPr>
          <p:txBody>
            <a:bodyPr wrap="square" rtlCol="0">
              <a:spAutoFit/>
            </a:bodyPr>
            <a:lstStyle/>
            <a:p>
              <a:pPr algn="ctr"/>
              <a:r>
                <a:rPr lang="en-US" sz="800" dirty="0"/>
                <a:t>Employment</a:t>
              </a:r>
            </a:p>
          </p:txBody>
        </p:sp>
        <p:sp>
          <p:nvSpPr>
            <p:cNvPr id="244" name="TextBox 243"/>
            <p:cNvSpPr txBox="1"/>
            <p:nvPr/>
          </p:nvSpPr>
          <p:spPr>
            <a:xfrm>
              <a:off x="1889433" y="2036506"/>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45" name="TextBox 244"/>
            <p:cNvSpPr txBox="1"/>
            <p:nvPr/>
          </p:nvSpPr>
          <p:spPr>
            <a:xfrm>
              <a:off x="3051689" y="2026881"/>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46" name="TextBox 245"/>
            <p:cNvSpPr txBox="1"/>
            <p:nvPr/>
          </p:nvSpPr>
          <p:spPr>
            <a:xfrm>
              <a:off x="3871341" y="2026990"/>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47" name="TextBox 246"/>
            <p:cNvSpPr txBox="1"/>
            <p:nvPr/>
          </p:nvSpPr>
          <p:spPr>
            <a:xfrm>
              <a:off x="4928175" y="2026881"/>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248" name="TextBox 247"/>
            <p:cNvSpPr txBox="1"/>
            <p:nvPr/>
          </p:nvSpPr>
          <p:spPr>
            <a:xfrm>
              <a:off x="6230738" y="2036473"/>
              <a:ext cx="675256" cy="215444"/>
            </a:xfrm>
            <a:prstGeom prst="rect">
              <a:avLst/>
            </a:prstGeom>
            <a:noFill/>
          </p:spPr>
          <p:txBody>
            <a:bodyPr wrap="square" rtlCol="0">
              <a:spAutoFit/>
            </a:bodyPr>
            <a:lstStyle/>
            <a:p>
              <a:pPr algn="ctr"/>
              <a:r>
                <a:rPr lang="en-US" sz="800" dirty="0"/>
                <a:t>Contact</a:t>
              </a:r>
              <a:endParaRPr lang="en-US" sz="800" b="1" dirty="0"/>
            </a:p>
          </p:txBody>
        </p:sp>
        <p:sp>
          <p:nvSpPr>
            <p:cNvPr id="249" name="TextBox 248"/>
            <p:cNvSpPr txBox="1"/>
            <p:nvPr/>
          </p:nvSpPr>
          <p:spPr>
            <a:xfrm>
              <a:off x="7242630" y="2037134"/>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250" name="Straight Connector 249"/>
            <p:cNvCxnSpPr>
              <a:endCxn id="253" idx="2"/>
            </p:cNvCxnSpPr>
            <p:nvPr/>
          </p:nvCxnSpPr>
          <p:spPr>
            <a:xfrm flipV="1">
              <a:off x="2405789" y="1854495"/>
              <a:ext cx="756468" cy="9939"/>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741840" y="1853602"/>
              <a:ext cx="453483" cy="0"/>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grpSp>
          <p:nvGrpSpPr>
            <p:cNvPr id="252" name="Group 251"/>
            <p:cNvGrpSpPr/>
            <p:nvPr/>
          </p:nvGrpSpPr>
          <p:grpSpPr>
            <a:xfrm>
              <a:off x="3162257" y="1692983"/>
              <a:ext cx="307269" cy="323024"/>
              <a:chOff x="2278143" y="1563274"/>
              <a:chExt cx="307269" cy="323024"/>
            </a:xfrm>
          </p:grpSpPr>
          <p:sp>
            <p:nvSpPr>
              <p:cNvPr id="253" name="Flowchart: Connector 25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55" name="Group 254"/>
            <p:cNvGrpSpPr/>
            <p:nvPr/>
          </p:nvGrpSpPr>
          <p:grpSpPr>
            <a:xfrm>
              <a:off x="2131901" y="1702922"/>
              <a:ext cx="307269" cy="323024"/>
              <a:chOff x="1075113" y="1733097"/>
              <a:chExt cx="307269" cy="323024"/>
            </a:xfrm>
          </p:grpSpPr>
          <p:sp>
            <p:nvSpPr>
              <p:cNvPr id="256" name="Flowchart: Connector 255"/>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9" name="Straight Connector 258"/>
            <p:cNvCxnSpPr/>
            <p:nvPr/>
          </p:nvCxnSpPr>
          <p:spPr>
            <a:xfrm>
              <a:off x="1760468" y="2414423"/>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0" name="Group 259"/>
            <p:cNvGrpSpPr/>
            <p:nvPr/>
          </p:nvGrpSpPr>
          <p:grpSpPr>
            <a:xfrm>
              <a:off x="7492875" y="2263238"/>
              <a:ext cx="307269" cy="323024"/>
              <a:chOff x="2278143" y="1563274"/>
              <a:chExt cx="307269" cy="323024"/>
            </a:xfrm>
          </p:grpSpPr>
          <p:sp>
            <p:nvSpPr>
              <p:cNvPr id="261" name="Flowchart: Connector 26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63" name="Group 262"/>
            <p:cNvGrpSpPr/>
            <p:nvPr/>
          </p:nvGrpSpPr>
          <p:grpSpPr>
            <a:xfrm>
              <a:off x="6436142" y="2259864"/>
              <a:ext cx="307269" cy="323024"/>
              <a:chOff x="2278143" y="1563274"/>
              <a:chExt cx="307269" cy="323024"/>
            </a:xfrm>
          </p:grpSpPr>
          <p:sp>
            <p:nvSpPr>
              <p:cNvPr id="264" name="Flowchart: Connector 26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66" name="Group 265"/>
            <p:cNvGrpSpPr/>
            <p:nvPr/>
          </p:nvGrpSpPr>
          <p:grpSpPr>
            <a:xfrm>
              <a:off x="5421109" y="2254359"/>
              <a:ext cx="307269" cy="323024"/>
              <a:chOff x="2278143" y="1563274"/>
              <a:chExt cx="307269" cy="323024"/>
            </a:xfrm>
          </p:grpSpPr>
          <p:sp>
            <p:nvSpPr>
              <p:cNvPr id="267" name="Flowchart: Connector 26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69" name="Group 268"/>
            <p:cNvGrpSpPr/>
            <p:nvPr/>
          </p:nvGrpSpPr>
          <p:grpSpPr>
            <a:xfrm>
              <a:off x="4314323" y="2245792"/>
              <a:ext cx="307269" cy="323024"/>
              <a:chOff x="2278143" y="1563274"/>
              <a:chExt cx="307269" cy="323024"/>
            </a:xfrm>
          </p:grpSpPr>
          <p:sp>
            <p:nvSpPr>
              <p:cNvPr id="270" name="Flowchart: Connector 26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72" name="Group 271"/>
            <p:cNvGrpSpPr/>
            <p:nvPr/>
          </p:nvGrpSpPr>
          <p:grpSpPr>
            <a:xfrm>
              <a:off x="3182261" y="2241211"/>
              <a:ext cx="307269" cy="323024"/>
              <a:chOff x="2278143" y="1563274"/>
              <a:chExt cx="307269" cy="323024"/>
            </a:xfrm>
          </p:grpSpPr>
          <p:sp>
            <p:nvSpPr>
              <p:cNvPr id="273" name="Flowchart: Connector 27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75" name="Group 274"/>
            <p:cNvGrpSpPr/>
            <p:nvPr/>
          </p:nvGrpSpPr>
          <p:grpSpPr>
            <a:xfrm>
              <a:off x="2171472" y="2247149"/>
              <a:ext cx="307269" cy="323024"/>
              <a:chOff x="2278143" y="1563274"/>
              <a:chExt cx="307269" cy="323024"/>
            </a:xfrm>
          </p:grpSpPr>
          <p:sp>
            <p:nvSpPr>
              <p:cNvPr id="276" name="Flowchart: Connector 27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78" name="Group 277"/>
            <p:cNvGrpSpPr/>
            <p:nvPr/>
          </p:nvGrpSpPr>
          <p:grpSpPr>
            <a:xfrm>
              <a:off x="8477454" y="1701633"/>
              <a:ext cx="307269" cy="323024"/>
              <a:chOff x="2278143" y="1563274"/>
              <a:chExt cx="307269" cy="323024"/>
            </a:xfrm>
          </p:grpSpPr>
          <p:sp>
            <p:nvSpPr>
              <p:cNvPr id="279" name="Flowchart: Connector 27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81" name="Group 280"/>
            <p:cNvGrpSpPr/>
            <p:nvPr/>
          </p:nvGrpSpPr>
          <p:grpSpPr>
            <a:xfrm>
              <a:off x="7439600" y="1699919"/>
              <a:ext cx="307269" cy="323024"/>
              <a:chOff x="2278143" y="1563274"/>
              <a:chExt cx="307269" cy="323024"/>
            </a:xfrm>
          </p:grpSpPr>
          <p:sp>
            <p:nvSpPr>
              <p:cNvPr id="282" name="Flowchart: Connector 28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84" name="Group 283"/>
            <p:cNvGrpSpPr/>
            <p:nvPr/>
          </p:nvGrpSpPr>
          <p:grpSpPr>
            <a:xfrm>
              <a:off x="6401746" y="1692569"/>
              <a:ext cx="307269" cy="323024"/>
              <a:chOff x="2278143" y="1563274"/>
              <a:chExt cx="307269" cy="323024"/>
            </a:xfrm>
          </p:grpSpPr>
          <p:sp>
            <p:nvSpPr>
              <p:cNvPr id="285" name="Flowchart: Connector 28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87" name="Group 286"/>
            <p:cNvGrpSpPr/>
            <p:nvPr/>
          </p:nvGrpSpPr>
          <p:grpSpPr>
            <a:xfrm>
              <a:off x="5363892" y="1692928"/>
              <a:ext cx="307269" cy="323024"/>
              <a:chOff x="2278143" y="1563274"/>
              <a:chExt cx="307269" cy="323024"/>
            </a:xfrm>
          </p:grpSpPr>
          <p:sp>
            <p:nvSpPr>
              <p:cNvPr id="288" name="Flowchart: Connector 28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90" name="Group 289"/>
            <p:cNvGrpSpPr/>
            <p:nvPr/>
          </p:nvGrpSpPr>
          <p:grpSpPr>
            <a:xfrm>
              <a:off x="4304631" y="1711058"/>
              <a:ext cx="307269" cy="323024"/>
              <a:chOff x="2278143" y="1563274"/>
              <a:chExt cx="307269" cy="323024"/>
            </a:xfrm>
          </p:grpSpPr>
          <p:sp>
            <p:nvSpPr>
              <p:cNvPr id="291" name="Flowchart: Connector 29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3" name="TextBox 292"/>
            <p:cNvSpPr txBox="1"/>
            <p:nvPr/>
          </p:nvSpPr>
          <p:spPr>
            <a:xfrm>
              <a:off x="8373928" y="1479105"/>
              <a:ext cx="592688" cy="215444"/>
            </a:xfrm>
            <a:prstGeom prst="rect">
              <a:avLst/>
            </a:prstGeom>
            <a:solidFill>
              <a:schemeClr val="bg1"/>
            </a:solidFill>
          </p:spPr>
          <p:txBody>
            <a:bodyPr wrap="square" rtlCol="0">
              <a:spAutoFit/>
            </a:bodyPr>
            <a:lstStyle/>
            <a:p>
              <a:pPr algn="ctr"/>
              <a:r>
                <a:rPr lang="en-US" sz="800" dirty="0"/>
                <a:t>Job Skills</a:t>
              </a:r>
              <a:endParaRPr lang="en-US" sz="800" b="1" dirty="0"/>
            </a:p>
          </p:txBody>
        </p:sp>
      </p:grpSp>
      <p:grpSp>
        <p:nvGrpSpPr>
          <p:cNvPr id="95" name="Group 94"/>
          <p:cNvGrpSpPr/>
          <p:nvPr/>
        </p:nvGrpSpPr>
        <p:grpSpPr>
          <a:xfrm>
            <a:off x="4919551" y="6328348"/>
            <a:ext cx="2425691" cy="483231"/>
            <a:chOff x="5757751" y="5318698"/>
            <a:chExt cx="2425691" cy="483231"/>
          </a:xfrm>
        </p:grpSpPr>
        <p:sp>
          <p:nvSpPr>
            <p:cNvPr id="97" name="Flowchart: Alternate Process 96"/>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04" name="Flowchart: Alternate Process 103"/>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6" name="Rectangle 5"/>
          <p:cNvSpPr/>
          <p:nvPr/>
        </p:nvSpPr>
        <p:spPr>
          <a:xfrm>
            <a:off x="9479987" y="4318556"/>
            <a:ext cx="2275622" cy="707886"/>
          </a:xfrm>
          <a:prstGeom prst="rect">
            <a:avLst/>
          </a:prstGeom>
          <a:solidFill>
            <a:schemeClr val="bg1"/>
          </a:solidFill>
        </p:spPr>
        <p:txBody>
          <a:bodyPr wrap="square">
            <a:spAutoFit/>
          </a:bodyPr>
          <a:lstStyle/>
          <a:p>
            <a:pPr algn="ctr"/>
            <a:endParaRPr lang="en-US" sz="4000" dirty="0">
              <a:solidFill>
                <a:srgbClr val="FF0000"/>
              </a:solidFill>
            </a:endParaRPr>
          </a:p>
        </p:txBody>
      </p:sp>
      <p:sp>
        <p:nvSpPr>
          <p:cNvPr id="106" name="Down Arrow 16"/>
          <p:cNvSpPr/>
          <p:nvPr/>
        </p:nvSpPr>
        <p:spPr>
          <a:xfrm rot="3231744">
            <a:off x="7191002" y="6150886"/>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wn Arrow 16"/>
          <p:cNvSpPr/>
          <p:nvPr/>
        </p:nvSpPr>
        <p:spPr>
          <a:xfrm rot="20161281">
            <a:off x="1445418" y="3849123"/>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2"/>
          <p:cNvSpPr txBox="1">
            <a:spLocks noChangeArrowheads="1"/>
          </p:cNvSpPr>
          <p:nvPr/>
        </p:nvSpPr>
        <p:spPr bwMode="auto">
          <a:xfrm>
            <a:off x="9338029" y="1571560"/>
            <a:ext cx="2559538" cy="3539430"/>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2800" dirty="0" smtClean="0">
                <a:solidFill>
                  <a:srgbClr val="FF0000"/>
                </a:solidFill>
                <a:latin typeface="Candara" panose="020E0502030303020204" pitchFamily="34" charset="0"/>
              </a:rPr>
              <a:t>Under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Résumé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Creation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Method</a:t>
            </a:r>
            <a:r>
              <a:rPr lang="en-US" altLang="en-US" sz="2800" dirty="0" smtClean="0">
                <a:solidFill>
                  <a:srgbClr val="FF0000"/>
                </a:solidFill>
                <a:latin typeface="Candara" panose="020E0502030303020204" pitchFamily="34" charset="0"/>
              </a:rPr>
              <a:t>, select </a:t>
            </a:r>
            <a:r>
              <a:rPr lang="en-US" altLang="en-US" sz="2800" dirty="0">
                <a:solidFill>
                  <a:srgbClr val="FF0000"/>
                </a:solidFill>
                <a:latin typeface="Candara" panose="020E0502030303020204" pitchFamily="34" charset="0"/>
              </a:rPr>
              <a:t>your preferred </a:t>
            </a:r>
            <a:r>
              <a:rPr lang="en-US" altLang="en-US" sz="2800" dirty="0" smtClean="0">
                <a:solidFill>
                  <a:srgbClr val="FF0000"/>
                </a:solidFill>
                <a:latin typeface="Candara" panose="020E0502030303020204" pitchFamily="34" charset="0"/>
              </a:rPr>
              <a:t>method</a:t>
            </a:r>
            <a:r>
              <a:rPr lang="en-US" altLang="en-US" sz="2800" dirty="0">
                <a:solidFill>
                  <a:srgbClr val="FF0000"/>
                </a:solidFill>
                <a:latin typeface="Candara" panose="020E0502030303020204" pitchFamily="34" charset="0"/>
              </a:rPr>
              <a:t> </a:t>
            </a:r>
            <a:r>
              <a:rPr lang="en-US" altLang="en-US" sz="2800" dirty="0" smtClean="0">
                <a:solidFill>
                  <a:srgbClr val="FF0000"/>
                </a:solidFill>
                <a:latin typeface="Candara" panose="020E0502030303020204" pitchFamily="34" charset="0"/>
              </a:rPr>
              <a:t>(</a:t>
            </a:r>
            <a:r>
              <a:rPr lang="en-US" altLang="en-US" sz="2800" dirty="0">
                <a:solidFill>
                  <a:srgbClr val="FF0000"/>
                </a:solidFill>
                <a:latin typeface="Candara" panose="020E0502030303020204" pitchFamily="34" charset="0"/>
              </a:rPr>
              <a:t>such as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Upload</a:t>
            </a:r>
            <a:r>
              <a:rPr lang="en-US" altLang="en-US" sz="2800" dirty="0" smtClean="0">
                <a:solidFill>
                  <a:srgbClr val="FF0000"/>
                </a:solidFill>
                <a:latin typeface="Candara" panose="020E0502030303020204" pitchFamily="34" charset="0"/>
              </a:rPr>
              <a:t>), </a:t>
            </a:r>
            <a:r>
              <a:rPr lang="en-US" altLang="en-US" sz="2800" dirty="0">
                <a:solidFill>
                  <a:srgbClr val="FF0000"/>
                </a:solidFill>
                <a:latin typeface="Candara" panose="020E0502030303020204" pitchFamily="34" charset="0"/>
              </a:rPr>
              <a:t>then Click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Next&gt;&gt;</a:t>
            </a:r>
            <a:r>
              <a:rPr lang="en-US" altLang="en-US" sz="2800" dirty="0" smtClean="0">
                <a:solidFill>
                  <a:srgbClr val="FF0000"/>
                </a:solidFill>
                <a:latin typeface="Candara" panose="020E0502030303020204" pitchFamily="34" charset="0"/>
              </a:rPr>
              <a:t>.  </a:t>
            </a:r>
            <a:endParaRPr lang="en-US" alt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0550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86"/>
                                        </p:tgtEl>
                                        <p:attrNameLst>
                                          <p:attrName>style.visibility</p:attrName>
                                        </p:attrNameLst>
                                      </p:cBhvr>
                                      <p:to>
                                        <p:strVal val="visible"/>
                                      </p:to>
                                    </p:set>
                                    <p:anim calcmode="lin" valueType="num">
                                      <p:cBhvr additive="base">
                                        <p:cTn id="13" dur="2000" fill="hold"/>
                                        <p:tgtEl>
                                          <p:spTgt spid="186"/>
                                        </p:tgtEl>
                                        <p:attrNameLst>
                                          <p:attrName>ppt_x</p:attrName>
                                        </p:attrNameLst>
                                      </p:cBhvr>
                                      <p:tavLst>
                                        <p:tav tm="0">
                                          <p:val>
                                            <p:strVal val="0-#ppt_w/2"/>
                                          </p:val>
                                        </p:tav>
                                        <p:tav tm="100000">
                                          <p:val>
                                            <p:strVal val="#ppt_x"/>
                                          </p:val>
                                        </p:tav>
                                      </p:tavLst>
                                    </p:anim>
                                    <p:anim calcmode="lin" valueType="num">
                                      <p:cBhvr additive="base">
                                        <p:cTn id="14" dur="2000" fill="hold"/>
                                        <p:tgtEl>
                                          <p:spTgt spid="18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500"/>
                            </p:stCondLst>
                            <p:childTnLst>
                              <p:par>
                                <p:cTn id="23" presetID="2" presetClass="entr" presetSubtype="3"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additive="base">
                                        <p:cTn id="25" dur="1000" fill="hold"/>
                                        <p:tgtEl>
                                          <p:spTgt spid="106"/>
                                        </p:tgtEl>
                                        <p:attrNameLst>
                                          <p:attrName>ppt_x</p:attrName>
                                        </p:attrNameLst>
                                      </p:cBhvr>
                                      <p:tavLst>
                                        <p:tav tm="0">
                                          <p:val>
                                            <p:strVal val="1+#ppt_w/2"/>
                                          </p:val>
                                        </p:tav>
                                        <p:tav tm="100000">
                                          <p:val>
                                            <p:strVal val="#ppt_x"/>
                                          </p:val>
                                        </p:tav>
                                      </p:tavLst>
                                    </p:anim>
                                    <p:anim calcmode="lin" valueType="num">
                                      <p:cBhvr additive="base">
                                        <p:cTn id="26" dur="1000" fill="hold"/>
                                        <p:tgtEl>
                                          <p:spTgt spid="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6" grpId="0" animBg="1"/>
      <p:bldP spid="186" grpId="0" animBg="1"/>
      <p:bldP spid="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pic>
        <p:nvPicPr>
          <p:cNvPr id="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699" t="8944" r="19961" b="17791"/>
          <a:stretch/>
        </p:blipFill>
        <p:spPr bwMode="auto">
          <a:xfrm>
            <a:off x="806784" y="962577"/>
            <a:ext cx="8216545" cy="531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txBox="1">
            <a:spLocks noChangeArrowheads="1"/>
          </p:cNvSpPr>
          <p:nvPr/>
        </p:nvSpPr>
        <p:spPr>
          <a:xfrm>
            <a:off x="0" y="28528"/>
            <a:ext cx="1219200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Uploading a Résumé</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56436" y="6395166"/>
            <a:ext cx="415205" cy="365125"/>
          </a:xfrm>
        </p:spPr>
        <p:txBody>
          <a:bodyPr/>
          <a:lstStyle/>
          <a:p>
            <a:fld id="{AF9DD44E-2746-4F7C-A6DC-C6840E4448F3}" type="slidenum">
              <a:rPr lang="en-US" smtClean="0"/>
              <a:t>24</a:t>
            </a:fld>
            <a:endParaRPr lang="en-US"/>
          </a:p>
        </p:txBody>
      </p:sp>
      <p:grpSp>
        <p:nvGrpSpPr>
          <p:cNvPr id="30" name="Group 29"/>
          <p:cNvGrpSpPr/>
          <p:nvPr/>
        </p:nvGrpSpPr>
        <p:grpSpPr>
          <a:xfrm>
            <a:off x="798897" y="786798"/>
            <a:ext cx="10579884" cy="523220"/>
            <a:chOff x="740389" y="2334394"/>
            <a:chExt cx="10579884" cy="523220"/>
          </a:xfrm>
        </p:grpSpPr>
        <p:sp>
          <p:nvSpPr>
            <p:cNvPr id="31" name="Rectangle 30"/>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33" name="Group 32"/>
            <p:cNvGrpSpPr/>
            <p:nvPr/>
          </p:nvGrpSpPr>
          <p:grpSpPr>
            <a:xfrm>
              <a:off x="3461961" y="2448074"/>
              <a:ext cx="249571" cy="209014"/>
              <a:chOff x="1588167" y="3041574"/>
              <a:chExt cx="962529" cy="918083"/>
            </a:xfrm>
            <a:solidFill>
              <a:schemeClr val="bg1"/>
            </a:solidFill>
          </p:grpSpPr>
          <p:sp>
            <p:nvSpPr>
              <p:cNvPr id="57" name="Rectangle 56"/>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35" name="TextBox 34"/>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36" name="TextBox 35"/>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37" name="TextBox 36"/>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38" name="Group 37"/>
            <p:cNvGrpSpPr/>
            <p:nvPr/>
          </p:nvGrpSpPr>
          <p:grpSpPr>
            <a:xfrm>
              <a:off x="961415" y="2450591"/>
              <a:ext cx="284290" cy="233287"/>
              <a:chOff x="2426677" y="3393831"/>
              <a:chExt cx="284290" cy="233287"/>
            </a:xfrm>
          </p:grpSpPr>
          <p:sp>
            <p:nvSpPr>
              <p:cNvPr id="54" name="Minus Sign 53"/>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inus Sign 54"/>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inus Sign 55"/>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40"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rot="16200000">
              <a:off x="6806807" y="2433804"/>
              <a:ext cx="253390" cy="246758"/>
              <a:chOff x="673358" y="3458547"/>
              <a:chExt cx="2797311" cy="2057400"/>
            </a:xfrm>
            <a:solidFill>
              <a:schemeClr val="bg1"/>
            </a:solidFill>
          </p:grpSpPr>
          <p:sp>
            <p:nvSpPr>
              <p:cNvPr id="51" name="Flowchart: Magnetic Disk 50"/>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841416" y="2443960"/>
              <a:ext cx="167995" cy="238993"/>
              <a:chOff x="3124200" y="1769708"/>
              <a:chExt cx="1371598" cy="1659292"/>
            </a:xfrm>
            <a:solidFill>
              <a:schemeClr val="bg1"/>
            </a:solidFill>
          </p:grpSpPr>
          <p:sp>
            <p:nvSpPr>
              <p:cNvPr id="45" name="Flowchart: Delay 44"/>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8" name="Rectangle 7"/>
          <p:cNvSpPr/>
          <p:nvPr/>
        </p:nvSpPr>
        <p:spPr>
          <a:xfrm>
            <a:off x="1707615" y="2055611"/>
            <a:ext cx="7655359" cy="3235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flipV="1">
            <a:off x="3416673" y="2451076"/>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042264" y="2062910"/>
            <a:ext cx="459981" cy="230832"/>
          </a:xfrm>
          <a:prstGeom prst="rect">
            <a:avLst/>
          </a:prstGeom>
          <a:solidFill>
            <a:schemeClr val="bg1"/>
          </a:solidFill>
        </p:spPr>
        <p:txBody>
          <a:bodyPr wrap="square" rtlCol="0">
            <a:spAutoFit/>
          </a:bodyPr>
          <a:lstStyle/>
          <a:p>
            <a:pPr algn="ctr"/>
            <a:r>
              <a:rPr lang="en-US" sz="900" b="1" dirty="0"/>
              <a:t>Title</a:t>
            </a:r>
          </a:p>
        </p:txBody>
      </p:sp>
      <p:sp>
        <p:nvSpPr>
          <p:cNvPr id="138" name="TextBox 137"/>
          <p:cNvSpPr txBox="1"/>
          <p:nvPr/>
        </p:nvSpPr>
        <p:spPr>
          <a:xfrm>
            <a:off x="3786009" y="2072849"/>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139" name="TextBox 138"/>
          <p:cNvSpPr txBox="1"/>
          <p:nvPr/>
        </p:nvSpPr>
        <p:spPr>
          <a:xfrm>
            <a:off x="2730598" y="2077685"/>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140" name="TextBox 139"/>
          <p:cNvSpPr txBox="1"/>
          <p:nvPr/>
        </p:nvSpPr>
        <p:spPr>
          <a:xfrm>
            <a:off x="5078384" y="2077370"/>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141" name="TextBox 140"/>
          <p:cNvSpPr txBox="1"/>
          <p:nvPr/>
        </p:nvSpPr>
        <p:spPr>
          <a:xfrm>
            <a:off x="6063598" y="2073273"/>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142" name="TextBox 141"/>
          <p:cNvSpPr txBox="1"/>
          <p:nvPr/>
        </p:nvSpPr>
        <p:spPr>
          <a:xfrm>
            <a:off x="7093943" y="2077287"/>
            <a:ext cx="822671" cy="215444"/>
          </a:xfrm>
          <a:prstGeom prst="rect">
            <a:avLst/>
          </a:prstGeom>
          <a:solidFill>
            <a:schemeClr val="bg1"/>
          </a:solidFill>
        </p:spPr>
        <p:txBody>
          <a:bodyPr wrap="square" rtlCol="0">
            <a:spAutoFit/>
          </a:bodyPr>
          <a:lstStyle/>
          <a:p>
            <a:pPr algn="ctr"/>
            <a:r>
              <a:rPr lang="en-US" sz="800" dirty="0"/>
              <a:t>Employment</a:t>
            </a:r>
          </a:p>
        </p:txBody>
      </p:sp>
      <p:sp>
        <p:nvSpPr>
          <p:cNvPr id="143" name="TextBox 142"/>
          <p:cNvSpPr txBox="1"/>
          <p:nvPr/>
        </p:nvSpPr>
        <p:spPr>
          <a:xfrm>
            <a:off x="8246540" y="2069821"/>
            <a:ext cx="66789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144" name="TextBox 143"/>
          <p:cNvSpPr txBox="1"/>
          <p:nvPr/>
        </p:nvSpPr>
        <p:spPr>
          <a:xfrm>
            <a:off x="1836580" y="2627222"/>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145" name="TextBox 144"/>
          <p:cNvSpPr txBox="1"/>
          <p:nvPr/>
        </p:nvSpPr>
        <p:spPr>
          <a:xfrm>
            <a:off x="2998836" y="2617597"/>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146" name="TextBox 145"/>
          <p:cNvSpPr txBox="1"/>
          <p:nvPr/>
        </p:nvSpPr>
        <p:spPr>
          <a:xfrm>
            <a:off x="3818488" y="2617706"/>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147" name="TextBox 146"/>
          <p:cNvSpPr txBox="1"/>
          <p:nvPr/>
        </p:nvSpPr>
        <p:spPr>
          <a:xfrm>
            <a:off x="4875322" y="2617597"/>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148" name="TextBox 147"/>
          <p:cNvSpPr txBox="1"/>
          <p:nvPr/>
        </p:nvSpPr>
        <p:spPr>
          <a:xfrm>
            <a:off x="6177885" y="2627189"/>
            <a:ext cx="675256" cy="215444"/>
          </a:xfrm>
          <a:prstGeom prst="rect">
            <a:avLst/>
          </a:prstGeom>
          <a:noFill/>
        </p:spPr>
        <p:txBody>
          <a:bodyPr wrap="square" rtlCol="0">
            <a:spAutoFit/>
          </a:bodyPr>
          <a:lstStyle/>
          <a:p>
            <a:pPr algn="ctr"/>
            <a:r>
              <a:rPr lang="en-US" sz="800" dirty="0"/>
              <a:t>Contact</a:t>
            </a:r>
            <a:endParaRPr lang="en-US" sz="800" b="1" dirty="0"/>
          </a:p>
        </p:txBody>
      </p:sp>
      <p:sp>
        <p:nvSpPr>
          <p:cNvPr id="149" name="TextBox 148"/>
          <p:cNvSpPr txBox="1"/>
          <p:nvPr/>
        </p:nvSpPr>
        <p:spPr>
          <a:xfrm>
            <a:off x="7189777" y="2627850"/>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150" name="Straight Connector 149"/>
          <p:cNvCxnSpPr>
            <a:endCxn id="153" idx="2"/>
          </p:cNvCxnSpPr>
          <p:nvPr/>
        </p:nvCxnSpPr>
        <p:spPr>
          <a:xfrm flipV="1">
            <a:off x="2352936" y="2445211"/>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88987" y="2444318"/>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3109404" y="2283699"/>
            <a:ext cx="307269" cy="323024"/>
            <a:chOff x="2278143" y="1563274"/>
            <a:chExt cx="307269" cy="323024"/>
          </a:xfrm>
        </p:grpSpPr>
        <p:sp>
          <p:nvSpPr>
            <p:cNvPr id="153" name="Flowchart: Connector 15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155" name="Straight Connector 154"/>
          <p:cNvCxnSpPr/>
          <p:nvPr/>
        </p:nvCxnSpPr>
        <p:spPr>
          <a:xfrm>
            <a:off x="1707615" y="3005139"/>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7440022" y="2853954"/>
            <a:ext cx="307269" cy="323024"/>
            <a:chOff x="2278143" y="1563274"/>
            <a:chExt cx="307269" cy="323024"/>
          </a:xfrm>
        </p:grpSpPr>
        <p:sp>
          <p:nvSpPr>
            <p:cNvPr id="157" name="Flowchart: Connector 15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59" name="Group 158"/>
          <p:cNvGrpSpPr/>
          <p:nvPr/>
        </p:nvGrpSpPr>
        <p:grpSpPr>
          <a:xfrm>
            <a:off x="6383289" y="2850580"/>
            <a:ext cx="307269" cy="323024"/>
            <a:chOff x="2278143" y="1563274"/>
            <a:chExt cx="307269" cy="323024"/>
          </a:xfrm>
        </p:grpSpPr>
        <p:sp>
          <p:nvSpPr>
            <p:cNvPr id="160" name="Flowchart: Connector 15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62" name="Group 161"/>
          <p:cNvGrpSpPr/>
          <p:nvPr/>
        </p:nvGrpSpPr>
        <p:grpSpPr>
          <a:xfrm>
            <a:off x="5368256" y="2845075"/>
            <a:ext cx="307269" cy="323024"/>
            <a:chOff x="2278143" y="1563274"/>
            <a:chExt cx="307269" cy="323024"/>
          </a:xfrm>
        </p:grpSpPr>
        <p:sp>
          <p:nvSpPr>
            <p:cNvPr id="163" name="Flowchart: Connector 1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65" name="Group 164"/>
          <p:cNvGrpSpPr/>
          <p:nvPr/>
        </p:nvGrpSpPr>
        <p:grpSpPr>
          <a:xfrm>
            <a:off x="4261470" y="2836508"/>
            <a:ext cx="307269" cy="323024"/>
            <a:chOff x="2278143" y="1563274"/>
            <a:chExt cx="307269" cy="323024"/>
          </a:xfrm>
        </p:grpSpPr>
        <p:sp>
          <p:nvSpPr>
            <p:cNvPr id="166" name="Flowchart: Connector 16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68" name="Group 167"/>
          <p:cNvGrpSpPr/>
          <p:nvPr/>
        </p:nvGrpSpPr>
        <p:grpSpPr>
          <a:xfrm>
            <a:off x="3129408" y="2831927"/>
            <a:ext cx="307269" cy="323024"/>
            <a:chOff x="2278143" y="1563274"/>
            <a:chExt cx="307269" cy="323024"/>
          </a:xfrm>
        </p:grpSpPr>
        <p:sp>
          <p:nvSpPr>
            <p:cNvPr id="169" name="Flowchart: Connector 16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1" name="Group 170"/>
          <p:cNvGrpSpPr/>
          <p:nvPr/>
        </p:nvGrpSpPr>
        <p:grpSpPr>
          <a:xfrm>
            <a:off x="2118619" y="2837865"/>
            <a:ext cx="307269" cy="323024"/>
            <a:chOff x="2278143" y="1563274"/>
            <a:chExt cx="307269" cy="323024"/>
          </a:xfrm>
        </p:grpSpPr>
        <p:sp>
          <p:nvSpPr>
            <p:cNvPr id="172" name="Flowchart: Connector 17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4" name="Group 173"/>
          <p:cNvGrpSpPr/>
          <p:nvPr/>
        </p:nvGrpSpPr>
        <p:grpSpPr>
          <a:xfrm>
            <a:off x="8424601" y="2292349"/>
            <a:ext cx="307269" cy="323024"/>
            <a:chOff x="2278143" y="1563274"/>
            <a:chExt cx="307269" cy="323024"/>
          </a:xfrm>
        </p:grpSpPr>
        <p:sp>
          <p:nvSpPr>
            <p:cNvPr id="175" name="Flowchart: Connector 17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7" name="Group 176"/>
          <p:cNvGrpSpPr/>
          <p:nvPr/>
        </p:nvGrpSpPr>
        <p:grpSpPr>
          <a:xfrm>
            <a:off x="7386747" y="2290635"/>
            <a:ext cx="307269" cy="323024"/>
            <a:chOff x="2278143" y="1563274"/>
            <a:chExt cx="307269" cy="323024"/>
          </a:xfrm>
        </p:grpSpPr>
        <p:sp>
          <p:nvSpPr>
            <p:cNvPr id="178" name="Flowchart: Connector 17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0" name="Group 179"/>
          <p:cNvGrpSpPr/>
          <p:nvPr/>
        </p:nvGrpSpPr>
        <p:grpSpPr>
          <a:xfrm>
            <a:off x="6348893" y="2283285"/>
            <a:ext cx="307269" cy="323024"/>
            <a:chOff x="2278143" y="1563274"/>
            <a:chExt cx="307269" cy="323024"/>
          </a:xfrm>
        </p:grpSpPr>
        <p:sp>
          <p:nvSpPr>
            <p:cNvPr id="181" name="Flowchart: Connector 18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3" name="Group 182"/>
          <p:cNvGrpSpPr/>
          <p:nvPr/>
        </p:nvGrpSpPr>
        <p:grpSpPr>
          <a:xfrm>
            <a:off x="5311039" y="2283644"/>
            <a:ext cx="307269" cy="323024"/>
            <a:chOff x="2278143" y="1563274"/>
            <a:chExt cx="307269" cy="323024"/>
          </a:xfrm>
        </p:grpSpPr>
        <p:sp>
          <p:nvSpPr>
            <p:cNvPr id="184" name="Flowchart: Connector 18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86" name="Group 185"/>
          <p:cNvGrpSpPr/>
          <p:nvPr/>
        </p:nvGrpSpPr>
        <p:grpSpPr>
          <a:xfrm>
            <a:off x="4251778" y="2301774"/>
            <a:ext cx="307269" cy="323024"/>
            <a:chOff x="2278143" y="1563274"/>
            <a:chExt cx="307269" cy="323024"/>
          </a:xfrm>
        </p:grpSpPr>
        <p:sp>
          <p:nvSpPr>
            <p:cNvPr id="187" name="Flowchart: Connector 18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9" name="Group 188"/>
          <p:cNvGrpSpPr/>
          <p:nvPr/>
        </p:nvGrpSpPr>
        <p:grpSpPr>
          <a:xfrm>
            <a:off x="2038808" y="2179784"/>
            <a:ext cx="415498" cy="461665"/>
            <a:chOff x="3100734" y="3849407"/>
            <a:chExt cx="415498" cy="461665"/>
          </a:xfrm>
        </p:grpSpPr>
        <p:sp>
          <p:nvSpPr>
            <p:cNvPr id="190" name="Flowchart: Connector 18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sp>
        <p:nvSpPr>
          <p:cNvPr id="202" name="Rounded Rectangle 1"/>
          <p:cNvSpPr/>
          <p:nvPr/>
        </p:nvSpPr>
        <p:spPr>
          <a:xfrm>
            <a:off x="1730679" y="3478212"/>
            <a:ext cx="7376947" cy="180296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2068498" y="3286358"/>
            <a:ext cx="2251100" cy="338554"/>
            <a:chOff x="599922" y="2205712"/>
            <a:chExt cx="2251100" cy="338554"/>
          </a:xfrm>
        </p:grpSpPr>
        <p:sp>
          <p:nvSpPr>
            <p:cNvPr id="204" name="Rounded Rectangle 2"/>
            <p:cNvSpPr/>
            <p:nvPr/>
          </p:nvSpPr>
          <p:spPr>
            <a:xfrm>
              <a:off x="599922" y="2255678"/>
              <a:ext cx="2168818"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605076" y="2205712"/>
              <a:ext cx="2245946"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Select your résumé file</a:t>
              </a:r>
            </a:p>
          </p:txBody>
        </p:sp>
      </p:grpSp>
      <p:sp>
        <p:nvSpPr>
          <p:cNvPr id="206" name="TextBox 205"/>
          <p:cNvSpPr txBox="1"/>
          <p:nvPr/>
        </p:nvSpPr>
        <p:spPr>
          <a:xfrm>
            <a:off x="1730679" y="3852421"/>
            <a:ext cx="7376947" cy="261610"/>
          </a:xfrm>
          <a:prstGeom prst="rect">
            <a:avLst/>
          </a:prstGeom>
          <a:noFill/>
        </p:spPr>
        <p:txBody>
          <a:bodyPr wrap="square" rtlCol="0">
            <a:spAutoFit/>
          </a:bodyPr>
          <a:lstStyle/>
          <a:p>
            <a:r>
              <a:rPr lang="en-US" sz="1100" dirty="0">
                <a:solidFill>
                  <a:srgbClr val="FF0000"/>
                </a:solidFill>
              </a:rPr>
              <a:t>Please carefully review your résumé before making it available online to employers and recruiters. Check spelling, grammar</a:t>
            </a:r>
          </a:p>
        </p:txBody>
      </p:sp>
      <p:sp>
        <p:nvSpPr>
          <p:cNvPr id="207" name="Round Single Corner Rectangle 24"/>
          <p:cNvSpPr/>
          <p:nvPr/>
        </p:nvSpPr>
        <p:spPr>
          <a:xfrm rot="10800000" flipV="1">
            <a:off x="3912072" y="4754416"/>
            <a:ext cx="1020569" cy="246222"/>
          </a:xfrm>
          <a:prstGeom prst="round1Rect">
            <a:avLst/>
          </a:prstGeom>
          <a:solidFill>
            <a:srgbClr val="92D050"/>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3862400" y="4748539"/>
            <a:ext cx="905764" cy="253916"/>
          </a:xfrm>
          <a:prstGeom prst="rect">
            <a:avLst/>
          </a:prstGeom>
          <a:noFill/>
        </p:spPr>
        <p:txBody>
          <a:bodyPr wrap="square" rtlCol="0">
            <a:spAutoFit/>
          </a:bodyPr>
          <a:lstStyle/>
          <a:p>
            <a:pPr algn="ctr"/>
            <a:r>
              <a:rPr lang="en-US" sz="1050" b="1" dirty="0"/>
              <a:t>Choose File</a:t>
            </a:r>
          </a:p>
        </p:txBody>
      </p:sp>
      <p:sp>
        <p:nvSpPr>
          <p:cNvPr id="209" name="Flowchart: Extract 208"/>
          <p:cNvSpPr/>
          <p:nvPr/>
        </p:nvSpPr>
        <p:spPr>
          <a:xfrm flipV="1">
            <a:off x="4735652" y="4829188"/>
            <a:ext cx="108646" cy="118608"/>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3430726" y="4252471"/>
            <a:ext cx="4838700" cy="261610"/>
          </a:xfrm>
          <a:prstGeom prst="rect">
            <a:avLst/>
          </a:prstGeom>
          <a:noFill/>
        </p:spPr>
        <p:txBody>
          <a:bodyPr wrap="square" rtlCol="0">
            <a:spAutoFit/>
          </a:bodyPr>
          <a:lstStyle/>
          <a:p>
            <a:r>
              <a:rPr lang="en-US" sz="1100" dirty="0"/>
              <a:t>Please click the </a:t>
            </a:r>
            <a:r>
              <a:rPr lang="en-US" sz="1100" i="1" dirty="0"/>
              <a:t>Browse or Choose File </a:t>
            </a:r>
            <a:r>
              <a:rPr lang="en-US" sz="1100" dirty="0"/>
              <a:t>button to select your résumé document</a:t>
            </a:r>
          </a:p>
        </p:txBody>
      </p:sp>
      <p:sp>
        <p:nvSpPr>
          <p:cNvPr id="211" name="TextBox 210"/>
          <p:cNvSpPr txBox="1"/>
          <p:nvPr/>
        </p:nvSpPr>
        <p:spPr>
          <a:xfrm>
            <a:off x="4937073" y="4748927"/>
            <a:ext cx="2621674" cy="276999"/>
          </a:xfrm>
          <a:prstGeom prst="rect">
            <a:avLst/>
          </a:prstGeom>
          <a:noFill/>
        </p:spPr>
        <p:txBody>
          <a:bodyPr wrap="square" rtlCol="0">
            <a:spAutoFit/>
          </a:bodyPr>
          <a:lstStyle/>
          <a:p>
            <a:r>
              <a:rPr lang="en-US" sz="1200" dirty="0"/>
              <a:t>Tom Sanchez_COMBINATION#2.docx</a:t>
            </a:r>
          </a:p>
        </p:txBody>
      </p:sp>
      <p:sp>
        <p:nvSpPr>
          <p:cNvPr id="9" name="Oval 8"/>
          <p:cNvSpPr/>
          <p:nvPr/>
        </p:nvSpPr>
        <p:spPr>
          <a:xfrm>
            <a:off x="3516493" y="4566118"/>
            <a:ext cx="4104673" cy="625193"/>
          </a:xfrm>
          <a:prstGeom prst="ellipse">
            <a:avLst/>
          </a:prstGeom>
          <a:noFill/>
          <a:ln w="1905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
          <p:cNvSpPr txBox="1">
            <a:spLocks noChangeArrowheads="1"/>
          </p:cNvSpPr>
          <p:nvPr/>
        </p:nvSpPr>
        <p:spPr bwMode="auto">
          <a:xfrm>
            <a:off x="8977147" y="1235404"/>
            <a:ext cx="3153317" cy="4401205"/>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The User selects the location of the résumé to upload to EF. Select 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Choose File</a:t>
            </a:r>
            <a:r>
              <a:rPr lang="en-US" altLang="en-US" sz="2800" dirty="0" smtClean="0">
                <a:solidFill>
                  <a:srgbClr val="FF0000"/>
                </a:solidFill>
                <a:latin typeface="Candara" panose="020E0502030303020204" pitchFamily="34" charset="0"/>
              </a:rPr>
              <a:t> </a:t>
            </a:r>
            <a:r>
              <a:rPr lang="en-US" altLang="en-US" sz="2800" dirty="0">
                <a:solidFill>
                  <a:srgbClr val="FF0000"/>
                </a:solidFill>
                <a:latin typeface="Candara" panose="020E0502030303020204" pitchFamily="34" charset="0"/>
              </a:rPr>
              <a:t>icon. </a:t>
            </a:r>
            <a:r>
              <a:rPr lang="en-US" altLang="en-US" sz="2800" dirty="0" smtClean="0">
                <a:solidFill>
                  <a:srgbClr val="FF0000"/>
                </a:solidFill>
                <a:latin typeface="Candara" panose="020E0502030303020204" pitchFamily="34" charset="0"/>
              </a:rPr>
              <a:t>Choose the file from wherever       you have saved           it, </a:t>
            </a:r>
            <a:r>
              <a:rPr lang="en-US" altLang="en-US" sz="2800" dirty="0">
                <a:solidFill>
                  <a:srgbClr val="FF0000"/>
                </a:solidFill>
                <a:latin typeface="Candara" panose="020E0502030303020204" pitchFamily="34" charset="0"/>
              </a:rPr>
              <a:t>then </a:t>
            </a:r>
            <a:r>
              <a:rPr lang="en-US" altLang="en-US" sz="2800" dirty="0" smtClean="0">
                <a:solidFill>
                  <a:srgbClr val="FF0000"/>
                </a:solidFill>
                <a:latin typeface="Candara" panose="020E0502030303020204" pitchFamily="34" charset="0"/>
              </a:rPr>
              <a:t>click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Next&gt;&gt;</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grpSp>
        <p:nvGrpSpPr>
          <p:cNvPr id="112" name="Group 111"/>
          <p:cNvGrpSpPr/>
          <p:nvPr/>
        </p:nvGrpSpPr>
        <p:grpSpPr>
          <a:xfrm>
            <a:off x="3123502" y="2274527"/>
            <a:ext cx="307269" cy="323024"/>
            <a:chOff x="1075113" y="1733097"/>
            <a:chExt cx="307269" cy="323024"/>
          </a:xfrm>
        </p:grpSpPr>
        <p:sp>
          <p:nvSpPr>
            <p:cNvPr id="113" name="Flowchart: Connector 112"/>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5568829" y="1804732"/>
            <a:ext cx="1709202" cy="276999"/>
          </a:xfrm>
          <a:prstGeom prst="rect">
            <a:avLst/>
          </a:prstGeom>
          <a:noFill/>
        </p:spPr>
        <p:txBody>
          <a:bodyPr wrap="square" rtlCol="0">
            <a:spAutoFit/>
          </a:bodyPr>
          <a:lstStyle/>
          <a:p>
            <a:pPr algn="ctr"/>
            <a:r>
              <a:rPr lang="en-US" sz="1200" b="1" dirty="0">
                <a:latin typeface="Arial Narrow" panose="020B0606020202030204" pitchFamily="34" charset="0"/>
              </a:rPr>
              <a:t>Résumé Upload Builder</a:t>
            </a:r>
          </a:p>
        </p:txBody>
      </p:sp>
      <p:grpSp>
        <p:nvGrpSpPr>
          <p:cNvPr id="120" name="Group 119"/>
          <p:cNvGrpSpPr/>
          <p:nvPr/>
        </p:nvGrpSpPr>
        <p:grpSpPr>
          <a:xfrm>
            <a:off x="5117677" y="5912359"/>
            <a:ext cx="2425691" cy="483231"/>
            <a:chOff x="5757751" y="5318698"/>
            <a:chExt cx="2425691" cy="483231"/>
          </a:xfrm>
        </p:grpSpPr>
        <p:sp>
          <p:nvSpPr>
            <p:cNvPr id="122" name="Flowchart: Alternate Process 121"/>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26" name="Flowchart: Alternate Process 125"/>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118" name="Down Arrow 16"/>
          <p:cNvSpPr/>
          <p:nvPr/>
        </p:nvSpPr>
        <p:spPr>
          <a:xfrm rot="3231744">
            <a:off x="7415565" y="5798885"/>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13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1000" fill="hold"/>
                                        <p:tgtEl>
                                          <p:spTgt spid="118"/>
                                        </p:tgtEl>
                                        <p:attrNameLst>
                                          <p:attrName>ppt_x</p:attrName>
                                        </p:attrNameLst>
                                      </p:cBhvr>
                                      <p:tavLst>
                                        <p:tav tm="0">
                                          <p:val>
                                            <p:strVal val="1+#ppt_w/2"/>
                                          </p:val>
                                        </p:tav>
                                        <p:tav tm="100000">
                                          <p:val>
                                            <p:strVal val="#ppt_x"/>
                                          </p:val>
                                        </p:tav>
                                      </p:tavLst>
                                    </p:anim>
                                    <p:anim calcmode="lin" valueType="num">
                                      <p:cBhvr additive="base">
                                        <p:cTn id="8" dur="1000" fill="hold"/>
                                        <p:tgtEl>
                                          <p:spTgt spid="1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9267" r="37746" b="41287"/>
          <a:stretch/>
        </p:blipFill>
        <p:spPr bwMode="auto">
          <a:xfrm>
            <a:off x="885524" y="834883"/>
            <a:ext cx="6931423" cy="328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7797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13" name="TextBox 3"/>
          <p:cNvSpPr txBox="1">
            <a:spLocks noChangeArrowheads="1"/>
          </p:cNvSpPr>
          <p:nvPr/>
        </p:nvSpPr>
        <p:spPr bwMode="auto">
          <a:xfrm>
            <a:off x="8436429" y="1716293"/>
            <a:ext cx="368614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dirty="0">
                <a:solidFill>
                  <a:srgbClr val="FF0000"/>
                </a:solidFill>
                <a:latin typeface="Candara" panose="020E0502030303020204" pitchFamily="34" charset="0"/>
              </a:rPr>
              <a:t>Select the desired location where you would like to work. </a:t>
            </a:r>
            <a:r>
              <a:rPr lang="en-US" altLang="en-US" sz="3000" dirty="0" smtClean="0">
                <a:solidFill>
                  <a:srgbClr val="FF0000"/>
                </a:solidFill>
                <a:latin typeface="Candara" panose="020E0502030303020204" pitchFamily="34" charset="0"/>
              </a:rPr>
              <a:t>   To </a:t>
            </a:r>
            <a:r>
              <a:rPr lang="en-US" altLang="en-US" sz="3000" dirty="0">
                <a:solidFill>
                  <a:srgbClr val="FF0000"/>
                </a:solidFill>
                <a:latin typeface="Candara" panose="020E0502030303020204" pitchFamily="34" charset="0"/>
              </a:rPr>
              <a:t>change the area, click on </a:t>
            </a:r>
            <a:r>
              <a:rPr lang="en-US" altLang="en-US" sz="3000" b="1" dirty="0" smtClean="0">
                <a:solidFill>
                  <a:srgbClr val="FF0000"/>
                </a:solidFill>
                <a:effectLst>
                  <a:outerShdw blurRad="38100" dist="38100" dir="2700000" algn="tl">
                    <a:srgbClr val="000000">
                      <a:alpha val="43137"/>
                    </a:srgbClr>
                  </a:outerShdw>
                </a:effectLst>
                <a:latin typeface="Candara" panose="020E0502030303020204" pitchFamily="34" charset="0"/>
              </a:rPr>
              <a:t>Desired Location</a:t>
            </a:r>
            <a:r>
              <a:rPr lang="en-US" altLang="en-US" sz="3000" dirty="0" smtClean="0">
                <a:solidFill>
                  <a:srgbClr val="FF0000"/>
                </a:solidFill>
                <a:latin typeface="Candara" panose="020E0502030303020204" pitchFamily="34" charset="0"/>
              </a:rPr>
              <a:t> </a:t>
            </a:r>
            <a:r>
              <a:rPr lang="en-US" altLang="en-US" sz="3000" dirty="0">
                <a:solidFill>
                  <a:srgbClr val="FF0000"/>
                </a:solidFill>
                <a:latin typeface="Candara" panose="020E0502030303020204" pitchFamily="34" charset="0"/>
              </a:rPr>
              <a:t>and chose available options. </a:t>
            </a:r>
          </a:p>
        </p:txBody>
      </p:sp>
      <p:sp>
        <p:nvSpPr>
          <p:cNvPr id="14" name="Oval 13"/>
          <p:cNvSpPr/>
          <p:nvPr/>
        </p:nvSpPr>
        <p:spPr>
          <a:xfrm>
            <a:off x="7682466" y="5581510"/>
            <a:ext cx="402846" cy="19246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10819" y="2075643"/>
            <a:ext cx="896293" cy="3799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p:cNvSpPr txBox="1">
            <a:spLocks noChangeArrowheads="1"/>
          </p:cNvSpPr>
          <p:nvPr/>
        </p:nvSpPr>
        <p:spPr>
          <a:xfrm>
            <a:off x="125124" y="80029"/>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Desired Location</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6006171" y="6445151"/>
            <a:ext cx="354962" cy="365125"/>
          </a:xfrm>
        </p:spPr>
        <p:txBody>
          <a:bodyPr/>
          <a:lstStyle/>
          <a:p>
            <a:fld id="{AF9DD44E-2746-4F7C-A6DC-C6840E4448F3}" type="slidenum">
              <a:rPr lang="en-US" smtClean="0"/>
              <a:t>25</a:t>
            </a:fld>
            <a:endParaRPr lang="en-US"/>
          </a:p>
        </p:txBody>
      </p:sp>
      <p:grpSp>
        <p:nvGrpSpPr>
          <p:cNvPr id="18" name="Group 17"/>
          <p:cNvGrpSpPr/>
          <p:nvPr/>
        </p:nvGrpSpPr>
        <p:grpSpPr>
          <a:xfrm>
            <a:off x="886204" y="669963"/>
            <a:ext cx="10579884" cy="523690"/>
            <a:chOff x="740389" y="2334394"/>
            <a:chExt cx="10579884" cy="523220"/>
          </a:xfrm>
        </p:grpSpPr>
        <p:sp>
          <p:nvSpPr>
            <p:cNvPr id="19" name="Rectangle 18"/>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1" name="Group 20"/>
            <p:cNvGrpSpPr/>
            <p:nvPr/>
          </p:nvGrpSpPr>
          <p:grpSpPr>
            <a:xfrm>
              <a:off x="3461961" y="2448074"/>
              <a:ext cx="249571" cy="209014"/>
              <a:chOff x="1588167" y="3041574"/>
              <a:chExt cx="962529" cy="918083"/>
            </a:xfrm>
            <a:solidFill>
              <a:schemeClr val="bg1"/>
            </a:solidFill>
          </p:grpSpPr>
          <p:sp>
            <p:nvSpPr>
              <p:cNvPr id="45" name="Rectangle 44"/>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3" name="TextBox 22"/>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4" name="TextBox 23"/>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5" name="TextBox 24"/>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6" name="Group 25"/>
            <p:cNvGrpSpPr/>
            <p:nvPr/>
          </p:nvGrpSpPr>
          <p:grpSpPr>
            <a:xfrm>
              <a:off x="961415" y="2450591"/>
              <a:ext cx="284290" cy="233287"/>
              <a:chOff x="2426677" y="3393831"/>
              <a:chExt cx="284290" cy="233287"/>
            </a:xfrm>
          </p:grpSpPr>
          <p:sp>
            <p:nvSpPr>
              <p:cNvPr id="42" name="Minus Sign 41"/>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Sign 42"/>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inus Sign 43"/>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8"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rot="16200000">
              <a:off x="6806807" y="2433804"/>
              <a:ext cx="253390" cy="246758"/>
              <a:chOff x="673358" y="3458547"/>
              <a:chExt cx="2797311" cy="2057400"/>
            </a:xfrm>
            <a:solidFill>
              <a:schemeClr val="bg1"/>
            </a:solidFill>
          </p:grpSpPr>
          <p:sp>
            <p:nvSpPr>
              <p:cNvPr id="39" name="Flowchart: Magnetic Disk 38"/>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8841416" y="2443960"/>
              <a:ext cx="167995" cy="238993"/>
              <a:chOff x="3124200" y="1769708"/>
              <a:chExt cx="1371598" cy="1659292"/>
            </a:xfrm>
            <a:solidFill>
              <a:schemeClr val="bg1"/>
            </a:solidFill>
          </p:grpSpPr>
          <p:sp>
            <p:nvSpPr>
              <p:cNvPr id="33" name="Flowchart: Delay 32"/>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2" name="Rectangle 1"/>
          <p:cNvSpPr/>
          <p:nvPr/>
        </p:nvSpPr>
        <p:spPr>
          <a:xfrm>
            <a:off x="2266122" y="1798983"/>
            <a:ext cx="5819190" cy="102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5718" y="2793124"/>
            <a:ext cx="3003228" cy="3528161"/>
          </a:xfrm>
          <a:prstGeom prst="rect">
            <a:avLst/>
          </a:prstGeom>
          <a:noFill/>
          <a:ln w="381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48"/>
          <p:cNvSpPr txBox="1"/>
          <p:nvPr/>
        </p:nvSpPr>
        <p:spPr>
          <a:xfrm>
            <a:off x="2578970" y="1724984"/>
            <a:ext cx="459981" cy="230832"/>
          </a:xfrm>
          <a:prstGeom prst="rect">
            <a:avLst/>
          </a:prstGeom>
          <a:solidFill>
            <a:schemeClr val="bg1"/>
          </a:solidFill>
        </p:spPr>
        <p:txBody>
          <a:bodyPr wrap="square" rtlCol="0">
            <a:spAutoFit/>
          </a:bodyPr>
          <a:lstStyle/>
          <a:p>
            <a:pPr algn="ctr"/>
            <a:r>
              <a:rPr lang="en-US" sz="900" b="1" dirty="0"/>
              <a:t>Title</a:t>
            </a:r>
          </a:p>
        </p:txBody>
      </p:sp>
      <p:sp>
        <p:nvSpPr>
          <p:cNvPr id="50" name="TextBox 49"/>
          <p:cNvSpPr txBox="1"/>
          <p:nvPr/>
        </p:nvSpPr>
        <p:spPr>
          <a:xfrm>
            <a:off x="4322715" y="1734923"/>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51" name="TextBox 50"/>
          <p:cNvSpPr txBox="1"/>
          <p:nvPr/>
        </p:nvSpPr>
        <p:spPr>
          <a:xfrm>
            <a:off x="3267304" y="1739759"/>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52" name="TextBox 51"/>
          <p:cNvSpPr txBox="1"/>
          <p:nvPr/>
        </p:nvSpPr>
        <p:spPr>
          <a:xfrm>
            <a:off x="5615090" y="1739444"/>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53" name="TextBox 52"/>
          <p:cNvSpPr txBox="1"/>
          <p:nvPr/>
        </p:nvSpPr>
        <p:spPr>
          <a:xfrm>
            <a:off x="6600304" y="1735347"/>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54" name="TextBox 53"/>
          <p:cNvSpPr txBox="1"/>
          <p:nvPr/>
        </p:nvSpPr>
        <p:spPr>
          <a:xfrm>
            <a:off x="2373286" y="2289296"/>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55" name="TextBox 54"/>
          <p:cNvSpPr txBox="1"/>
          <p:nvPr/>
        </p:nvSpPr>
        <p:spPr>
          <a:xfrm>
            <a:off x="3535542" y="2279671"/>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56" name="TextBox 55"/>
          <p:cNvSpPr txBox="1"/>
          <p:nvPr/>
        </p:nvSpPr>
        <p:spPr>
          <a:xfrm>
            <a:off x="4355194" y="2279780"/>
            <a:ext cx="1095334" cy="215444"/>
          </a:xfrm>
          <a:prstGeom prst="rect">
            <a:avLst/>
          </a:prstGeom>
          <a:noFill/>
        </p:spPr>
        <p:txBody>
          <a:bodyPr wrap="square" rtlCol="0">
            <a:spAutoFit/>
          </a:bodyPr>
          <a:lstStyle/>
          <a:p>
            <a:pPr algn="ctr"/>
            <a:r>
              <a:rPr lang="en-US" sz="800" dirty="0"/>
              <a:t>Honors &amp; Activities</a:t>
            </a:r>
            <a:endParaRPr lang="en-US" sz="800" b="1" dirty="0"/>
          </a:p>
        </p:txBody>
      </p:sp>
      <p:cxnSp>
        <p:nvCxnSpPr>
          <p:cNvPr id="59" name="Straight Connector 58"/>
          <p:cNvCxnSpPr>
            <a:endCxn id="62" idx="2"/>
          </p:cNvCxnSpPr>
          <p:nvPr/>
        </p:nvCxnSpPr>
        <p:spPr>
          <a:xfrm flipV="1">
            <a:off x="2889642" y="2107285"/>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25693" y="2106392"/>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3646110" y="1945773"/>
            <a:ext cx="307269" cy="323024"/>
            <a:chOff x="2278143" y="1563274"/>
            <a:chExt cx="307269" cy="323024"/>
          </a:xfrm>
        </p:grpSpPr>
        <p:sp>
          <p:nvSpPr>
            <p:cNvPr id="62" name="Flowchart: Connector 6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5" name="Group 84"/>
          <p:cNvGrpSpPr/>
          <p:nvPr/>
        </p:nvGrpSpPr>
        <p:grpSpPr>
          <a:xfrm>
            <a:off x="4788484" y="1963848"/>
            <a:ext cx="307269" cy="323024"/>
            <a:chOff x="2278143" y="1563274"/>
            <a:chExt cx="307269" cy="323024"/>
          </a:xfrm>
        </p:grpSpPr>
        <p:sp>
          <p:nvSpPr>
            <p:cNvPr id="86" name="Flowchart: Connector 8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8" name="Group 87"/>
          <p:cNvGrpSpPr/>
          <p:nvPr/>
        </p:nvGrpSpPr>
        <p:grpSpPr>
          <a:xfrm>
            <a:off x="2575514" y="1841858"/>
            <a:ext cx="415498" cy="461665"/>
            <a:chOff x="3100734" y="3849407"/>
            <a:chExt cx="415498" cy="461665"/>
          </a:xfrm>
        </p:grpSpPr>
        <p:sp>
          <p:nvSpPr>
            <p:cNvPr id="89" name="Flowchart: Connector 88"/>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91" name="Group 90"/>
          <p:cNvGrpSpPr/>
          <p:nvPr/>
        </p:nvGrpSpPr>
        <p:grpSpPr>
          <a:xfrm>
            <a:off x="3660208" y="1936601"/>
            <a:ext cx="307269" cy="323024"/>
            <a:chOff x="1075113" y="1733097"/>
            <a:chExt cx="307269" cy="323024"/>
          </a:xfrm>
        </p:grpSpPr>
        <p:sp>
          <p:nvSpPr>
            <p:cNvPr id="92" name="Flowchart: Connector 91"/>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6105535" y="1466806"/>
            <a:ext cx="1709202" cy="276999"/>
          </a:xfrm>
          <a:prstGeom prst="rect">
            <a:avLst/>
          </a:prstGeom>
          <a:noFill/>
        </p:spPr>
        <p:txBody>
          <a:bodyPr wrap="square" rtlCol="0">
            <a:spAutoFit/>
          </a:bodyPr>
          <a:lstStyle/>
          <a:p>
            <a:pPr algn="ctr"/>
            <a:r>
              <a:rPr lang="en-US" sz="1200" b="1" dirty="0">
                <a:latin typeface="Arial Narrow" panose="020B0606020202030204" pitchFamily="34" charset="0"/>
              </a:rPr>
              <a:t>Résumé Upload Builder</a:t>
            </a:r>
          </a:p>
        </p:txBody>
      </p:sp>
      <p:cxnSp>
        <p:nvCxnSpPr>
          <p:cNvPr id="103" name="Straight Connector 102"/>
          <p:cNvCxnSpPr>
            <a:stCxn id="83" idx="2"/>
          </p:cNvCxnSpPr>
          <p:nvPr/>
        </p:nvCxnSpPr>
        <p:spPr>
          <a:xfrm>
            <a:off x="5847745" y="2107230"/>
            <a:ext cx="2036144" cy="999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6885599" y="1945359"/>
            <a:ext cx="307269" cy="323024"/>
            <a:chOff x="2278143" y="1563274"/>
            <a:chExt cx="307269" cy="323024"/>
          </a:xfrm>
        </p:grpSpPr>
        <p:sp>
          <p:nvSpPr>
            <p:cNvPr id="80" name="Flowchart: Connector 7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104" name="Straight Connector 103"/>
          <p:cNvCxnSpPr/>
          <p:nvPr/>
        </p:nvCxnSpPr>
        <p:spPr>
          <a:xfrm>
            <a:off x="3928593" y="2095884"/>
            <a:ext cx="2176726" cy="11346"/>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4786630" y="1969733"/>
            <a:ext cx="307269" cy="323024"/>
            <a:chOff x="1075113" y="1733097"/>
            <a:chExt cx="307269" cy="323024"/>
          </a:xfrm>
        </p:grpSpPr>
        <p:sp>
          <p:nvSpPr>
            <p:cNvPr id="97" name="Flowchart: Connector 96"/>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847745" y="1945718"/>
            <a:ext cx="307269" cy="323024"/>
            <a:chOff x="2278143" y="1563274"/>
            <a:chExt cx="307269" cy="323024"/>
          </a:xfrm>
        </p:grpSpPr>
        <p:sp>
          <p:nvSpPr>
            <p:cNvPr id="83" name="Flowchart: Connector 8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00" name="Group 99"/>
          <p:cNvGrpSpPr/>
          <p:nvPr/>
        </p:nvGrpSpPr>
        <p:grpSpPr>
          <a:xfrm>
            <a:off x="3582668" y="1865051"/>
            <a:ext cx="415498" cy="461665"/>
            <a:chOff x="3100734" y="3849407"/>
            <a:chExt cx="415498" cy="461665"/>
          </a:xfrm>
        </p:grpSpPr>
        <p:sp>
          <p:nvSpPr>
            <p:cNvPr id="101" name="Flowchart: Connector 100"/>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10" name="Straight Connector 109"/>
          <p:cNvCxnSpPr/>
          <p:nvPr/>
        </p:nvCxnSpPr>
        <p:spPr>
          <a:xfrm>
            <a:off x="2225693" y="2665397"/>
            <a:ext cx="3224835" cy="999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655325" y="2499939"/>
            <a:ext cx="307269" cy="323024"/>
            <a:chOff x="2278143" y="1563274"/>
            <a:chExt cx="307269" cy="323024"/>
          </a:xfrm>
        </p:grpSpPr>
        <p:sp>
          <p:nvSpPr>
            <p:cNvPr id="77" name="Flowchart: Connector 7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3" name="Group 72"/>
          <p:cNvGrpSpPr/>
          <p:nvPr/>
        </p:nvGrpSpPr>
        <p:grpSpPr>
          <a:xfrm>
            <a:off x="3666114" y="2494001"/>
            <a:ext cx="307269" cy="323024"/>
            <a:chOff x="2278143" y="1563274"/>
            <a:chExt cx="307269" cy="323024"/>
          </a:xfrm>
        </p:grpSpPr>
        <p:sp>
          <p:nvSpPr>
            <p:cNvPr id="74" name="Flowchart: Connector 7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0" name="Group 69"/>
          <p:cNvGrpSpPr/>
          <p:nvPr/>
        </p:nvGrpSpPr>
        <p:grpSpPr>
          <a:xfrm>
            <a:off x="4798176" y="2498582"/>
            <a:ext cx="307269" cy="323024"/>
            <a:chOff x="2278143" y="1563274"/>
            <a:chExt cx="307269" cy="323024"/>
          </a:xfrm>
        </p:grpSpPr>
        <p:sp>
          <p:nvSpPr>
            <p:cNvPr id="71" name="Flowchart: Connector 7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12" name="Rectangle 111"/>
          <p:cNvSpPr/>
          <p:nvPr/>
        </p:nvSpPr>
        <p:spPr>
          <a:xfrm>
            <a:off x="4335541" y="1730946"/>
            <a:ext cx="1270129" cy="5957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507678" y="2905813"/>
            <a:ext cx="778822" cy="5777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5458360" y="2690369"/>
            <a:ext cx="1004144" cy="215444"/>
          </a:xfrm>
          <a:prstGeom prst="rect">
            <a:avLst/>
          </a:prstGeom>
          <a:solidFill>
            <a:schemeClr val="bg1"/>
          </a:solidFill>
        </p:spPr>
        <p:txBody>
          <a:bodyPr wrap="square" rtlCol="0">
            <a:spAutoFit/>
          </a:bodyPr>
          <a:lstStyle/>
          <a:p>
            <a:r>
              <a:rPr lang="en-US" sz="800" b="1" dirty="0">
                <a:latin typeface="Arial Narrow" panose="020B0606020202030204" pitchFamily="34" charset="0"/>
              </a:rPr>
              <a:t>Selected Counties</a:t>
            </a:r>
          </a:p>
        </p:txBody>
      </p:sp>
      <p:sp>
        <p:nvSpPr>
          <p:cNvPr id="115" name="Flowchart: Alternate Process 114"/>
          <p:cNvSpPr/>
          <p:nvPr/>
        </p:nvSpPr>
        <p:spPr>
          <a:xfrm>
            <a:off x="6409804" y="2750467"/>
            <a:ext cx="669513" cy="176302"/>
          </a:xfrm>
          <a:prstGeom prst="flowChartAlternateProcess">
            <a:avLst/>
          </a:prstGeom>
          <a:solidFill>
            <a:srgbClr val="266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6420384" y="2735451"/>
            <a:ext cx="658933" cy="215444"/>
          </a:xfrm>
          <a:prstGeom prst="rect">
            <a:avLst/>
          </a:prstGeom>
          <a:noFill/>
        </p:spPr>
        <p:txBody>
          <a:bodyPr wrap="square" rtlCol="0">
            <a:spAutoFit/>
          </a:bodyPr>
          <a:lstStyle/>
          <a:p>
            <a:r>
              <a:rPr lang="en-US" sz="800" b="1" dirty="0">
                <a:solidFill>
                  <a:schemeClr val="bg1"/>
                </a:solidFill>
                <a:latin typeface="Arial Narrow" panose="020B0606020202030204" pitchFamily="34" charset="0"/>
              </a:rPr>
              <a:t>Continue</a:t>
            </a:r>
          </a:p>
        </p:txBody>
      </p:sp>
      <p:sp>
        <p:nvSpPr>
          <p:cNvPr id="117" name="TextBox 116"/>
          <p:cNvSpPr txBox="1"/>
          <p:nvPr/>
        </p:nvSpPr>
        <p:spPr>
          <a:xfrm>
            <a:off x="5466356" y="2926646"/>
            <a:ext cx="694530" cy="461665"/>
          </a:xfrm>
          <a:prstGeom prst="rect">
            <a:avLst/>
          </a:prstGeom>
          <a:noFill/>
        </p:spPr>
        <p:txBody>
          <a:bodyPr wrap="square" rtlCol="0">
            <a:spAutoFit/>
          </a:bodyPr>
          <a:lstStyle/>
          <a:p>
            <a:r>
              <a:rPr lang="en-US" sz="800" b="1" dirty="0">
                <a:latin typeface="Arial Narrow" panose="020B0606020202030204" pitchFamily="34" charset="0"/>
              </a:rPr>
              <a:t>Palm Beach</a:t>
            </a:r>
          </a:p>
          <a:p>
            <a:r>
              <a:rPr lang="en-US" sz="800" b="1" dirty="0">
                <a:latin typeface="Arial Narrow" panose="020B0606020202030204" pitchFamily="34" charset="0"/>
              </a:rPr>
              <a:t>Broward</a:t>
            </a:r>
          </a:p>
          <a:p>
            <a:r>
              <a:rPr lang="en-US" sz="800" b="1" dirty="0">
                <a:latin typeface="Arial Narrow" panose="020B0606020202030204" pitchFamily="34" charset="0"/>
              </a:rPr>
              <a:t>Miami-Dade</a:t>
            </a:r>
          </a:p>
        </p:txBody>
      </p:sp>
      <p:sp>
        <p:nvSpPr>
          <p:cNvPr id="118" name="TextBox 117"/>
          <p:cNvSpPr txBox="1"/>
          <p:nvPr/>
        </p:nvSpPr>
        <p:spPr>
          <a:xfrm>
            <a:off x="5466356" y="3536246"/>
            <a:ext cx="954028" cy="338554"/>
          </a:xfrm>
          <a:prstGeom prst="rect">
            <a:avLst/>
          </a:prstGeom>
          <a:solidFill>
            <a:schemeClr val="bg1"/>
          </a:solidFill>
        </p:spPr>
        <p:txBody>
          <a:bodyPr wrap="square" rtlCol="0">
            <a:spAutoFit/>
          </a:bodyPr>
          <a:lstStyle/>
          <a:p>
            <a:r>
              <a:rPr lang="en-US" sz="800" b="1" u="sng" dirty="0">
                <a:latin typeface="Arial Narrow" panose="020B0606020202030204" pitchFamily="34" charset="0"/>
              </a:rPr>
              <a:t>Remove Selected</a:t>
            </a:r>
          </a:p>
          <a:p>
            <a:r>
              <a:rPr lang="en-US" sz="800" b="1" u="sng" dirty="0">
                <a:latin typeface="Arial Narrow" panose="020B0606020202030204" pitchFamily="34" charset="0"/>
              </a:rPr>
              <a:t>Clear All</a:t>
            </a:r>
          </a:p>
        </p:txBody>
      </p:sp>
      <p:sp>
        <p:nvSpPr>
          <p:cNvPr id="119" name="Down Arrow 118"/>
          <p:cNvSpPr/>
          <p:nvPr/>
        </p:nvSpPr>
        <p:spPr>
          <a:xfrm rot="6712210">
            <a:off x="8082906" y="5638415"/>
            <a:ext cx="98303" cy="37934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119"/>
          <p:cNvSpPr/>
          <p:nvPr/>
        </p:nvSpPr>
        <p:spPr>
          <a:xfrm rot="14887790" flipV="1">
            <a:off x="6130662" y="2911567"/>
            <a:ext cx="98303" cy="37934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057581" y="3274660"/>
            <a:ext cx="877294" cy="215444"/>
          </a:xfrm>
          <a:prstGeom prst="rect">
            <a:avLst/>
          </a:prstGeom>
          <a:solidFill>
            <a:schemeClr val="bg1"/>
          </a:solidFill>
        </p:spPr>
        <p:txBody>
          <a:bodyPr wrap="square" rtlCol="0">
            <a:spAutoFit/>
          </a:bodyPr>
          <a:lstStyle/>
          <a:p>
            <a:r>
              <a:rPr lang="en-US" sz="800" b="1" u="sng" dirty="0">
                <a:solidFill>
                  <a:srgbClr val="C00000"/>
                </a:solidFill>
                <a:latin typeface="Arial Narrow" panose="020B0606020202030204" pitchFamily="34" charset="0"/>
              </a:rPr>
              <a:t>Broward County</a:t>
            </a:r>
          </a:p>
        </p:txBody>
      </p:sp>
      <p:sp>
        <p:nvSpPr>
          <p:cNvPr id="15" name="Oval 14"/>
          <p:cNvSpPr/>
          <p:nvPr/>
        </p:nvSpPr>
        <p:spPr>
          <a:xfrm>
            <a:off x="3876397" y="2956397"/>
            <a:ext cx="1162351" cy="63452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70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pic>
        <p:nvPicPr>
          <p:cNvPr id="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8639" r="43401" b="31517"/>
          <a:stretch/>
        </p:blipFill>
        <p:spPr bwMode="auto">
          <a:xfrm>
            <a:off x="866271" y="806842"/>
            <a:ext cx="7169868" cy="536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2"/>
          <p:cNvSpPr txBox="1">
            <a:spLocks noChangeArrowheads="1"/>
          </p:cNvSpPr>
          <p:nvPr/>
        </p:nvSpPr>
        <p:spPr>
          <a:xfrm>
            <a:off x="76200" y="7620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Select an Occupation</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861785" y="6414416"/>
            <a:ext cx="499123" cy="365125"/>
          </a:xfrm>
        </p:spPr>
        <p:txBody>
          <a:bodyPr/>
          <a:lstStyle/>
          <a:p>
            <a:fld id="{AF9DD44E-2746-4F7C-A6DC-C6840E4448F3}" type="slidenum">
              <a:rPr lang="en-US" smtClean="0"/>
              <a:t>26</a:t>
            </a:fld>
            <a:endParaRPr lang="en-US"/>
          </a:p>
        </p:txBody>
      </p:sp>
      <p:sp>
        <p:nvSpPr>
          <p:cNvPr id="2" name="Round Single Corner Rectangle 1"/>
          <p:cNvSpPr/>
          <p:nvPr/>
        </p:nvSpPr>
        <p:spPr>
          <a:xfrm>
            <a:off x="2993048" y="4485373"/>
            <a:ext cx="751179" cy="105878"/>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25673" y="4388257"/>
            <a:ext cx="1126156" cy="261610"/>
          </a:xfrm>
          <a:prstGeom prst="rect">
            <a:avLst/>
          </a:prstGeom>
          <a:noFill/>
        </p:spPr>
        <p:txBody>
          <a:bodyPr wrap="square" rtlCol="0">
            <a:spAutoFit/>
          </a:bodyPr>
          <a:lstStyle/>
          <a:p>
            <a:pPr algn="ctr"/>
            <a:r>
              <a:rPr lang="en-US" sz="1100" dirty="0"/>
              <a:t>Sales Managers</a:t>
            </a:r>
          </a:p>
        </p:txBody>
      </p:sp>
      <p:grpSp>
        <p:nvGrpSpPr>
          <p:cNvPr id="18" name="Group 17"/>
          <p:cNvGrpSpPr/>
          <p:nvPr/>
        </p:nvGrpSpPr>
        <p:grpSpPr>
          <a:xfrm>
            <a:off x="866271" y="758511"/>
            <a:ext cx="10579884" cy="523220"/>
            <a:chOff x="740389" y="2334394"/>
            <a:chExt cx="10579884" cy="523220"/>
          </a:xfrm>
        </p:grpSpPr>
        <p:sp>
          <p:nvSpPr>
            <p:cNvPr id="19" name="Rectangle 18"/>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1" name="Group 20"/>
            <p:cNvGrpSpPr/>
            <p:nvPr/>
          </p:nvGrpSpPr>
          <p:grpSpPr>
            <a:xfrm>
              <a:off x="3461961" y="2448074"/>
              <a:ext cx="249571" cy="209014"/>
              <a:chOff x="1588167" y="3041574"/>
              <a:chExt cx="962529" cy="918083"/>
            </a:xfrm>
            <a:solidFill>
              <a:schemeClr val="bg1"/>
            </a:solidFill>
          </p:grpSpPr>
          <p:sp>
            <p:nvSpPr>
              <p:cNvPr id="45" name="Rectangle 44"/>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3" name="TextBox 22"/>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4" name="TextBox 23"/>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5" name="TextBox 24"/>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6" name="Group 25"/>
            <p:cNvGrpSpPr/>
            <p:nvPr/>
          </p:nvGrpSpPr>
          <p:grpSpPr>
            <a:xfrm>
              <a:off x="961415" y="2450591"/>
              <a:ext cx="284290" cy="233287"/>
              <a:chOff x="2426677" y="3393831"/>
              <a:chExt cx="284290" cy="233287"/>
            </a:xfrm>
          </p:grpSpPr>
          <p:sp>
            <p:nvSpPr>
              <p:cNvPr id="42" name="Minus Sign 41"/>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Sign 42"/>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inus Sign 43"/>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8"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rot="16200000">
              <a:off x="6806807" y="2433804"/>
              <a:ext cx="253390" cy="246758"/>
              <a:chOff x="673358" y="3458547"/>
              <a:chExt cx="2797311" cy="2057400"/>
            </a:xfrm>
            <a:solidFill>
              <a:schemeClr val="bg1"/>
            </a:solidFill>
          </p:grpSpPr>
          <p:sp>
            <p:nvSpPr>
              <p:cNvPr id="39" name="Flowchart: Magnetic Disk 38"/>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8841416" y="2443960"/>
              <a:ext cx="167995" cy="238993"/>
              <a:chOff x="3124200" y="1769708"/>
              <a:chExt cx="1371598" cy="1659292"/>
            </a:xfrm>
            <a:solidFill>
              <a:schemeClr val="bg1"/>
            </a:solidFill>
          </p:grpSpPr>
          <p:sp>
            <p:nvSpPr>
              <p:cNvPr id="33" name="Flowchart: Delay 32"/>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6" name="Rectangle 5"/>
          <p:cNvSpPr/>
          <p:nvPr/>
        </p:nvSpPr>
        <p:spPr>
          <a:xfrm>
            <a:off x="2494722" y="2236304"/>
            <a:ext cx="7275443" cy="151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V="1">
            <a:off x="4092525" y="2421259"/>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18116" y="2033093"/>
            <a:ext cx="459981" cy="230832"/>
          </a:xfrm>
          <a:prstGeom prst="rect">
            <a:avLst/>
          </a:prstGeom>
          <a:solidFill>
            <a:schemeClr val="bg1"/>
          </a:solidFill>
        </p:spPr>
        <p:txBody>
          <a:bodyPr wrap="square" rtlCol="0">
            <a:spAutoFit/>
          </a:bodyPr>
          <a:lstStyle/>
          <a:p>
            <a:pPr algn="ctr"/>
            <a:r>
              <a:rPr lang="en-US" sz="900" b="1" dirty="0"/>
              <a:t>Title</a:t>
            </a:r>
          </a:p>
        </p:txBody>
      </p:sp>
      <p:sp>
        <p:nvSpPr>
          <p:cNvPr id="51" name="TextBox 50"/>
          <p:cNvSpPr txBox="1"/>
          <p:nvPr/>
        </p:nvSpPr>
        <p:spPr>
          <a:xfrm>
            <a:off x="4461861" y="2043032"/>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52" name="TextBox 51"/>
          <p:cNvSpPr txBox="1"/>
          <p:nvPr/>
        </p:nvSpPr>
        <p:spPr>
          <a:xfrm>
            <a:off x="3406450" y="2047868"/>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53" name="TextBox 52"/>
          <p:cNvSpPr txBox="1"/>
          <p:nvPr/>
        </p:nvSpPr>
        <p:spPr>
          <a:xfrm>
            <a:off x="5754236" y="2047553"/>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54" name="TextBox 53"/>
          <p:cNvSpPr txBox="1"/>
          <p:nvPr/>
        </p:nvSpPr>
        <p:spPr>
          <a:xfrm>
            <a:off x="6739450" y="2043456"/>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55" name="TextBox 54"/>
          <p:cNvSpPr txBox="1"/>
          <p:nvPr/>
        </p:nvSpPr>
        <p:spPr>
          <a:xfrm>
            <a:off x="7769795" y="2047470"/>
            <a:ext cx="822671" cy="215444"/>
          </a:xfrm>
          <a:prstGeom prst="rect">
            <a:avLst/>
          </a:prstGeom>
          <a:solidFill>
            <a:schemeClr val="bg1"/>
          </a:solidFill>
        </p:spPr>
        <p:txBody>
          <a:bodyPr wrap="square" rtlCol="0">
            <a:spAutoFit/>
          </a:bodyPr>
          <a:lstStyle/>
          <a:p>
            <a:pPr algn="ctr"/>
            <a:r>
              <a:rPr lang="en-US" sz="800" dirty="0"/>
              <a:t>Employment</a:t>
            </a:r>
          </a:p>
        </p:txBody>
      </p:sp>
      <p:sp>
        <p:nvSpPr>
          <p:cNvPr id="56" name="TextBox 55"/>
          <p:cNvSpPr txBox="1"/>
          <p:nvPr/>
        </p:nvSpPr>
        <p:spPr>
          <a:xfrm>
            <a:off x="8922392" y="2040004"/>
            <a:ext cx="66789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57" name="TextBox 56"/>
          <p:cNvSpPr txBox="1"/>
          <p:nvPr/>
        </p:nvSpPr>
        <p:spPr>
          <a:xfrm>
            <a:off x="2512432" y="2597405"/>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58" name="TextBox 57"/>
          <p:cNvSpPr txBox="1"/>
          <p:nvPr/>
        </p:nvSpPr>
        <p:spPr>
          <a:xfrm>
            <a:off x="3674688" y="2587780"/>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59" name="TextBox 58"/>
          <p:cNvSpPr txBox="1"/>
          <p:nvPr/>
        </p:nvSpPr>
        <p:spPr>
          <a:xfrm>
            <a:off x="4494340" y="2587889"/>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60" name="TextBox 59"/>
          <p:cNvSpPr txBox="1"/>
          <p:nvPr/>
        </p:nvSpPr>
        <p:spPr>
          <a:xfrm>
            <a:off x="5551174" y="2587780"/>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61" name="TextBox 60"/>
          <p:cNvSpPr txBox="1"/>
          <p:nvPr/>
        </p:nvSpPr>
        <p:spPr>
          <a:xfrm>
            <a:off x="6853737" y="2597372"/>
            <a:ext cx="675256" cy="215444"/>
          </a:xfrm>
          <a:prstGeom prst="rect">
            <a:avLst/>
          </a:prstGeom>
          <a:noFill/>
        </p:spPr>
        <p:txBody>
          <a:bodyPr wrap="square" rtlCol="0">
            <a:spAutoFit/>
          </a:bodyPr>
          <a:lstStyle/>
          <a:p>
            <a:pPr algn="ctr"/>
            <a:r>
              <a:rPr lang="en-US" sz="800" dirty="0"/>
              <a:t>Contact</a:t>
            </a:r>
            <a:endParaRPr lang="en-US" sz="800" b="1" dirty="0"/>
          </a:p>
        </p:txBody>
      </p:sp>
      <p:sp>
        <p:nvSpPr>
          <p:cNvPr id="62" name="TextBox 61"/>
          <p:cNvSpPr txBox="1"/>
          <p:nvPr/>
        </p:nvSpPr>
        <p:spPr>
          <a:xfrm>
            <a:off x="7865629" y="2598033"/>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63" name="Straight Connector 62"/>
          <p:cNvCxnSpPr>
            <a:endCxn id="66" idx="2"/>
          </p:cNvCxnSpPr>
          <p:nvPr/>
        </p:nvCxnSpPr>
        <p:spPr>
          <a:xfrm flipV="1">
            <a:off x="3028788" y="2415394"/>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4839" y="2414501"/>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3785256" y="2253882"/>
            <a:ext cx="307269" cy="323024"/>
            <a:chOff x="2278143" y="1563274"/>
            <a:chExt cx="307269" cy="323024"/>
          </a:xfrm>
        </p:grpSpPr>
        <p:sp>
          <p:nvSpPr>
            <p:cNvPr id="66" name="Flowchart: Connector 6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68" name="Straight Connector 67"/>
          <p:cNvCxnSpPr/>
          <p:nvPr/>
        </p:nvCxnSpPr>
        <p:spPr>
          <a:xfrm>
            <a:off x="2383467" y="2975322"/>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8115874" y="2824137"/>
            <a:ext cx="307269" cy="323024"/>
            <a:chOff x="2278143" y="1563274"/>
            <a:chExt cx="307269" cy="323024"/>
          </a:xfrm>
        </p:grpSpPr>
        <p:sp>
          <p:nvSpPr>
            <p:cNvPr id="70" name="Flowchart: Connector 6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72" name="Group 71"/>
          <p:cNvGrpSpPr/>
          <p:nvPr/>
        </p:nvGrpSpPr>
        <p:grpSpPr>
          <a:xfrm>
            <a:off x="7059141" y="2820763"/>
            <a:ext cx="307269" cy="323024"/>
            <a:chOff x="2278143" y="1563274"/>
            <a:chExt cx="307269" cy="323024"/>
          </a:xfrm>
        </p:grpSpPr>
        <p:sp>
          <p:nvSpPr>
            <p:cNvPr id="73" name="Flowchart: Connector 7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5" name="Group 74"/>
          <p:cNvGrpSpPr/>
          <p:nvPr/>
        </p:nvGrpSpPr>
        <p:grpSpPr>
          <a:xfrm>
            <a:off x="6044108" y="2815258"/>
            <a:ext cx="307269" cy="323024"/>
            <a:chOff x="2278143" y="1563274"/>
            <a:chExt cx="307269" cy="323024"/>
          </a:xfrm>
        </p:grpSpPr>
        <p:sp>
          <p:nvSpPr>
            <p:cNvPr id="76" name="Flowchart: Connector 7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8" name="Group 77"/>
          <p:cNvGrpSpPr/>
          <p:nvPr/>
        </p:nvGrpSpPr>
        <p:grpSpPr>
          <a:xfrm>
            <a:off x="4937322" y="2806691"/>
            <a:ext cx="307269" cy="323024"/>
            <a:chOff x="2278143" y="1563274"/>
            <a:chExt cx="307269" cy="323024"/>
          </a:xfrm>
        </p:grpSpPr>
        <p:sp>
          <p:nvSpPr>
            <p:cNvPr id="79" name="Flowchart: Connector 7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1" name="Group 80"/>
          <p:cNvGrpSpPr/>
          <p:nvPr/>
        </p:nvGrpSpPr>
        <p:grpSpPr>
          <a:xfrm>
            <a:off x="3805260" y="2802110"/>
            <a:ext cx="307269" cy="323024"/>
            <a:chOff x="2278143" y="1563274"/>
            <a:chExt cx="307269" cy="323024"/>
          </a:xfrm>
        </p:grpSpPr>
        <p:sp>
          <p:nvSpPr>
            <p:cNvPr id="82" name="Flowchart: Connector 8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4" name="Group 83"/>
          <p:cNvGrpSpPr/>
          <p:nvPr/>
        </p:nvGrpSpPr>
        <p:grpSpPr>
          <a:xfrm>
            <a:off x="2794471" y="2808048"/>
            <a:ext cx="307269" cy="323024"/>
            <a:chOff x="2278143" y="1563274"/>
            <a:chExt cx="307269" cy="323024"/>
          </a:xfrm>
        </p:grpSpPr>
        <p:sp>
          <p:nvSpPr>
            <p:cNvPr id="85" name="Flowchart: Connector 8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7" name="Group 86"/>
          <p:cNvGrpSpPr/>
          <p:nvPr/>
        </p:nvGrpSpPr>
        <p:grpSpPr>
          <a:xfrm>
            <a:off x="9100453" y="2262532"/>
            <a:ext cx="307269" cy="323024"/>
            <a:chOff x="2278143" y="1563274"/>
            <a:chExt cx="307269" cy="323024"/>
          </a:xfrm>
        </p:grpSpPr>
        <p:sp>
          <p:nvSpPr>
            <p:cNvPr id="88" name="Flowchart: Connector 8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0" name="Group 89"/>
          <p:cNvGrpSpPr/>
          <p:nvPr/>
        </p:nvGrpSpPr>
        <p:grpSpPr>
          <a:xfrm>
            <a:off x="8062599" y="2260818"/>
            <a:ext cx="307269" cy="323024"/>
            <a:chOff x="2278143" y="1563274"/>
            <a:chExt cx="307269" cy="323024"/>
          </a:xfrm>
        </p:grpSpPr>
        <p:sp>
          <p:nvSpPr>
            <p:cNvPr id="91" name="Flowchart: Connector 9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3" name="Group 92"/>
          <p:cNvGrpSpPr/>
          <p:nvPr/>
        </p:nvGrpSpPr>
        <p:grpSpPr>
          <a:xfrm>
            <a:off x="7024745" y="2253468"/>
            <a:ext cx="307269" cy="323024"/>
            <a:chOff x="2278143" y="1563274"/>
            <a:chExt cx="307269" cy="323024"/>
          </a:xfrm>
        </p:grpSpPr>
        <p:sp>
          <p:nvSpPr>
            <p:cNvPr id="94" name="Flowchart: Connector 9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9" name="Group 98"/>
          <p:cNvGrpSpPr/>
          <p:nvPr/>
        </p:nvGrpSpPr>
        <p:grpSpPr>
          <a:xfrm>
            <a:off x="4927630" y="2271957"/>
            <a:ext cx="307269" cy="323024"/>
            <a:chOff x="2278143" y="1563274"/>
            <a:chExt cx="307269" cy="323024"/>
          </a:xfrm>
        </p:grpSpPr>
        <p:sp>
          <p:nvSpPr>
            <p:cNvPr id="100" name="Flowchart: Connector 9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2" name="Group 101"/>
          <p:cNvGrpSpPr/>
          <p:nvPr/>
        </p:nvGrpSpPr>
        <p:grpSpPr>
          <a:xfrm>
            <a:off x="2714660" y="2149967"/>
            <a:ext cx="415498" cy="461665"/>
            <a:chOff x="3100734" y="3849407"/>
            <a:chExt cx="415498" cy="461665"/>
          </a:xfrm>
        </p:grpSpPr>
        <p:sp>
          <p:nvSpPr>
            <p:cNvPr id="103" name="Flowchart: Connector 102"/>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09" name="Group 108"/>
          <p:cNvGrpSpPr/>
          <p:nvPr/>
        </p:nvGrpSpPr>
        <p:grpSpPr>
          <a:xfrm>
            <a:off x="3721202" y="2176357"/>
            <a:ext cx="415498" cy="461665"/>
            <a:chOff x="3100734" y="3849407"/>
            <a:chExt cx="415498" cy="461665"/>
          </a:xfrm>
        </p:grpSpPr>
        <p:sp>
          <p:nvSpPr>
            <p:cNvPr id="110" name="Flowchart: Connector 10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12" name="Straight Connector 111"/>
          <p:cNvCxnSpPr/>
          <p:nvPr/>
        </p:nvCxnSpPr>
        <p:spPr>
          <a:xfrm>
            <a:off x="4126761" y="2427068"/>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240012" y="2427860"/>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986891" y="2253827"/>
            <a:ext cx="307269" cy="323024"/>
            <a:chOff x="2278143" y="1563274"/>
            <a:chExt cx="307269" cy="323024"/>
          </a:xfrm>
        </p:grpSpPr>
        <p:sp>
          <p:nvSpPr>
            <p:cNvPr id="97" name="Flowchart: Connector 9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05" name="Group 104"/>
          <p:cNvGrpSpPr/>
          <p:nvPr/>
        </p:nvGrpSpPr>
        <p:grpSpPr>
          <a:xfrm>
            <a:off x="4946489" y="2264651"/>
            <a:ext cx="307269" cy="323024"/>
            <a:chOff x="1075113" y="1733097"/>
            <a:chExt cx="307269" cy="323024"/>
          </a:xfrm>
        </p:grpSpPr>
        <p:sp>
          <p:nvSpPr>
            <p:cNvPr id="106" name="Flowchart: Connector 105"/>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6299927" y="174216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4" name="Rectangle 3"/>
          <p:cNvSpPr/>
          <p:nvPr/>
        </p:nvSpPr>
        <p:spPr>
          <a:xfrm>
            <a:off x="2485197" y="3747052"/>
            <a:ext cx="5928421" cy="163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
          <p:cNvSpPr/>
          <p:nvPr/>
        </p:nvSpPr>
        <p:spPr>
          <a:xfrm>
            <a:off x="2492679" y="3983037"/>
            <a:ext cx="7376947" cy="140079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2"/>
          <p:cNvSpPr/>
          <p:nvPr/>
        </p:nvSpPr>
        <p:spPr>
          <a:xfrm>
            <a:off x="2830499" y="3846253"/>
            <a:ext cx="2083001" cy="333853"/>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2843788" y="3819757"/>
            <a:ext cx="2157077" cy="476017"/>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Select an occupation</a:t>
            </a:r>
          </a:p>
        </p:txBody>
      </p:sp>
      <p:sp>
        <p:nvSpPr>
          <p:cNvPr id="124" name="TextBox 123"/>
          <p:cNvSpPr txBox="1"/>
          <p:nvPr/>
        </p:nvSpPr>
        <p:spPr>
          <a:xfrm>
            <a:off x="2473488" y="4241152"/>
            <a:ext cx="7262787" cy="276999"/>
          </a:xfrm>
          <a:prstGeom prst="rect">
            <a:avLst/>
          </a:prstGeom>
          <a:noFill/>
        </p:spPr>
        <p:txBody>
          <a:bodyPr wrap="square" rtlCol="0">
            <a:spAutoFit/>
          </a:bodyPr>
          <a:lstStyle/>
          <a:p>
            <a:r>
              <a:rPr lang="en-US" sz="1200" dirty="0">
                <a:latin typeface="Arial Narrow" panose="020B0606020202030204" pitchFamily="34" charset="0"/>
              </a:rPr>
              <a:t>Listed below are previous occupations you have selected while in this system. Otherwise you may click in the Search for an </a:t>
            </a:r>
            <a:r>
              <a:rPr lang="en-US" sz="1200" dirty="0" err="1">
                <a:latin typeface="Arial Narrow" panose="020B0606020202030204" pitchFamily="34" charset="0"/>
              </a:rPr>
              <a:t>occ</a:t>
            </a:r>
            <a:r>
              <a:rPr lang="en-US" sz="1200" dirty="0">
                <a:latin typeface="Arial Narrow" panose="020B0606020202030204" pitchFamily="34" charset="0"/>
              </a:rPr>
              <a:t> </a:t>
            </a:r>
          </a:p>
        </p:txBody>
      </p:sp>
      <p:sp>
        <p:nvSpPr>
          <p:cNvPr id="125" name="TextBox 124"/>
          <p:cNvSpPr txBox="1"/>
          <p:nvPr/>
        </p:nvSpPr>
        <p:spPr>
          <a:xfrm>
            <a:off x="3623623" y="4546391"/>
            <a:ext cx="2380141" cy="307777"/>
          </a:xfrm>
          <a:prstGeom prst="rect">
            <a:avLst/>
          </a:prstGeom>
          <a:noFill/>
        </p:spPr>
        <p:txBody>
          <a:bodyPr wrap="square" rtlCol="0">
            <a:spAutoFit/>
          </a:bodyPr>
          <a:lstStyle/>
          <a:p>
            <a:r>
              <a:rPr lang="en-US" sz="1400" b="1" dirty="0">
                <a:latin typeface="Arial Narrow" panose="020B0606020202030204" pitchFamily="34" charset="0"/>
              </a:rPr>
              <a:t>Sales Managers</a:t>
            </a:r>
          </a:p>
        </p:txBody>
      </p:sp>
      <p:sp>
        <p:nvSpPr>
          <p:cNvPr id="7" name="Rectangle 6"/>
          <p:cNvSpPr/>
          <p:nvPr/>
        </p:nvSpPr>
        <p:spPr>
          <a:xfrm>
            <a:off x="3600288" y="4565441"/>
            <a:ext cx="6225299" cy="27699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6026957" y="4809833"/>
            <a:ext cx="1672094" cy="276999"/>
          </a:xfrm>
          <a:prstGeom prst="rect">
            <a:avLst/>
          </a:prstGeom>
          <a:noFill/>
        </p:spPr>
        <p:txBody>
          <a:bodyPr wrap="square" rtlCol="0">
            <a:spAutoFit/>
          </a:bodyPr>
          <a:lstStyle/>
          <a:p>
            <a:pPr algn="ctr"/>
            <a:r>
              <a:rPr lang="en-US" sz="1200" dirty="0">
                <a:latin typeface="Arial Narrow" panose="020B0606020202030204" pitchFamily="34" charset="0"/>
              </a:rPr>
              <a:t>[</a:t>
            </a:r>
            <a:r>
              <a:rPr lang="en-US" sz="1200" u="sng" dirty="0">
                <a:latin typeface="Arial Narrow" panose="020B0606020202030204" pitchFamily="34" charset="0"/>
              </a:rPr>
              <a:t>Search for an occupation</a:t>
            </a:r>
            <a:r>
              <a:rPr lang="en-US" sz="1200" dirty="0">
                <a:latin typeface="Arial Narrow" panose="020B0606020202030204" pitchFamily="34" charset="0"/>
              </a:rPr>
              <a:t>]</a:t>
            </a:r>
          </a:p>
        </p:txBody>
      </p:sp>
      <p:sp>
        <p:nvSpPr>
          <p:cNvPr id="127" name="TextBox 126"/>
          <p:cNvSpPr txBox="1"/>
          <p:nvPr/>
        </p:nvSpPr>
        <p:spPr>
          <a:xfrm>
            <a:off x="5924770" y="5073770"/>
            <a:ext cx="2375899" cy="276999"/>
          </a:xfrm>
          <a:prstGeom prst="rect">
            <a:avLst/>
          </a:prstGeom>
          <a:noFill/>
        </p:spPr>
        <p:txBody>
          <a:bodyPr wrap="square" rtlCol="0">
            <a:spAutoFit/>
          </a:bodyPr>
          <a:lstStyle/>
          <a:p>
            <a:r>
              <a:rPr lang="en-US" sz="1200" dirty="0">
                <a:latin typeface="Arial Narrow" panose="020B0606020202030204" pitchFamily="34" charset="0"/>
              </a:rPr>
              <a:t>Update background information</a:t>
            </a:r>
          </a:p>
        </p:txBody>
      </p:sp>
      <p:grpSp>
        <p:nvGrpSpPr>
          <p:cNvPr id="128" name="Group 127"/>
          <p:cNvGrpSpPr/>
          <p:nvPr/>
        </p:nvGrpSpPr>
        <p:grpSpPr>
          <a:xfrm>
            <a:off x="5777112" y="5125990"/>
            <a:ext cx="209620" cy="172558"/>
            <a:chOff x="8500911" y="1782989"/>
            <a:chExt cx="209620" cy="172558"/>
          </a:xfrm>
        </p:grpSpPr>
        <p:sp>
          <p:nvSpPr>
            <p:cNvPr id="129" name="Rectangle 128"/>
            <p:cNvSpPr/>
            <p:nvPr/>
          </p:nvSpPr>
          <p:spPr>
            <a:xfrm>
              <a:off x="8500911" y="1817048"/>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2" descr="http://www.clker.com/cliparts/L/8/t/e/r/A/check-mark-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4319" y="1782989"/>
              <a:ext cx="186212" cy="17255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9209085" y="1589254"/>
            <a:ext cx="2801940" cy="2246769"/>
          </a:xfrm>
          <a:prstGeom prst="rect">
            <a:avLst/>
          </a:prstGeom>
          <a:solidFill>
            <a:schemeClr val="bg1"/>
          </a:solidFill>
        </p:spPr>
        <p:txBody>
          <a:bodyPr wrap="square">
            <a:spAutoFit/>
          </a:bodyPr>
          <a:lstStyle/>
          <a:p>
            <a:pPr algn="ctr">
              <a:spcBef>
                <a:spcPct val="0"/>
              </a:spcBef>
            </a:pPr>
            <a:r>
              <a:rPr lang="en-US" altLang="en-US" sz="2800" dirty="0">
                <a:solidFill>
                  <a:srgbClr val="FF0000"/>
                </a:solidFill>
                <a:latin typeface="Candara" panose="020E0502030303020204" pitchFamily="34" charset="0"/>
              </a:rPr>
              <a:t>Identify your desired career occupation by choosing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Select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an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Occupation.</a:t>
            </a:r>
            <a:endParaRPr lang="en-US" altLang="en-US" sz="2800" dirty="0">
              <a:solidFill>
                <a:srgbClr val="FF0000"/>
              </a:solidFill>
              <a:latin typeface="Candara" panose="020E0502030303020204" pitchFamily="34" charset="0"/>
            </a:endParaRPr>
          </a:p>
        </p:txBody>
      </p:sp>
      <p:grpSp>
        <p:nvGrpSpPr>
          <p:cNvPr id="131" name="Group 130"/>
          <p:cNvGrpSpPr/>
          <p:nvPr/>
        </p:nvGrpSpPr>
        <p:grpSpPr>
          <a:xfrm>
            <a:off x="5262451" y="5709223"/>
            <a:ext cx="2425691" cy="483231"/>
            <a:chOff x="5757751" y="5318698"/>
            <a:chExt cx="2425691" cy="483231"/>
          </a:xfrm>
        </p:grpSpPr>
        <p:sp>
          <p:nvSpPr>
            <p:cNvPr id="132" name="Flowchart: Alternate Process 131"/>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34" name="Flowchart: Alternate Process 133"/>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13" name="Rectangle 12"/>
          <p:cNvSpPr/>
          <p:nvPr/>
        </p:nvSpPr>
        <p:spPr>
          <a:xfrm>
            <a:off x="9288935" y="3846253"/>
            <a:ext cx="2781908" cy="1815882"/>
          </a:xfrm>
          <a:prstGeom prst="rect">
            <a:avLst/>
          </a:prstGeom>
          <a:solidFill>
            <a:schemeClr val="bg1"/>
          </a:solidFill>
        </p:spPr>
        <p:txBody>
          <a:bodyPr wrap="square">
            <a:spAutoFit/>
          </a:bodyPr>
          <a:lstStyle/>
          <a:p>
            <a:pPr algn="ctr">
              <a:spcBef>
                <a:spcPct val="0"/>
              </a:spcBef>
            </a:pPr>
            <a:r>
              <a:rPr lang="en-US" altLang="en-US" sz="2800" dirty="0">
                <a:solidFill>
                  <a:srgbClr val="FF0000"/>
                </a:solidFill>
                <a:latin typeface="Candara" panose="020E0502030303020204" pitchFamily="34" charset="0"/>
              </a:rPr>
              <a:t>Select what is applicable to you, then </a:t>
            </a:r>
            <a:r>
              <a:rPr lang="en-US" altLang="en-US" sz="2800" dirty="0" smtClean="0">
                <a:solidFill>
                  <a:srgbClr val="FF0000"/>
                </a:solidFill>
                <a:latin typeface="Candara" panose="020E0502030303020204" pitchFamily="34" charset="0"/>
              </a:rPr>
              <a:t>click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Next&gt;&gt;</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sp>
        <p:nvSpPr>
          <p:cNvPr id="136" name="Down Arrow 16"/>
          <p:cNvSpPr/>
          <p:nvPr/>
        </p:nvSpPr>
        <p:spPr>
          <a:xfrm rot="11126821">
            <a:off x="3119928" y="4187443"/>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9674" y="5073770"/>
            <a:ext cx="2344651" cy="2769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199647" y="4914517"/>
            <a:ext cx="4354014" cy="1815882"/>
          </a:xfrm>
          <a:prstGeom prst="rect">
            <a:avLst/>
          </a:prstGeom>
          <a:solidFill>
            <a:schemeClr val="bg1"/>
          </a:solidFill>
        </p:spPr>
        <p:txBody>
          <a:bodyPr wrap="square">
            <a:spAutoFit/>
          </a:bodyPr>
          <a:lstStyle/>
          <a:p>
            <a:pPr algn="ctr">
              <a:spcBef>
                <a:spcPct val="0"/>
              </a:spcBef>
            </a:pPr>
            <a:r>
              <a:rPr lang="en-US" altLang="en-US" sz="2800" dirty="0">
                <a:solidFill>
                  <a:srgbClr val="FF0000"/>
                </a:solidFill>
                <a:latin typeface="Candara" panose="020E0502030303020204" pitchFamily="34" charset="0"/>
              </a:rPr>
              <a:t>Before you leave this </a:t>
            </a:r>
            <a:r>
              <a:rPr lang="en-US" altLang="en-US" sz="2800" dirty="0" smtClean="0">
                <a:solidFill>
                  <a:srgbClr val="FF0000"/>
                </a:solidFill>
                <a:latin typeface="Candara" panose="020E0502030303020204" pitchFamily="34" charset="0"/>
              </a:rPr>
              <a:t>page, </a:t>
            </a:r>
            <a:r>
              <a:rPr lang="en-US" altLang="en-US" sz="2800" dirty="0">
                <a:solidFill>
                  <a:srgbClr val="FF0000"/>
                </a:solidFill>
                <a:latin typeface="Candara" panose="020E0502030303020204" pitchFamily="34" charset="0"/>
              </a:rPr>
              <a:t>make sure you </a:t>
            </a:r>
            <a:r>
              <a:rPr lang="en-US" altLang="en-US" sz="2800" dirty="0" smtClean="0">
                <a:solidFill>
                  <a:srgbClr val="FF0000"/>
                </a:solidFill>
                <a:latin typeface="Candara" panose="020E0502030303020204" pitchFamily="34" charset="0"/>
              </a:rPr>
              <a:t>check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Update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background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information</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sp>
        <p:nvSpPr>
          <p:cNvPr id="137" name="Down Arrow 16"/>
          <p:cNvSpPr/>
          <p:nvPr/>
        </p:nvSpPr>
        <p:spPr>
          <a:xfrm rot="3231744">
            <a:off x="7493363" y="5595749"/>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8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36"/>
                                        </p:tgtEl>
                                        <p:attrNameLst>
                                          <p:attrName>style.visibility</p:attrName>
                                        </p:attrNameLst>
                                      </p:cBhvr>
                                      <p:to>
                                        <p:strVal val="visible"/>
                                      </p:to>
                                    </p:set>
                                    <p:anim calcmode="lin" valueType="num">
                                      <p:cBhvr additive="base">
                                        <p:cTn id="13" dur="2000" fill="hold"/>
                                        <p:tgtEl>
                                          <p:spTgt spid="136"/>
                                        </p:tgtEl>
                                        <p:attrNameLst>
                                          <p:attrName>ppt_x</p:attrName>
                                        </p:attrNameLst>
                                      </p:cBhvr>
                                      <p:tavLst>
                                        <p:tav tm="0">
                                          <p:val>
                                            <p:strVal val="#ppt_x"/>
                                          </p:val>
                                        </p:tav>
                                        <p:tav tm="100000">
                                          <p:val>
                                            <p:strVal val="#ppt_x"/>
                                          </p:val>
                                        </p:tav>
                                      </p:tavLst>
                                    </p:anim>
                                    <p:anim calcmode="lin" valueType="num">
                                      <p:cBhvr additive="base">
                                        <p:cTn id="14" dur="20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0"/>
                            </p:stCondLst>
                            <p:childTnLst>
                              <p:par>
                                <p:cTn id="29" presetID="2" presetClass="entr" presetSubtype="3"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 calcmode="lin" valueType="num">
                                      <p:cBhvr additive="base">
                                        <p:cTn id="31" dur="1000" fill="hold"/>
                                        <p:tgtEl>
                                          <p:spTgt spid="137"/>
                                        </p:tgtEl>
                                        <p:attrNameLst>
                                          <p:attrName>ppt_x</p:attrName>
                                        </p:attrNameLst>
                                      </p:cBhvr>
                                      <p:tavLst>
                                        <p:tav tm="0">
                                          <p:val>
                                            <p:strVal val="1+#ppt_w/2"/>
                                          </p:val>
                                        </p:tav>
                                        <p:tav tm="100000">
                                          <p:val>
                                            <p:strVal val="#ppt_x"/>
                                          </p:val>
                                        </p:tav>
                                      </p:tavLst>
                                    </p:anim>
                                    <p:anim calcmode="lin" valueType="num">
                                      <p:cBhvr additive="base">
                                        <p:cTn id="32" dur="1000" fill="hold"/>
                                        <p:tgtEl>
                                          <p:spTgt spid="1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36" grpId="0" animBg="1"/>
      <p:bldP spid="10" grpId="0" animBg="1"/>
      <p:bldP spid="138"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t="8656" r="30723" b="36464"/>
          <a:stretch/>
        </p:blipFill>
        <p:spPr bwMode="auto">
          <a:xfrm>
            <a:off x="855861" y="893455"/>
            <a:ext cx="9638720" cy="568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2"/>
          <p:cNvSpPr txBox="1">
            <a:spLocks noChangeArrowheads="1"/>
          </p:cNvSpPr>
          <p:nvPr/>
        </p:nvSpPr>
        <p:spPr>
          <a:xfrm>
            <a:off x="125124" y="159157"/>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Desired Salary</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19926" y="6394566"/>
            <a:ext cx="447989" cy="365125"/>
          </a:xfrm>
        </p:spPr>
        <p:txBody>
          <a:bodyPr/>
          <a:lstStyle/>
          <a:p>
            <a:fld id="{AF9DD44E-2746-4F7C-A6DC-C6840E4448F3}" type="slidenum">
              <a:rPr lang="en-US" smtClean="0"/>
              <a:t>27</a:t>
            </a:fld>
            <a:endParaRPr lang="en-US"/>
          </a:p>
        </p:txBody>
      </p:sp>
      <p:grpSp>
        <p:nvGrpSpPr>
          <p:cNvPr id="17" name="Group 16"/>
          <p:cNvGrpSpPr/>
          <p:nvPr/>
        </p:nvGrpSpPr>
        <p:grpSpPr>
          <a:xfrm>
            <a:off x="836811" y="817953"/>
            <a:ext cx="10579884" cy="523220"/>
            <a:chOff x="740389" y="2334394"/>
            <a:chExt cx="10579884" cy="523220"/>
          </a:xfrm>
        </p:grpSpPr>
        <p:sp>
          <p:nvSpPr>
            <p:cNvPr id="18" name="Rectangle 17"/>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0" name="Group 19"/>
            <p:cNvGrpSpPr/>
            <p:nvPr/>
          </p:nvGrpSpPr>
          <p:grpSpPr>
            <a:xfrm>
              <a:off x="3461961" y="2448074"/>
              <a:ext cx="249571" cy="209014"/>
              <a:chOff x="1588167" y="3041574"/>
              <a:chExt cx="962529" cy="918083"/>
            </a:xfrm>
            <a:solidFill>
              <a:schemeClr val="bg1"/>
            </a:solidFill>
          </p:grpSpPr>
          <p:sp>
            <p:nvSpPr>
              <p:cNvPr id="44" name="Rectangle 43"/>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2" name="TextBox 21"/>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3" name="TextBox 22"/>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4" name="TextBox 23"/>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5" name="Group 24"/>
            <p:cNvGrpSpPr/>
            <p:nvPr/>
          </p:nvGrpSpPr>
          <p:grpSpPr>
            <a:xfrm>
              <a:off x="961415" y="2450591"/>
              <a:ext cx="284290" cy="233287"/>
              <a:chOff x="2426677" y="3393831"/>
              <a:chExt cx="284290" cy="233287"/>
            </a:xfrm>
          </p:grpSpPr>
          <p:sp>
            <p:nvSpPr>
              <p:cNvPr id="41" name="Minus Sign 40"/>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inus Sign 41"/>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Sign 42"/>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7"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6200000">
              <a:off x="6806807" y="2433804"/>
              <a:ext cx="253390" cy="246758"/>
              <a:chOff x="673358" y="3458547"/>
              <a:chExt cx="2797311" cy="2057400"/>
            </a:xfrm>
            <a:solidFill>
              <a:schemeClr val="bg1"/>
            </a:solidFill>
          </p:grpSpPr>
          <p:sp>
            <p:nvSpPr>
              <p:cNvPr id="38" name="Flowchart: Magnetic Disk 37"/>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841416" y="2443960"/>
              <a:ext cx="167995" cy="238993"/>
              <a:chOff x="3124200" y="1769708"/>
              <a:chExt cx="1371598" cy="1659292"/>
            </a:xfrm>
            <a:solidFill>
              <a:schemeClr val="bg1"/>
            </a:solidFill>
          </p:grpSpPr>
          <p:sp>
            <p:nvSpPr>
              <p:cNvPr id="32" name="Flowchart: Delay 31"/>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2" name="Rectangle 1"/>
          <p:cNvSpPr/>
          <p:nvPr/>
        </p:nvSpPr>
        <p:spPr>
          <a:xfrm>
            <a:off x="2533650" y="2466975"/>
            <a:ext cx="7467520" cy="1495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4244925" y="2783209"/>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870516" y="2395043"/>
            <a:ext cx="459981" cy="230832"/>
          </a:xfrm>
          <a:prstGeom prst="rect">
            <a:avLst/>
          </a:prstGeom>
          <a:solidFill>
            <a:schemeClr val="bg1"/>
          </a:solidFill>
        </p:spPr>
        <p:txBody>
          <a:bodyPr wrap="square" rtlCol="0">
            <a:spAutoFit/>
          </a:bodyPr>
          <a:lstStyle/>
          <a:p>
            <a:pPr algn="ctr"/>
            <a:r>
              <a:rPr lang="en-US" sz="900" b="1" dirty="0"/>
              <a:t>Title</a:t>
            </a:r>
          </a:p>
        </p:txBody>
      </p:sp>
      <p:sp>
        <p:nvSpPr>
          <p:cNvPr id="50" name="TextBox 49"/>
          <p:cNvSpPr txBox="1"/>
          <p:nvPr/>
        </p:nvSpPr>
        <p:spPr>
          <a:xfrm>
            <a:off x="4614261" y="2404982"/>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51" name="TextBox 50"/>
          <p:cNvSpPr txBox="1"/>
          <p:nvPr/>
        </p:nvSpPr>
        <p:spPr>
          <a:xfrm>
            <a:off x="3558850" y="2409818"/>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52" name="TextBox 51"/>
          <p:cNvSpPr txBox="1"/>
          <p:nvPr/>
        </p:nvSpPr>
        <p:spPr>
          <a:xfrm>
            <a:off x="5916161" y="2409503"/>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53" name="TextBox 52"/>
          <p:cNvSpPr txBox="1"/>
          <p:nvPr/>
        </p:nvSpPr>
        <p:spPr>
          <a:xfrm>
            <a:off x="6891850" y="2405406"/>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54" name="TextBox 53"/>
          <p:cNvSpPr txBox="1"/>
          <p:nvPr/>
        </p:nvSpPr>
        <p:spPr>
          <a:xfrm>
            <a:off x="7922195" y="2409420"/>
            <a:ext cx="822671" cy="215444"/>
          </a:xfrm>
          <a:prstGeom prst="rect">
            <a:avLst/>
          </a:prstGeom>
          <a:solidFill>
            <a:schemeClr val="bg1"/>
          </a:solidFill>
        </p:spPr>
        <p:txBody>
          <a:bodyPr wrap="square" rtlCol="0">
            <a:spAutoFit/>
          </a:bodyPr>
          <a:lstStyle/>
          <a:p>
            <a:pPr algn="ctr"/>
            <a:r>
              <a:rPr lang="en-US" sz="800" dirty="0"/>
              <a:t>Employment</a:t>
            </a:r>
          </a:p>
        </p:txBody>
      </p:sp>
      <p:sp>
        <p:nvSpPr>
          <p:cNvPr id="55" name="TextBox 54"/>
          <p:cNvSpPr txBox="1"/>
          <p:nvPr/>
        </p:nvSpPr>
        <p:spPr>
          <a:xfrm>
            <a:off x="2664832" y="2959355"/>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56" name="TextBox 55"/>
          <p:cNvSpPr txBox="1"/>
          <p:nvPr/>
        </p:nvSpPr>
        <p:spPr>
          <a:xfrm>
            <a:off x="3827088" y="2949730"/>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57" name="TextBox 56"/>
          <p:cNvSpPr txBox="1"/>
          <p:nvPr/>
        </p:nvSpPr>
        <p:spPr>
          <a:xfrm>
            <a:off x="4646740" y="2949839"/>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58" name="TextBox 57"/>
          <p:cNvSpPr txBox="1"/>
          <p:nvPr/>
        </p:nvSpPr>
        <p:spPr>
          <a:xfrm>
            <a:off x="5703574" y="2949730"/>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59" name="TextBox 58"/>
          <p:cNvSpPr txBox="1"/>
          <p:nvPr/>
        </p:nvSpPr>
        <p:spPr>
          <a:xfrm>
            <a:off x="7006137" y="2959322"/>
            <a:ext cx="675256" cy="215444"/>
          </a:xfrm>
          <a:prstGeom prst="rect">
            <a:avLst/>
          </a:prstGeom>
          <a:noFill/>
        </p:spPr>
        <p:txBody>
          <a:bodyPr wrap="square" rtlCol="0">
            <a:spAutoFit/>
          </a:bodyPr>
          <a:lstStyle/>
          <a:p>
            <a:pPr algn="ctr"/>
            <a:r>
              <a:rPr lang="en-US" sz="800" dirty="0"/>
              <a:t>Contact</a:t>
            </a:r>
            <a:endParaRPr lang="en-US" sz="800" b="1" dirty="0"/>
          </a:p>
        </p:txBody>
      </p:sp>
      <p:sp>
        <p:nvSpPr>
          <p:cNvPr id="60" name="TextBox 59"/>
          <p:cNvSpPr txBox="1"/>
          <p:nvPr/>
        </p:nvSpPr>
        <p:spPr>
          <a:xfrm>
            <a:off x="8018029" y="2959983"/>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61" name="Straight Connector 60"/>
          <p:cNvCxnSpPr>
            <a:endCxn id="64" idx="2"/>
          </p:cNvCxnSpPr>
          <p:nvPr/>
        </p:nvCxnSpPr>
        <p:spPr>
          <a:xfrm flipV="1">
            <a:off x="3181188" y="2777344"/>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17239" y="2776451"/>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937656" y="2615832"/>
            <a:ext cx="307269" cy="323024"/>
            <a:chOff x="2278143" y="1563274"/>
            <a:chExt cx="307269" cy="323024"/>
          </a:xfrm>
        </p:grpSpPr>
        <p:sp>
          <p:nvSpPr>
            <p:cNvPr id="64" name="Flowchart: Connector 6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66" name="Straight Connector 65"/>
          <p:cNvCxnSpPr/>
          <p:nvPr/>
        </p:nvCxnSpPr>
        <p:spPr>
          <a:xfrm>
            <a:off x="2535867" y="3337272"/>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8268274" y="3186087"/>
            <a:ext cx="307269" cy="323024"/>
            <a:chOff x="2278143" y="1563274"/>
            <a:chExt cx="307269" cy="323024"/>
          </a:xfrm>
        </p:grpSpPr>
        <p:sp>
          <p:nvSpPr>
            <p:cNvPr id="68" name="Flowchart: Connector 6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70" name="Group 69"/>
          <p:cNvGrpSpPr/>
          <p:nvPr/>
        </p:nvGrpSpPr>
        <p:grpSpPr>
          <a:xfrm>
            <a:off x="7211541" y="3182713"/>
            <a:ext cx="307269" cy="323024"/>
            <a:chOff x="2278143" y="1563274"/>
            <a:chExt cx="307269" cy="323024"/>
          </a:xfrm>
        </p:grpSpPr>
        <p:sp>
          <p:nvSpPr>
            <p:cNvPr id="71" name="Flowchart: Connector 7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3" name="Group 72"/>
          <p:cNvGrpSpPr/>
          <p:nvPr/>
        </p:nvGrpSpPr>
        <p:grpSpPr>
          <a:xfrm>
            <a:off x="6196508" y="3177208"/>
            <a:ext cx="307269" cy="323024"/>
            <a:chOff x="2278143" y="1563274"/>
            <a:chExt cx="307269" cy="323024"/>
          </a:xfrm>
        </p:grpSpPr>
        <p:sp>
          <p:nvSpPr>
            <p:cNvPr id="74" name="Flowchart: Connector 7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6" name="Group 75"/>
          <p:cNvGrpSpPr/>
          <p:nvPr/>
        </p:nvGrpSpPr>
        <p:grpSpPr>
          <a:xfrm>
            <a:off x="5089722" y="3168641"/>
            <a:ext cx="307269" cy="323024"/>
            <a:chOff x="2278143" y="1563274"/>
            <a:chExt cx="307269" cy="323024"/>
          </a:xfrm>
        </p:grpSpPr>
        <p:sp>
          <p:nvSpPr>
            <p:cNvPr id="77" name="Flowchart: Connector 7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9" name="Group 78"/>
          <p:cNvGrpSpPr/>
          <p:nvPr/>
        </p:nvGrpSpPr>
        <p:grpSpPr>
          <a:xfrm>
            <a:off x="3957660" y="3164060"/>
            <a:ext cx="307269" cy="323024"/>
            <a:chOff x="2278143" y="1563274"/>
            <a:chExt cx="307269" cy="323024"/>
          </a:xfrm>
        </p:grpSpPr>
        <p:sp>
          <p:nvSpPr>
            <p:cNvPr id="80" name="Flowchart: Connector 7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2" name="Group 81"/>
          <p:cNvGrpSpPr/>
          <p:nvPr/>
        </p:nvGrpSpPr>
        <p:grpSpPr>
          <a:xfrm>
            <a:off x="2946871" y="3169998"/>
            <a:ext cx="307269" cy="323024"/>
            <a:chOff x="2278143" y="1563274"/>
            <a:chExt cx="307269" cy="323024"/>
          </a:xfrm>
        </p:grpSpPr>
        <p:sp>
          <p:nvSpPr>
            <p:cNvPr id="83" name="Flowchart: Connector 8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5" name="Group 84"/>
          <p:cNvGrpSpPr/>
          <p:nvPr/>
        </p:nvGrpSpPr>
        <p:grpSpPr>
          <a:xfrm>
            <a:off x="9252853" y="2624482"/>
            <a:ext cx="307269" cy="323024"/>
            <a:chOff x="2278143" y="1563274"/>
            <a:chExt cx="307269" cy="323024"/>
          </a:xfrm>
        </p:grpSpPr>
        <p:sp>
          <p:nvSpPr>
            <p:cNvPr id="86" name="Flowchart: Connector 8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8" name="Group 87"/>
          <p:cNvGrpSpPr/>
          <p:nvPr/>
        </p:nvGrpSpPr>
        <p:grpSpPr>
          <a:xfrm>
            <a:off x="8214999" y="2622768"/>
            <a:ext cx="307269" cy="323024"/>
            <a:chOff x="2278143" y="1563274"/>
            <a:chExt cx="307269" cy="323024"/>
          </a:xfrm>
        </p:grpSpPr>
        <p:sp>
          <p:nvSpPr>
            <p:cNvPr id="89" name="Flowchart: Connector 8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1" name="Group 90"/>
          <p:cNvGrpSpPr/>
          <p:nvPr/>
        </p:nvGrpSpPr>
        <p:grpSpPr>
          <a:xfrm>
            <a:off x="7177145" y="2615418"/>
            <a:ext cx="307269" cy="323024"/>
            <a:chOff x="2278143" y="1563274"/>
            <a:chExt cx="307269" cy="323024"/>
          </a:xfrm>
        </p:grpSpPr>
        <p:sp>
          <p:nvSpPr>
            <p:cNvPr id="92" name="Flowchart: Connector 9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4" name="Group 93"/>
          <p:cNvGrpSpPr/>
          <p:nvPr/>
        </p:nvGrpSpPr>
        <p:grpSpPr>
          <a:xfrm>
            <a:off x="5080030" y="2633907"/>
            <a:ext cx="307269" cy="323024"/>
            <a:chOff x="2278143" y="1563274"/>
            <a:chExt cx="307269" cy="323024"/>
          </a:xfrm>
        </p:grpSpPr>
        <p:sp>
          <p:nvSpPr>
            <p:cNvPr id="95" name="Flowchart: Connector 9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7" name="Group 96"/>
          <p:cNvGrpSpPr/>
          <p:nvPr/>
        </p:nvGrpSpPr>
        <p:grpSpPr>
          <a:xfrm>
            <a:off x="2867060" y="2511917"/>
            <a:ext cx="415498" cy="461665"/>
            <a:chOff x="3100734" y="3849407"/>
            <a:chExt cx="415498" cy="461665"/>
          </a:xfrm>
        </p:grpSpPr>
        <p:sp>
          <p:nvSpPr>
            <p:cNvPr id="98" name="Flowchart: Connector 97"/>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00" name="Group 99"/>
          <p:cNvGrpSpPr/>
          <p:nvPr/>
        </p:nvGrpSpPr>
        <p:grpSpPr>
          <a:xfrm>
            <a:off x="3873602" y="2538307"/>
            <a:ext cx="415498" cy="461665"/>
            <a:chOff x="3100734" y="3849407"/>
            <a:chExt cx="415498" cy="461665"/>
          </a:xfrm>
        </p:grpSpPr>
        <p:sp>
          <p:nvSpPr>
            <p:cNvPr id="101" name="Flowchart: Connector 100"/>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03" name="Straight Connector 102"/>
          <p:cNvCxnSpPr/>
          <p:nvPr/>
        </p:nvCxnSpPr>
        <p:spPr>
          <a:xfrm>
            <a:off x="4279161" y="2789018"/>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92412" y="2789810"/>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6139291" y="2615777"/>
            <a:ext cx="307269" cy="323024"/>
            <a:chOff x="2278143" y="1563274"/>
            <a:chExt cx="307269" cy="323024"/>
          </a:xfrm>
        </p:grpSpPr>
        <p:sp>
          <p:nvSpPr>
            <p:cNvPr id="106" name="Flowchart: Connector 10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08" name="Group 107"/>
          <p:cNvGrpSpPr/>
          <p:nvPr/>
        </p:nvGrpSpPr>
        <p:grpSpPr>
          <a:xfrm>
            <a:off x="5098889" y="2626601"/>
            <a:ext cx="307269" cy="323024"/>
            <a:chOff x="1075113" y="1733097"/>
            <a:chExt cx="307269" cy="323024"/>
          </a:xfrm>
        </p:grpSpPr>
        <p:sp>
          <p:nvSpPr>
            <p:cNvPr id="109" name="Flowchart: Connector 108"/>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6452327" y="210411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113" name="TextBox 112"/>
          <p:cNvSpPr txBox="1"/>
          <p:nvPr/>
        </p:nvSpPr>
        <p:spPr>
          <a:xfrm>
            <a:off x="9033088" y="2421060"/>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4" name="Rectangle 3"/>
          <p:cNvSpPr/>
          <p:nvPr/>
        </p:nvSpPr>
        <p:spPr>
          <a:xfrm>
            <a:off x="2517239" y="3754342"/>
            <a:ext cx="8084086"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
          <p:cNvSpPr txBox="1">
            <a:spLocks noChangeArrowheads="1"/>
          </p:cNvSpPr>
          <p:nvPr/>
        </p:nvSpPr>
        <p:spPr bwMode="auto">
          <a:xfrm>
            <a:off x="9741117" y="1487304"/>
            <a:ext cx="2207083" cy="3323987"/>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dirty="0">
                <a:solidFill>
                  <a:srgbClr val="FF0000"/>
                </a:solidFill>
                <a:latin typeface="Candara" panose="020E0502030303020204" pitchFamily="34" charset="0"/>
              </a:rPr>
              <a:t>Identify your desired salary using the drop-down menu. </a:t>
            </a:r>
            <a:r>
              <a:rPr lang="en-US" altLang="en-US" sz="3000" dirty="0" smtClean="0">
                <a:solidFill>
                  <a:srgbClr val="FF0000"/>
                </a:solidFill>
                <a:latin typeface="Candara" panose="020E0502030303020204" pitchFamily="34" charset="0"/>
              </a:rPr>
              <a:t>click </a:t>
            </a:r>
            <a:r>
              <a:rPr lang="en-US" altLang="en-US" sz="3000" b="1" dirty="0" smtClean="0">
                <a:solidFill>
                  <a:srgbClr val="FF0000"/>
                </a:solidFill>
                <a:effectLst>
                  <a:outerShdw blurRad="38100" dist="38100" dir="2700000" algn="tl">
                    <a:srgbClr val="000000">
                      <a:alpha val="43137"/>
                    </a:srgbClr>
                  </a:outerShdw>
                </a:effectLst>
                <a:latin typeface="Candara" panose="020E0502030303020204" pitchFamily="34" charset="0"/>
              </a:rPr>
              <a:t>Next&gt;&gt;</a:t>
            </a:r>
            <a:r>
              <a:rPr lang="en-US" altLang="en-US" sz="3000" dirty="0" smtClean="0">
                <a:solidFill>
                  <a:srgbClr val="FF0000"/>
                </a:solidFill>
                <a:latin typeface="Candara" panose="020E0502030303020204" pitchFamily="34" charset="0"/>
              </a:rPr>
              <a:t>.</a:t>
            </a:r>
            <a:endParaRPr lang="en-US" altLang="en-US" sz="3000" dirty="0">
              <a:solidFill>
                <a:srgbClr val="FF0000"/>
              </a:solidFill>
              <a:latin typeface="Candara" panose="020E0502030303020204" pitchFamily="34" charset="0"/>
            </a:endParaRPr>
          </a:p>
        </p:txBody>
      </p:sp>
      <p:sp>
        <p:nvSpPr>
          <p:cNvPr id="114" name="Rounded Rectangle 1"/>
          <p:cNvSpPr/>
          <p:nvPr/>
        </p:nvSpPr>
        <p:spPr>
          <a:xfrm>
            <a:off x="2568879" y="4325937"/>
            <a:ext cx="7376947" cy="132238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2"/>
          <p:cNvSpPr/>
          <p:nvPr/>
        </p:nvSpPr>
        <p:spPr>
          <a:xfrm>
            <a:off x="2906699" y="4184049"/>
            <a:ext cx="1810122"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926115" y="4124558"/>
            <a:ext cx="1874494"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Desired Salary</a:t>
            </a:r>
          </a:p>
        </p:txBody>
      </p:sp>
      <p:sp>
        <p:nvSpPr>
          <p:cNvPr id="118" name="TextBox 117"/>
          <p:cNvSpPr txBox="1"/>
          <p:nvPr/>
        </p:nvSpPr>
        <p:spPr>
          <a:xfrm>
            <a:off x="2521029" y="3770444"/>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800" dirty="0"/>
              <a:t> </a:t>
            </a:r>
            <a:r>
              <a:rPr lang="en-US" sz="1200" i="1" dirty="0"/>
              <a:t>Indicates required field</a:t>
            </a:r>
          </a:p>
        </p:txBody>
      </p:sp>
      <p:sp>
        <p:nvSpPr>
          <p:cNvPr id="119" name="TextBox 118"/>
          <p:cNvSpPr txBox="1"/>
          <p:nvPr/>
        </p:nvSpPr>
        <p:spPr>
          <a:xfrm>
            <a:off x="6012831" y="4743856"/>
            <a:ext cx="1335188" cy="276999"/>
          </a:xfrm>
          <a:prstGeom prst="rect">
            <a:avLst/>
          </a:prstGeom>
          <a:noFill/>
        </p:spPr>
        <p:txBody>
          <a:bodyPr wrap="square" rtlCol="0">
            <a:spAutoFit/>
          </a:bodyPr>
          <a:lstStyle/>
          <a:p>
            <a:r>
              <a:rPr lang="en-US" sz="1200" b="1" dirty="0">
                <a:latin typeface="Arial Narrow" panose="020B0606020202030204" pitchFamily="34" charset="0"/>
              </a:rPr>
              <a:t>* Desired salary:</a:t>
            </a:r>
          </a:p>
        </p:txBody>
      </p:sp>
      <p:sp>
        <p:nvSpPr>
          <p:cNvPr id="120" name="Round Single Corner Rectangle 67"/>
          <p:cNvSpPr/>
          <p:nvPr/>
        </p:nvSpPr>
        <p:spPr>
          <a:xfrm rot="10800000" flipV="1">
            <a:off x="7122894" y="4728590"/>
            <a:ext cx="2783025" cy="319659"/>
          </a:xfrm>
          <a:prstGeom prst="round1Rect">
            <a:avLst/>
          </a:prstGeom>
          <a:solidFill>
            <a:srgbClr val="FFE593"/>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72545" y="4749920"/>
            <a:ext cx="2800130" cy="276999"/>
          </a:xfrm>
          <a:prstGeom prst="rect">
            <a:avLst/>
          </a:prstGeom>
          <a:noFill/>
        </p:spPr>
        <p:txBody>
          <a:bodyPr wrap="square" rtlCol="0">
            <a:spAutoFit/>
          </a:bodyPr>
          <a:lstStyle/>
          <a:p>
            <a:r>
              <a:rPr lang="en-US" sz="1200" dirty="0">
                <a:latin typeface="Arial Narrow" panose="020B0606020202030204" pitchFamily="34" charset="0"/>
              </a:rPr>
              <a:t>$28.75 hourly ($60,000 annually) or more</a:t>
            </a:r>
          </a:p>
        </p:txBody>
      </p:sp>
      <p:sp>
        <p:nvSpPr>
          <p:cNvPr id="121" name="Flowchart: Extract 120"/>
          <p:cNvSpPr/>
          <p:nvPr/>
        </p:nvSpPr>
        <p:spPr>
          <a:xfrm flipV="1">
            <a:off x="9645867" y="4851881"/>
            <a:ext cx="158837" cy="149924"/>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7105870" y="5111870"/>
            <a:ext cx="2375899" cy="276999"/>
          </a:xfrm>
          <a:prstGeom prst="rect">
            <a:avLst/>
          </a:prstGeom>
          <a:noFill/>
        </p:spPr>
        <p:txBody>
          <a:bodyPr wrap="square" rtlCol="0">
            <a:spAutoFit/>
          </a:bodyPr>
          <a:lstStyle/>
          <a:p>
            <a:r>
              <a:rPr lang="en-US" sz="1200" dirty="0">
                <a:latin typeface="Arial Narrow" panose="020B0606020202030204" pitchFamily="34" charset="0"/>
              </a:rPr>
              <a:t>Update background information</a:t>
            </a:r>
          </a:p>
        </p:txBody>
      </p:sp>
      <p:grpSp>
        <p:nvGrpSpPr>
          <p:cNvPr id="123" name="Group 122"/>
          <p:cNvGrpSpPr/>
          <p:nvPr/>
        </p:nvGrpSpPr>
        <p:grpSpPr>
          <a:xfrm>
            <a:off x="6958212" y="5164090"/>
            <a:ext cx="209620" cy="172558"/>
            <a:chOff x="8500911" y="1782989"/>
            <a:chExt cx="209620" cy="172558"/>
          </a:xfrm>
        </p:grpSpPr>
        <p:sp>
          <p:nvSpPr>
            <p:cNvPr id="124" name="Rectangle 123"/>
            <p:cNvSpPr/>
            <p:nvPr/>
          </p:nvSpPr>
          <p:spPr>
            <a:xfrm>
              <a:off x="8500911" y="1817048"/>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2" descr="http://www.clker.com/cliparts/L/8/t/e/r/A/check-mark-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4319" y="1782989"/>
              <a:ext cx="186212" cy="17255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9"/>
          <p:cNvSpPr/>
          <p:nvPr/>
        </p:nvSpPr>
        <p:spPr>
          <a:xfrm>
            <a:off x="6015681" y="4349626"/>
            <a:ext cx="4118920" cy="1155824"/>
          </a:xfrm>
          <a:prstGeom prst="ellipse">
            <a:avLst/>
          </a:prstGeom>
          <a:noFill/>
          <a:ln w="1905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7310326" y="5975923"/>
            <a:ext cx="2425691" cy="483231"/>
            <a:chOff x="5757751" y="5318698"/>
            <a:chExt cx="2425691" cy="483231"/>
          </a:xfrm>
        </p:grpSpPr>
        <p:sp>
          <p:nvSpPr>
            <p:cNvPr id="132" name="Flowchart: Alternate Process 131"/>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34" name="Flowchart: Alternate Process 133"/>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7" name="Rectangle 6"/>
          <p:cNvSpPr/>
          <p:nvPr/>
        </p:nvSpPr>
        <p:spPr>
          <a:xfrm>
            <a:off x="2670318" y="5327438"/>
            <a:ext cx="5048177" cy="369332"/>
          </a:xfrm>
          <a:prstGeom prst="rect">
            <a:avLst/>
          </a:prstGeom>
        </p:spPr>
        <p:txBody>
          <a:bodyPr wrap="none">
            <a:spAutoFit/>
          </a:bodyPr>
          <a:lstStyle/>
          <a:p>
            <a:pPr algn="ctr">
              <a:spcBef>
                <a:spcPct val="0"/>
              </a:spcBef>
            </a:pPr>
            <a:r>
              <a:rPr lang="en-US" altLang="en-US" dirty="0">
                <a:latin typeface="Candara" panose="020E0502030303020204" pitchFamily="34" charset="0"/>
              </a:rPr>
              <a:t>Select what is applicable to you, then Click “</a:t>
            </a:r>
            <a:r>
              <a:rPr lang="en-US" altLang="en-US" b="1" dirty="0">
                <a:effectLst>
                  <a:outerShdw blurRad="38100" dist="38100" dir="2700000" algn="tl">
                    <a:srgbClr val="000000">
                      <a:alpha val="43137"/>
                    </a:srgbClr>
                  </a:outerShdw>
                </a:effectLst>
                <a:latin typeface="Candara" panose="020E0502030303020204" pitchFamily="34" charset="0"/>
              </a:rPr>
              <a:t>Next</a:t>
            </a:r>
            <a:r>
              <a:rPr lang="en-US" altLang="en-US" dirty="0">
                <a:latin typeface="Candara" panose="020E0502030303020204" pitchFamily="34" charset="0"/>
              </a:rPr>
              <a:t>”</a:t>
            </a:r>
          </a:p>
        </p:txBody>
      </p:sp>
      <p:sp>
        <p:nvSpPr>
          <p:cNvPr id="128" name="Down Arrow 16"/>
          <p:cNvSpPr/>
          <p:nvPr/>
        </p:nvSpPr>
        <p:spPr>
          <a:xfrm rot="3231744">
            <a:off x="9642675" y="5928341"/>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6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1000" fill="hold"/>
                                        <p:tgtEl>
                                          <p:spTgt spid="128"/>
                                        </p:tgtEl>
                                        <p:attrNameLst>
                                          <p:attrName>ppt_x</p:attrName>
                                        </p:attrNameLst>
                                      </p:cBhvr>
                                      <p:tavLst>
                                        <p:tav tm="0">
                                          <p:val>
                                            <p:strVal val="1+#ppt_w/2"/>
                                          </p:val>
                                        </p:tav>
                                        <p:tav tm="100000">
                                          <p:val>
                                            <p:strVal val="#ppt_x"/>
                                          </p:val>
                                        </p:tav>
                                      </p:tavLst>
                                    </p:anim>
                                    <p:anim calcmode="lin" valueType="num">
                                      <p:cBhvr additive="base">
                                        <p:cTn id="8" dur="1000" fill="hold"/>
                                        <p:tgtEl>
                                          <p:spTgt spid="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396754"/>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sp>
        <p:nvSpPr>
          <p:cNvPr id="6" name="Rectangle 2"/>
          <p:cNvSpPr txBox="1">
            <a:spLocks noChangeArrowheads="1"/>
          </p:cNvSpPr>
          <p:nvPr/>
        </p:nvSpPr>
        <p:spPr>
          <a:xfrm>
            <a:off x="762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Other Employer Search Items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864" r="19607" b="3988"/>
          <a:stretch/>
        </p:blipFill>
        <p:spPr bwMode="auto">
          <a:xfrm>
            <a:off x="1099213" y="784191"/>
            <a:ext cx="8152334" cy="572225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Slide Number Placeholder 31"/>
          <p:cNvSpPr>
            <a:spLocks noGrp="1"/>
          </p:cNvSpPr>
          <p:nvPr>
            <p:ph type="sldNum" sz="quarter" idx="12"/>
          </p:nvPr>
        </p:nvSpPr>
        <p:spPr>
          <a:xfrm>
            <a:off x="6047875" y="6292173"/>
            <a:ext cx="377692" cy="365125"/>
          </a:xfrm>
        </p:spPr>
        <p:txBody>
          <a:bodyPr/>
          <a:lstStyle/>
          <a:p>
            <a:fld id="{AF9DD44E-2746-4F7C-A6DC-C6840E4448F3}" type="slidenum">
              <a:rPr lang="en-US" smtClean="0"/>
              <a:t>28</a:t>
            </a:fld>
            <a:endParaRPr lang="en-US" dirty="0"/>
          </a:p>
        </p:txBody>
      </p:sp>
      <p:sp>
        <p:nvSpPr>
          <p:cNvPr id="31" name="Rectangle 30"/>
          <p:cNvSpPr/>
          <p:nvPr/>
        </p:nvSpPr>
        <p:spPr>
          <a:xfrm>
            <a:off x="2314575" y="1477205"/>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4044900" y="1716409"/>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70491" y="1328243"/>
            <a:ext cx="459981" cy="230832"/>
          </a:xfrm>
          <a:prstGeom prst="rect">
            <a:avLst/>
          </a:prstGeom>
          <a:solidFill>
            <a:schemeClr val="bg1"/>
          </a:solidFill>
        </p:spPr>
        <p:txBody>
          <a:bodyPr wrap="square" rtlCol="0">
            <a:spAutoFit/>
          </a:bodyPr>
          <a:lstStyle/>
          <a:p>
            <a:pPr algn="ctr"/>
            <a:r>
              <a:rPr lang="en-US" sz="900" b="1" dirty="0"/>
              <a:t>Title</a:t>
            </a:r>
          </a:p>
        </p:txBody>
      </p:sp>
      <p:sp>
        <p:nvSpPr>
          <p:cNvPr id="39" name="TextBox 38"/>
          <p:cNvSpPr txBox="1"/>
          <p:nvPr/>
        </p:nvSpPr>
        <p:spPr>
          <a:xfrm>
            <a:off x="4414236" y="1338182"/>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40" name="TextBox 39"/>
          <p:cNvSpPr txBox="1"/>
          <p:nvPr/>
        </p:nvSpPr>
        <p:spPr>
          <a:xfrm>
            <a:off x="3358825" y="1343018"/>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41" name="TextBox 40"/>
          <p:cNvSpPr txBox="1"/>
          <p:nvPr/>
        </p:nvSpPr>
        <p:spPr>
          <a:xfrm>
            <a:off x="5716136" y="1342703"/>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42" name="TextBox 41"/>
          <p:cNvSpPr txBox="1"/>
          <p:nvPr/>
        </p:nvSpPr>
        <p:spPr>
          <a:xfrm>
            <a:off x="6691825" y="1338606"/>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43" name="TextBox 42"/>
          <p:cNvSpPr txBox="1"/>
          <p:nvPr/>
        </p:nvSpPr>
        <p:spPr>
          <a:xfrm>
            <a:off x="7722170" y="1342620"/>
            <a:ext cx="822671" cy="215444"/>
          </a:xfrm>
          <a:prstGeom prst="rect">
            <a:avLst/>
          </a:prstGeom>
          <a:solidFill>
            <a:schemeClr val="bg1"/>
          </a:solidFill>
        </p:spPr>
        <p:txBody>
          <a:bodyPr wrap="square" rtlCol="0">
            <a:spAutoFit/>
          </a:bodyPr>
          <a:lstStyle/>
          <a:p>
            <a:pPr algn="ctr"/>
            <a:r>
              <a:rPr lang="en-US" sz="800" dirty="0"/>
              <a:t>Employment</a:t>
            </a:r>
          </a:p>
        </p:txBody>
      </p:sp>
      <p:sp>
        <p:nvSpPr>
          <p:cNvPr id="44" name="TextBox 43"/>
          <p:cNvSpPr txBox="1"/>
          <p:nvPr/>
        </p:nvSpPr>
        <p:spPr>
          <a:xfrm>
            <a:off x="2464807" y="1892555"/>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45" name="TextBox 44"/>
          <p:cNvSpPr txBox="1"/>
          <p:nvPr/>
        </p:nvSpPr>
        <p:spPr>
          <a:xfrm>
            <a:off x="3627063" y="1882930"/>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46" name="TextBox 45"/>
          <p:cNvSpPr txBox="1"/>
          <p:nvPr/>
        </p:nvSpPr>
        <p:spPr>
          <a:xfrm>
            <a:off x="4446715" y="1883039"/>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47" name="TextBox 46"/>
          <p:cNvSpPr txBox="1"/>
          <p:nvPr/>
        </p:nvSpPr>
        <p:spPr>
          <a:xfrm>
            <a:off x="5503549" y="1882930"/>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48" name="TextBox 47"/>
          <p:cNvSpPr txBox="1"/>
          <p:nvPr/>
        </p:nvSpPr>
        <p:spPr>
          <a:xfrm>
            <a:off x="6806112" y="1892522"/>
            <a:ext cx="675256" cy="215444"/>
          </a:xfrm>
          <a:prstGeom prst="rect">
            <a:avLst/>
          </a:prstGeom>
          <a:noFill/>
        </p:spPr>
        <p:txBody>
          <a:bodyPr wrap="square" rtlCol="0">
            <a:spAutoFit/>
          </a:bodyPr>
          <a:lstStyle/>
          <a:p>
            <a:pPr algn="ctr"/>
            <a:r>
              <a:rPr lang="en-US" sz="800" dirty="0"/>
              <a:t>Contact</a:t>
            </a:r>
            <a:endParaRPr lang="en-US" sz="800" b="1" dirty="0"/>
          </a:p>
        </p:txBody>
      </p:sp>
      <p:sp>
        <p:nvSpPr>
          <p:cNvPr id="49" name="TextBox 48"/>
          <p:cNvSpPr txBox="1"/>
          <p:nvPr/>
        </p:nvSpPr>
        <p:spPr>
          <a:xfrm>
            <a:off x="7818004" y="1893183"/>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50" name="Straight Connector 49"/>
          <p:cNvCxnSpPr>
            <a:endCxn id="53" idx="2"/>
          </p:cNvCxnSpPr>
          <p:nvPr/>
        </p:nvCxnSpPr>
        <p:spPr>
          <a:xfrm flipV="1">
            <a:off x="2981163" y="1710544"/>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17214" y="1709651"/>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7631" y="1549032"/>
            <a:ext cx="307269" cy="323024"/>
            <a:chOff x="2278143" y="1563274"/>
            <a:chExt cx="307269" cy="323024"/>
          </a:xfrm>
        </p:grpSpPr>
        <p:sp>
          <p:nvSpPr>
            <p:cNvPr id="53" name="Flowchart: Connector 5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55" name="Straight Connector 54"/>
          <p:cNvCxnSpPr/>
          <p:nvPr/>
        </p:nvCxnSpPr>
        <p:spPr>
          <a:xfrm>
            <a:off x="2335842" y="2270472"/>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8068249" y="2119287"/>
            <a:ext cx="307269" cy="323024"/>
            <a:chOff x="2278143" y="1563274"/>
            <a:chExt cx="307269" cy="323024"/>
          </a:xfrm>
        </p:grpSpPr>
        <p:sp>
          <p:nvSpPr>
            <p:cNvPr id="57" name="Flowchart: Connector 5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9" name="Group 58"/>
          <p:cNvGrpSpPr/>
          <p:nvPr/>
        </p:nvGrpSpPr>
        <p:grpSpPr>
          <a:xfrm>
            <a:off x="7011516" y="2115913"/>
            <a:ext cx="307269" cy="323024"/>
            <a:chOff x="2278143" y="1563274"/>
            <a:chExt cx="307269" cy="323024"/>
          </a:xfrm>
        </p:grpSpPr>
        <p:sp>
          <p:nvSpPr>
            <p:cNvPr id="60" name="Flowchart: Connector 5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 name="Group 61"/>
          <p:cNvGrpSpPr/>
          <p:nvPr/>
        </p:nvGrpSpPr>
        <p:grpSpPr>
          <a:xfrm>
            <a:off x="5996483" y="2110408"/>
            <a:ext cx="307269" cy="323024"/>
            <a:chOff x="2278143" y="1563274"/>
            <a:chExt cx="307269" cy="323024"/>
          </a:xfrm>
        </p:grpSpPr>
        <p:sp>
          <p:nvSpPr>
            <p:cNvPr id="63" name="Flowchart: Connector 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5" name="Group 64"/>
          <p:cNvGrpSpPr/>
          <p:nvPr/>
        </p:nvGrpSpPr>
        <p:grpSpPr>
          <a:xfrm>
            <a:off x="4889697" y="2101841"/>
            <a:ext cx="307269" cy="323024"/>
            <a:chOff x="2278143" y="1563274"/>
            <a:chExt cx="307269" cy="323024"/>
          </a:xfrm>
        </p:grpSpPr>
        <p:sp>
          <p:nvSpPr>
            <p:cNvPr id="66" name="Flowchart: Connector 6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3757635" y="2097260"/>
            <a:ext cx="307269" cy="323024"/>
            <a:chOff x="2278143" y="1563274"/>
            <a:chExt cx="307269" cy="323024"/>
          </a:xfrm>
        </p:grpSpPr>
        <p:sp>
          <p:nvSpPr>
            <p:cNvPr id="69" name="Flowchart: Connector 6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1" name="Group 70"/>
          <p:cNvGrpSpPr/>
          <p:nvPr/>
        </p:nvGrpSpPr>
        <p:grpSpPr>
          <a:xfrm>
            <a:off x="2746846" y="2103198"/>
            <a:ext cx="307269" cy="323024"/>
            <a:chOff x="2278143" y="1563274"/>
            <a:chExt cx="307269" cy="323024"/>
          </a:xfrm>
        </p:grpSpPr>
        <p:sp>
          <p:nvSpPr>
            <p:cNvPr id="72" name="Flowchart: Connector 7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4" name="Group 73"/>
          <p:cNvGrpSpPr/>
          <p:nvPr/>
        </p:nvGrpSpPr>
        <p:grpSpPr>
          <a:xfrm>
            <a:off x="9052828" y="1557682"/>
            <a:ext cx="307269" cy="323024"/>
            <a:chOff x="2278143" y="1563274"/>
            <a:chExt cx="307269" cy="323024"/>
          </a:xfrm>
        </p:grpSpPr>
        <p:sp>
          <p:nvSpPr>
            <p:cNvPr id="75" name="Flowchart: Connector 7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7" name="Group 76"/>
          <p:cNvGrpSpPr/>
          <p:nvPr/>
        </p:nvGrpSpPr>
        <p:grpSpPr>
          <a:xfrm>
            <a:off x="8014974" y="1555968"/>
            <a:ext cx="307269" cy="323024"/>
            <a:chOff x="2278143" y="1563274"/>
            <a:chExt cx="307269" cy="323024"/>
          </a:xfrm>
        </p:grpSpPr>
        <p:sp>
          <p:nvSpPr>
            <p:cNvPr id="78" name="Flowchart: Connector 7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6977120" y="1548618"/>
            <a:ext cx="307269" cy="323024"/>
            <a:chOff x="2278143" y="1563274"/>
            <a:chExt cx="307269" cy="323024"/>
          </a:xfrm>
        </p:grpSpPr>
        <p:sp>
          <p:nvSpPr>
            <p:cNvPr id="81" name="Flowchart: Connector 8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3" name="Group 82"/>
          <p:cNvGrpSpPr/>
          <p:nvPr/>
        </p:nvGrpSpPr>
        <p:grpSpPr>
          <a:xfrm>
            <a:off x="4880005" y="1567107"/>
            <a:ext cx="307269" cy="323024"/>
            <a:chOff x="2278143" y="1563274"/>
            <a:chExt cx="307269" cy="323024"/>
          </a:xfrm>
        </p:grpSpPr>
        <p:sp>
          <p:nvSpPr>
            <p:cNvPr id="84" name="Flowchart: Connector 8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6" name="Group 85"/>
          <p:cNvGrpSpPr/>
          <p:nvPr/>
        </p:nvGrpSpPr>
        <p:grpSpPr>
          <a:xfrm>
            <a:off x="2667035" y="1445117"/>
            <a:ext cx="415498" cy="461665"/>
            <a:chOff x="3100734" y="3849407"/>
            <a:chExt cx="415498" cy="461665"/>
          </a:xfrm>
        </p:grpSpPr>
        <p:sp>
          <p:nvSpPr>
            <p:cNvPr id="87" name="Flowchart: Connector 86"/>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89" name="Group 88"/>
          <p:cNvGrpSpPr/>
          <p:nvPr/>
        </p:nvGrpSpPr>
        <p:grpSpPr>
          <a:xfrm>
            <a:off x="3673577" y="1471507"/>
            <a:ext cx="415498" cy="461665"/>
            <a:chOff x="3100734" y="3849407"/>
            <a:chExt cx="415498" cy="461665"/>
          </a:xfrm>
        </p:grpSpPr>
        <p:sp>
          <p:nvSpPr>
            <p:cNvPr id="90" name="Flowchart: Connector 8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92" name="Straight Connector 91"/>
          <p:cNvCxnSpPr/>
          <p:nvPr/>
        </p:nvCxnSpPr>
        <p:spPr>
          <a:xfrm>
            <a:off x="4079136" y="1722218"/>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192387" y="1723010"/>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5939266" y="1548977"/>
            <a:ext cx="307269" cy="323024"/>
            <a:chOff x="2278143" y="1563274"/>
            <a:chExt cx="307269" cy="323024"/>
          </a:xfrm>
        </p:grpSpPr>
        <p:sp>
          <p:nvSpPr>
            <p:cNvPr id="95" name="Flowchart: Connector 9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97" name="Group 96"/>
          <p:cNvGrpSpPr/>
          <p:nvPr/>
        </p:nvGrpSpPr>
        <p:grpSpPr>
          <a:xfrm>
            <a:off x="4898864" y="1559801"/>
            <a:ext cx="307269" cy="323024"/>
            <a:chOff x="1075113" y="1733097"/>
            <a:chExt cx="307269" cy="323024"/>
          </a:xfrm>
        </p:grpSpPr>
        <p:sp>
          <p:nvSpPr>
            <p:cNvPr id="98" name="Flowchart: Connector 97"/>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6252302" y="103731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102" name="TextBox 101"/>
          <p:cNvSpPr txBox="1"/>
          <p:nvPr/>
        </p:nvSpPr>
        <p:spPr>
          <a:xfrm>
            <a:off x="8833063" y="1354260"/>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103" name="TextBox 102"/>
          <p:cNvSpPr txBox="1"/>
          <p:nvPr/>
        </p:nvSpPr>
        <p:spPr>
          <a:xfrm>
            <a:off x="2321004" y="2446469"/>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35" name="Rectangle 34"/>
          <p:cNvSpPr/>
          <p:nvPr/>
        </p:nvSpPr>
        <p:spPr>
          <a:xfrm>
            <a:off x="2335842" y="2723468"/>
            <a:ext cx="6915705" cy="375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
          <p:cNvSpPr/>
          <p:nvPr/>
        </p:nvSpPr>
        <p:spPr>
          <a:xfrm>
            <a:off x="2359329" y="2868612"/>
            <a:ext cx="6855647" cy="829385"/>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2"/>
          <p:cNvSpPr/>
          <p:nvPr/>
        </p:nvSpPr>
        <p:spPr>
          <a:xfrm>
            <a:off x="2563799" y="2726724"/>
            <a:ext cx="2949400"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576378" y="2686283"/>
            <a:ext cx="3054287"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Desired Job Type Profile Information</a:t>
            </a:r>
          </a:p>
        </p:txBody>
      </p:sp>
      <p:sp>
        <p:nvSpPr>
          <p:cNvPr id="108" name="TextBox 107"/>
          <p:cNvSpPr txBox="1"/>
          <p:nvPr/>
        </p:nvSpPr>
        <p:spPr>
          <a:xfrm>
            <a:off x="2380902" y="2976796"/>
            <a:ext cx="1874340" cy="430887"/>
          </a:xfrm>
          <a:prstGeom prst="rect">
            <a:avLst/>
          </a:prstGeom>
          <a:solidFill>
            <a:schemeClr val="bg1"/>
          </a:solidFill>
        </p:spPr>
        <p:txBody>
          <a:bodyPr wrap="square" rtlCol="0">
            <a:spAutoFit/>
          </a:bodyPr>
          <a:lstStyle/>
          <a:p>
            <a:pPr marL="114300" indent="-114300"/>
            <a:r>
              <a:rPr lang="en-US" sz="1200" b="1" dirty="0">
                <a:solidFill>
                  <a:srgbClr val="C00000"/>
                </a:solidFill>
              </a:rPr>
              <a:t>*</a:t>
            </a:r>
            <a:r>
              <a:rPr lang="en-US" sz="1000" dirty="0"/>
              <a:t> </a:t>
            </a:r>
            <a:r>
              <a:rPr lang="en-US" sz="1000" b="1" dirty="0"/>
              <a:t>Title of this desired job type profile:</a:t>
            </a:r>
          </a:p>
        </p:txBody>
      </p:sp>
      <p:sp>
        <p:nvSpPr>
          <p:cNvPr id="109" name="TextBox 108"/>
          <p:cNvSpPr txBox="1"/>
          <p:nvPr/>
        </p:nvSpPr>
        <p:spPr>
          <a:xfrm>
            <a:off x="4136599" y="3001739"/>
            <a:ext cx="2745713" cy="276999"/>
          </a:xfrm>
          <a:prstGeom prst="rect">
            <a:avLst/>
          </a:prstGeom>
          <a:noFill/>
          <a:ln w="19050">
            <a:solidFill>
              <a:schemeClr val="tx1"/>
            </a:solidFill>
          </a:ln>
        </p:spPr>
        <p:txBody>
          <a:bodyPr wrap="square" rtlCol="0">
            <a:spAutoFit/>
          </a:bodyPr>
          <a:lstStyle/>
          <a:p>
            <a:r>
              <a:rPr lang="en-US" sz="1200" dirty="0"/>
              <a:t>Sales Manager</a:t>
            </a:r>
          </a:p>
        </p:txBody>
      </p:sp>
      <p:sp>
        <p:nvSpPr>
          <p:cNvPr id="110" name="TextBox 109"/>
          <p:cNvSpPr txBox="1"/>
          <p:nvPr/>
        </p:nvSpPr>
        <p:spPr>
          <a:xfrm>
            <a:off x="2688647" y="3444081"/>
            <a:ext cx="2324403" cy="253916"/>
          </a:xfrm>
          <a:prstGeom prst="rect">
            <a:avLst/>
          </a:prstGeom>
          <a:noFill/>
        </p:spPr>
        <p:txBody>
          <a:bodyPr wrap="square" rtlCol="0">
            <a:spAutoFit/>
          </a:bodyPr>
          <a:lstStyle/>
          <a:p>
            <a:r>
              <a:rPr lang="en-US" sz="1050" dirty="0">
                <a:latin typeface="Arial Narrow" panose="020B0606020202030204" pitchFamily="34" charset="0"/>
              </a:rPr>
              <a:t>This is your default Desired Job Type profile </a:t>
            </a:r>
          </a:p>
        </p:txBody>
      </p:sp>
      <p:grpSp>
        <p:nvGrpSpPr>
          <p:cNvPr id="111" name="Group 110"/>
          <p:cNvGrpSpPr/>
          <p:nvPr/>
        </p:nvGrpSpPr>
        <p:grpSpPr>
          <a:xfrm>
            <a:off x="2540989" y="3467726"/>
            <a:ext cx="209620" cy="172558"/>
            <a:chOff x="8500911" y="1782989"/>
            <a:chExt cx="209620" cy="172558"/>
          </a:xfrm>
        </p:grpSpPr>
        <p:sp>
          <p:nvSpPr>
            <p:cNvPr id="112" name="Rectangle 111"/>
            <p:cNvSpPr/>
            <p:nvPr/>
          </p:nvSpPr>
          <p:spPr>
            <a:xfrm>
              <a:off x="8500911" y="1817048"/>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2" descr="http://www.clker.com/cliparts/L/8/t/e/r/A/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4319" y="1782989"/>
              <a:ext cx="186212" cy="172558"/>
            </a:xfrm>
            <a:prstGeom prst="rect">
              <a:avLst/>
            </a:prstGeom>
            <a:noFill/>
            <a:extLst>
              <a:ext uri="{909E8E84-426E-40DD-AFC4-6F175D3DCCD1}">
                <a14:hiddenFill xmlns:a14="http://schemas.microsoft.com/office/drawing/2010/main">
                  <a:solidFill>
                    <a:srgbClr val="FFFFFF"/>
                  </a:solidFill>
                </a14:hiddenFill>
              </a:ext>
            </a:extLst>
          </p:spPr>
        </p:pic>
      </p:grpSp>
      <p:sp>
        <p:nvSpPr>
          <p:cNvPr id="116" name="Rounded Rectangle 1"/>
          <p:cNvSpPr/>
          <p:nvPr/>
        </p:nvSpPr>
        <p:spPr>
          <a:xfrm>
            <a:off x="2348039" y="3913490"/>
            <a:ext cx="6855647" cy="912813"/>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2"/>
          <p:cNvSpPr/>
          <p:nvPr/>
        </p:nvSpPr>
        <p:spPr>
          <a:xfrm>
            <a:off x="2552509" y="3771602"/>
            <a:ext cx="2949400"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556036" y="3731161"/>
            <a:ext cx="3054287"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Desired Employment Category</a:t>
            </a:r>
          </a:p>
        </p:txBody>
      </p:sp>
      <p:sp>
        <p:nvSpPr>
          <p:cNvPr id="119" name="TextBox 118"/>
          <p:cNvSpPr txBox="1"/>
          <p:nvPr/>
        </p:nvSpPr>
        <p:spPr>
          <a:xfrm>
            <a:off x="2369612" y="4021674"/>
            <a:ext cx="1874340" cy="276999"/>
          </a:xfrm>
          <a:prstGeom prst="rect">
            <a:avLst/>
          </a:prstGeom>
          <a:solidFill>
            <a:schemeClr val="bg1"/>
          </a:solidFill>
        </p:spPr>
        <p:txBody>
          <a:bodyPr wrap="square" rtlCol="0">
            <a:spAutoFit/>
          </a:bodyPr>
          <a:lstStyle/>
          <a:p>
            <a:pPr marL="114300" indent="-114300"/>
            <a:r>
              <a:rPr lang="en-US" sz="1200" b="1" dirty="0">
                <a:solidFill>
                  <a:srgbClr val="C00000"/>
                </a:solidFill>
              </a:rPr>
              <a:t>   </a:t>
            </a:r>
            <a:r>
              <a:rPr lang="en-US" sz="1000" b="1" dirty="0"/>
              <a:t>Employment Type</a:t>
            </a:r>
          </a:p>
        </p:txBody>
      </p:sp>
      <p:sp>
        <p:nvSpPr>
          <p:cNvPr id="120" name="TextBox 119"/>
          <p:cNvSpPr txBox="1"/>
          <p:nvPr/>
        </p:nvSpPr>
        <p:spPr>
          <a:xfrm>
            <a:off x="3887185" y="4046617"/>
            <a:ext cx="1770666" cy="276999"/>
          </a:xfrm>
          <a:prstGeom prst="rect">
            <a:avLst/>
          </a:prstGeom>
          <a:noFill/>
          <a:ln w="19050">
            <a:solidFill>
              <a:schemeClr val="tx1"/>
            </a:solidFill>
          </a:ln>
        </p:spPr>
        <p:txBody>
          <a:bodyPr wrap="square" rtlCol="0">
            <a:spAutoFit/>
          </a:bodyPr>
          <a:lstStyle/>
          <a:p>
            <a:r>
              <a:rPr lang="en-US" sz="1200" dirty="0"/>
              <a:t>Regular</a:t>
            </a:r>
          </a:p>
        </p:txBody>
      </p:sp>
      <p:sp>
        <p:nvSpPr>
          <p:cNvPr id="128" name="Flowchart: Extract 127"/>
          <p:cNvSpPr/>
          <p:nvPr/>
        </p:nvSpPr>
        <p:spPr>
          <a:xfrm flipV="1">
            <a:off x="5389107" y="4117932"/>
            <a:ext cx="126704" cy="152166"/>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60087" y="4450299"/>
            <a:ext cx="1874340" cy="276999"/>
          </a:xfrm>
          <a:prstGeom prst="rect">
            <a:avLst/>
          </a:prstGeom>
          <a:solidFill>
            <a:schemeClr val="bg1"/>
          </a:solidFill>
        </p:spPr>
        <p:txBody>
          <a:bodyPr wrap="square" rtlCol="0">
            <a:spAutoFit/>
          </a:bodyPr>
          <a:lstStyle/>
          <a:p>
            <a:pPr marL="114300" indent="-114300"/>
            <a:r>
              <a:rPr lang="en-US" sz="1200" b="1" dirty="0">
                <a:solidFill>
                  <a:srgbClr val="C00000"/>
                </a:solidFill>
              </a:rPr>
              <a:t>   </a:t>
            </a:r>
            <a:r>
              <a:rPr lang="en-US" sz="1000" b="1" dirty="0"/>
              <a:t>Full Time or Part Time</a:t>
            </a:r>
          </a:p>
        </p:txBody>
      </p:sp>
      <p:sp>
        <p:nvSpPr>
          <p:cNvPr id="131" name="TextBox 130"/>
          <p:cNvSpPr txBox="1"/>
          <p:nvPr/>
        </p:nvSpPr>
        <p:spPr>
          <a:xfrm>
            <a:off x="3877659" y="4475242"/>
            <a:ext cx="2220389" cy="276999"/>
          </a:xfrm>
          <a:prstGeom prst="rect">
            <a:avLst/>
          </a:prstGeom>
          <a:noFill/>
          <a:ln w="19050">
            <a:solidFill>
              <a:schemeClr val="tx1"/>
            </a:solidFill>
          </a:ln>
        </p:spPr>
        <p:txBody>
          <a:bodyPr wrap="square" rtlCol="0">
            <a:spAutoFit/>
          </a:bodyPr>
          <a:lstStyle/>
          <a:p>
            <a:r>
              <a:rPr lang="en-US" sz="1200" dirty="0"/>
              <a:t>Full Time (30 hours or more) </a:t>
            </a:r>
          </a:p>
        </p:txBody>
      </p:sp>
      <p:sp>
        <p:nvSpPr>
          <p:cNvPr id="132" name="Flowchart: Extract 131"/>
          <p:cNvSpPr/>
          <p:nvPr/>
        </p:nvSpPr>
        <p:spPr>
          <a:xfrm flipV="1">
            <a:off x="5893932" y="4546557"/>
            <a:ext cx="126704" cy="152166"/>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
          <p:cNvSpPr/>
          <p:nvPr/>
        </p:nvSpPr>
        <p:spPr>
          <a:xfrm>
            <a:off x="2348039" y="5056491"/>
            <a:ext cx="6855647" cy="65112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2"/>
          <p:cNvSpPr/>
          <p:nvPr/>
        </p:nvSpPr>
        <p:spPr>
          <a:xfrm>
            <a:off x="2552509" y="4914602"/>
            <a:ext cx="1681918"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565090" y="4874161"/>
            <a:ext cx="1759266"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Desired Work Hours</a:t>
            </a:r>
          </a:p>
        </p:txBody>
      </p:sp>
      <p:sp>
        <p:nvSpPr>
          <p:cNvPr id="136" name="TextBox 135"/>
          <p:cNvSpPr txBox="1"/>
          <p:nvPr/>
        </p:nvSpPr>
        <p:spPr>
          <a:xfrm>
            <a:off x="2369611" y="5164674"/>
            <a:ext cx="3019495" cy="276999"/>
          </a:xfrm>
          <a:prstGeom prst="rect">
            <a:avLst/>
          </a:prstGeom>
          <a:solidFill>
            <a:schemeClr val="bg1"/>
          </a:solidFill>
        </p:spPr>
        <p:txBody>
          <a:bodyPr wrap="square" rtlCol="0">
            <a:spAutoFit/>
          </a:bodyPr>
          <a:lstStyle/>
          <a:p>
            <a:pPr marL="114300" indent="-114300"/>
            <a:r>
              <a:rPr lang="en-US" sz="1200" b="1" dirty="0">
                <a:solidFill>
                  <a:srgbClr val="C00000"/>
                </a:solidFill>
              </a:rPr>
              <a:t>   * </a:t>
            </a:r>
            <a:r>
              <a:rPr lang="en-US" sz="1000" b="1" dirty="0"/>
              <a:t>Check any of the shifts you are willing to accept</a:t>
            </a:r>
          </a:p>
        </p:txBody>
      </p:sp>
      <p:sp>
        <p:nvSpPr>
          <p:cNvPr id="142" name="TextBox 141"/>
          <p:cNvSpPr txBox="1"/>
          <p:nvPr/>
        </p:nvSpPr>
        <p:spPr>
          <a:xfrm>
            <a:off x="5673667" y="5114595"/>
            <a:ext cx="3350585" cy="338554"/>
          </a:xfrm>
          <a:prstGeom prst="rect">
            <a:avLst/>
          </a:prstGeom>
          <a:solidFill>
            <a:schemeClr val="bg1"/>
          </a:solidFill>
        </p:spPr>
        <p:txBody>
          <a:bodyPr wrap="square" rtlCol="0">
            <a:spAutoFit/>
          </a:bodyPr>
          <a:lstStyle/>
          <a:p>
            <a:r>
              <a:rPr lang="en-US" sz="800" dirty="0"/>
              <a:t>□ Day Shift  □ Evening/Swing Shift  □ Night/Graveyard Shift  □ Rotating Shift  □ If you currently do not work shifts select Day Shift </a:t>
            </a:r>
          </a:p>
        </p:txBody>
      </p:sp>
      <p:sp>
        <p:nvSpPr>
          <p:cNvPr id="146" name="TextBox 145"/>
          <p:cNvSpPr txBox="1"/>
          <p:nvPr/>
        </p:nvSpPr>
        <p:spPr>
          <a:xfrm>
            <a:off x="2369611" y="5421849"/>
            <a:ext cx="3019495" cy="276999"/>
          </a:xfrm>
          <a:prstGeom prst="rect">
            <a:avLst/>
          </a:prstGeom>
          <a:solidFill>
            <a:schemeClr val="bg1"/>
          </a:solidFill>
        </p:spPr>
        <p:txBody>
          <a:bodyPr wrap="square" rtlCol="0">
            <a:spAutoFit/>
          </a:bodyPr>
          <a:lstStyle/>
          <a:p>
            <a:pPr marL="114300" indent="-114300"/>
            <a:r>
              <a:rPr lang="en-US" sz="1200" b="1" dirty="0">
                <a:solidFill>
                  <a:srgbClr val="C00000"/>
                </a:solidFill>
              </a:rPr>
              <a:t>   * </a:t>
            </a:r>
            <a:r>
              <a:rPr lang="en-US" sz="1000" b="1" dirty="0"/>
              <a:t>Please check the days you are available to work</a:t>
            </a:r>
          </a:p>
        </p:txBody>
      </p:sp>
      <p:sp>
        <p:nvSpPr>
          <p:cNvPr id="36" name="TextBox 35"/>
          <p:cNvSpPr txBox="1"/>
          <p:nvPr/>
        </p:nvSpPr>
        <p:spPr>
          <a:xfrm>
            <a:off x="5644906" y="5492169"/>
            <a:ext cx="3558779" cy="215444"/>
          </a:xfrm>
          <a:prstGeom prst="rect">
            <a:avLst/>
          </a:prstGeom>
          <a:solidFill>
            <a:schemeClr val="bg1"/>
          </a:solidFill>
        </p:spPr>
        <p:txBody>
          <a:bodyPr wrap="square" rtlCol="0">
            <a:spAutoFit/>
          </a:bodyPr>
          <a:lstStyle/>
          <a:p>
            <a:r>
              <a:rPr lang="en-US" sz="800" dirty="0"/>
              <a:t>□ Sunday  □ Monday  □ Tuesday  □ Wednesday  □ Thursday  □ Friday  □ Saturday</a:t>
            </a:r>
          </a:p>
        </p:txBody>
      </p:sp>
      <p:sp>
        <p:nvSpPr>
          <p:cNvPr id="147" name="Rounded Rectangle 1"/>
          <p:cNvSpPr/>
          <p:nvPr/>
        </p:nvSpPr>
        <p:spPr>
          <a:xfrm>
            <a:off x="2348039" y="5932791"/>
            <a:ext cx="6855647" cy="587073"/>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2"/>
          <p:cNvSpPr/>
          <p:nvPr/>
        </p:nvSpPr>
        <p:spPr>
          <a:xfrm>
            <a:off x="2552509" y="5790902"/>
            <a:ext cx="1388643"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2565093" y="5750461"/>
            <a:ext cx="1376067"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Desired Travel</a:t>
            </a:r>
          </a:p>
        </p:txBody>
      </p:sp>
      <p:sp>
        <p:nvSpPr>
          <p:cNvPr id="150" name="TextBox 149"/>
          <p:cNvSpPr txBox="1"/>
          <p:nvPr/>
        </p:nvSpPr>
        <p:spPr>
          <a:xfrm>
            <a:off x="2369612" y="6040974"/>
            <a:ext cx="1954740" cy="276999"/>
          </a:xfrm>
          <a:prstGeom prst="rect">
            <a:avLst/>
          </a:prstGeom>
          <a:solidFill>
            <a:schemeClr val="bg1"/>
          </a:solidFill>
        </p:spPr>
        <p:txBody>
          <a:bodyPr wrap="square" rtlCol="0">
            <a:spAutoFit/>
          </a:bodyPr>
          <a:lstStyle/>
          <a:p>
            <a:pPr marL="114300" indent="-114300"/>
            <a:r>
              <a:rPr lang="en-US" sz="1200" b="1" dirty="0">
                <a:solidFill>
                  <a:srgbClr val="C00000"/>
                </a:solidFill>
              </a:rPr>
              <a:t>   </a:t>
            </a:r>
            <a:r>
              <a:rPr lang="en-US" sz="1000" b="1" dirty="0"/>
              <a:t>Are you willing to travel?</a:t>
            </a:r>
          </a:p>
        </p:txBody>
      </p:sp>
      <p:sp>
        <p:nvSpPr>
          <p:cNvPr id="155" name="TextBox 154"/>
          <p:cNvSpPr txBox="1"/>
          <p:nvPr/>
        </p:nvSpPr>
        <p:spPr>
          <a:xfrm>
            <a:off x="2369611" y="6298149"/>
            <a:ext cx="3019495" cy="276999"/>
          </a:xfrm>
          <a:prstGeom prst="rect">
            <a:avLst/>
          </a:prstGeom>
          <a:solidFill>
            <a:schemeClr val="bg1"/>
          </a:solidFill>
        </p:spPr>
        <p:txBody>
          <a:bodyPr wrap="square" rtlCol="0">
            <a:spAutoFit/>
          </a:bodyPr>
          <a:lstStyle/>
          <a:p>
            <a:pPr marL="114300" indent="-114300"/>
            <a:r>
              <a:rPr lang="en-US" sz="1200" b="1" dirty="0">
                <a:solidFill>
                  <a:srgbClr val="C00000"/>
                </a:solidFill>
              </a:rPr>
              <a:t>   </a:t>
            </a:r>
            <a:r>
              <a:rPr lang="en-US" sz="1000" b="1" dirty="0"/>
              <a:t>Percentage of time you are willing to travel</a:t>
            </a:r>
          </a:p>
        </p:txBody>
      </p:sp>
      <p:sp>
        <p:nvSpPr>
          <p:cNvPr id="158" name="TextBox 157"/>
          <p:cNvSpPr txBox="1"/>
          <p:nvPr/>
        </p:nvSpPr>
        <p:spPr>
          <a:xfrm>
            <a:off x="4039585" y="6046867"/>
            <a:ext cx="1770666" cy="276999"/>
          </a:xfrm>
          <a:prstGeom prst="rect">
            <a:avLst/>
          </a:prstGeom>
          <a:noFill/>
          <a:ln w="19050">
            <a:solidFill>
              <a:schemeClr val="tx1"/>
            </a:solidFill>
          </a:ln>
        </p:spPr>
        <p:txBody>
          <a:bodyPr wrap="square" rtlCol="0">
            <a:spAutoFit/>
          </a:bodyPr>
          <a:lstStyle/>
          <a:p>
            <a:r>
              <a:rPr lang="en-US" sz="1200" dirty="0"/>
              <a:t>Willing to travel</a:t>
            </a:r>
          </a:p>
        </p:txBody>
      </p:sp>
      <p:sp>
        <p:nvSpPr>
          <p:cNvPr id="159" name="Flowchart: Extract 158"/>
          <p:cNvSpPr/>
          <p:nvPr/>
        </p:nvSpPr>
        <p:spPr>
          <a:xfrm flipV="1">
            <a:off x="5541507" y="6099132"/>
            <a:ext cx="126704" cy="152166"/>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5001610" y="6370717"/>
            <a:ext cx="540439" cy="276999"/>
          </a:xfrm>
          <a:prstGeom prst="rect">
            <a:avLst/>
          </a:prstGeom>
          <a:solidFill>
            <a:schemeClr val="bg1"/>
          </a:solidFill>
          <a:ln w="19050">
            <a:solidFill>
              <a:schemeClr val="tx1"/>
            </a:solidFill>
          </a:ln>
        </p:spPr>
        <p:txBody>
          <a:bodyPr wrap="square" rtlCol="0">
            <a:spAutoFit/>
          </a:bodyPr>
          <a:lstStyle/>
          <a:p>
            <a:r>
              <a:rPr lang="en-US" sz="1200" dirty="0"/>
              <a:t>25  %</a:t>
            </a:r>
          </a:p>
        </p:txBody>
      </p:sp>
      <p:sp>
        <p:nvSpPr>
          <p:cNvPr id="162" name="TextBox 3"/>
          <p:cNvSpPr txBox="1">
            <a:spLocks noChangeArrowheads="1"/>
          </p:cNvSpPr>
          <p:nvPr/>
        </p:nvSpPr>
        <p:spPr bwMode="auto">
          <a:xfrm>
            <a:off x="9283101" y="994364"/>
            <a:ext cx="2842224" cy="4247317"/>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14300" eaLnBrk="1" hangingPunct="1">
              <a:spcBef>
                <a:spcPct val="0"/>
              </a:spcBef>
              <a:buFontTx/>
              <a:buNone/>
              <a:defRPr/>
            </a:pPr>
            <a:r>
              <a:rPr lang="en-US" altLang="en-US" sz="1800" dirty="0">
                <a:solidFill>
                  <a:srgbClr val="FF0000"/>
                </a:solidFill>
                <a:latin typeface="Candara" panose="020E0502030303020204" pitchFamily="34" charset="0"/>
              </a:rPr>
              <a:t>Complete the required information as follows</a:t>
            </a:r>
            <a:r>
              <a:rPr lang="en-US" altLang="en-US" sz="1800" dirty="0" smtClean="0">
                <a:solidFill>
                  <a:srgbClr val="FF0000"/>
                </a:solidFill>
                <a:latin typeface="Candara" panose="020E0502030303020204" pitchFamily="34" charset="0"/>
              </a:rPr>
              <a:t>:</a:t>
            </a:r>
            <a:endParaRPr lang="en-US" altLang="en-US" sz="1800" dirty="0">
              <a:solidFill>
                <a:srgbClr val="FF0000"/>
              </a:solidFill>
              <a:latin typeface="Candara" panose="020E0502030303020204" pitchFamily="34" charset="0"/>
            </a:endParaRPr>
          </a:p>
          <a:p>
            <a:pPr marL="571500" indent="-342900" eaLnBrk="1" hangingPunct="1">
              <a:spcBef>
                <a:spcPct val="0"/>
              </a:spcBef>
              <a:buFont typeface="+mj-lt"/>
              <a:buAutoNum type="arabicPeriod"/>
              <a:defRPr/>
            </a:pPr>
            <a:r>
              <a:rPr lang="en-US" altLang="en-US" sz="1800" b="1" dirty="0">
                <a:solidFill>
                  <a:srgbClr val="FF0000"/>
                </a:solidFill>
                <a:effectLst>
                  <a:outerShdw blurRad="38100" dist="38100" dir="2700000" algn="tl">
                    <a:srgbClr val="000000">
                      <a:alpha val="43137"/>
                    </a:srgbClr>
                  </a:outerShdw>
                </a:effectLst>
                <a:latin typeface="Candara" panose="020E0502030303020204" pitchFamily="34" charset="0"/>
              </a:rPr>
              <a:t>Desired</a:t>
            </a:r>
            <a:r>
              <a:rPr lang="en-US" altLang="en-US" sz="1800" b="1" dirty="0">
                <a:solidFill>
                  <a:srgbClr val="FF0000"/>
                </a:solidFill>
                <a:latin typeface="Candara" panose="020E0502030303020204" pitchFamily="34" charset="0"/>
              </a:rPr>
              <a:t> </a:t>
            </a:r>
            <a:r>
              <a:rPr lang="en-US" altLang="en-US" sz="1800" b="1" dirty="0">
                <a:solidFill>
                  <a:srgbClr val="FF0000"/>
                </a:solidFill>
                <a:effectLst>
                  <a:outerShdw blurRad="38100" dist="38100" dir="2700000" algn="tl">
                    <a:srgbClr val="000000">
                      <a:alpha val="43137"/>
                    </a:srgbClr>
                  </a:outerShdw>
                </a:effectLst>
                <a:latin typeface="Candara" panose="020E0502030303020204" pitchFamily="34" charset="0"/>
              </a:rPr>
              <a:t>Job Type Profile Information </a:t>
            </a:r>
            <a:r>
              <a:rPr lang="en-US" altLang="en-US" sz="1800" dirty="0">
                <a:solidFill>
                  <a:srgbClr val="FF0000"/>
                </a:solidFill>
                <a:latin typeface="Candara" panose="020E0502030303020204" pitchFamily="34" charset="0"/>
              </a:rPr>
              <a:t>(</a:t>
            </a:r>
            <a:r>
              <a:rPr lang="en-US" altLang="en-US" sz="1800" dirty="0" smtClean="0">
                <a:solidFill>
                  <a:srgbClr val="FF0000"/>
                </a:solidFill>
                <a:latin typeface="Candara" panose="020E0502030303020204" pitchFamily="34" charset="0"/>
              </a:rPr>
              <a:t>ex: </a:t>
            </a:r>
            <a:r>
              <a:rPr lang="en-US" altLang="en-US" sz="1800" dirty="0">
                <a:solidFill>
                  <a:srgbClr val="FF0000"/>
                </a:solidFill>
                <a:latin typeface="Candara" panose="020E0502030303020204" pitchFamily="34" charset="0"/>
              </a:rPr>
              <a:t>“Sales Manager”)</a:t>
            </a:r>
          </a:p>
          <a:p>
            <a:pPr marL="571500" indent="-342900" eaLnBrk="1" hangingPunct="1">
              <a:spcBef>
                <a:spcPct val="0"/>
              </a:spcBef>
              <a:buFont typeface="+mj-lt"/>
              <a:buAutoNum type="arabicPeriod"/>
              <a:defRPr/>
            </a:pPr>
            <a:r>
              <a:rPr lang="en-US" altLang="en-US" sz="1800" b="1" dirty="0">
                <a:solidFill>
                  <a:srgbClr val="FF0000"/>
                </a:solidFill>
                <a:effectLst>
                  <a:outerShdw blurRad="38100" dist="38100" dir="2700000" algn="tl">
                    <a:srgbClr val="000000">
                      <a:alpha val="43137"/>
                    </a:srgbClr>
                  </a:outerShdw>
                </a:effectLst>
                <a:latin typeface="Candara" panose="020E0502030303020204" pitchFamily="34" charset="0"/>
              </a:rPr>
              <a:t>Desired Employment Category </a:t>
            </a:r>
            <a:r>
              <a:rPr lang="en-US" altLang="en-US" sz="1800" dirty="0">
                <a:solidFill>
                  <a:srgbClr val="FF0000"/>
                </a:solidFill>
                <a:latin typeface="Candara" panose="020E0502030303020204" pitchFamily="34" charset="0"/>
              </a:rPr>
              <a:t>(</a:t>
            </a:r>
            <a:r>
              <a:rPr lang="en-US" altLang="en-US" sz="1800" dirty="0" smtClean="0">
                <a:solidFill>
                  <a:srgbClr val="FF0000"/>
                </a:solidFill>
                <a:latin typeface="Candara" panose="020E0502030303020204" pitchFamily="34" charset="0"/>
              </a:rPr>
              <a:t>ex: </a:t>
            </a:r>
            <a:r>
              <a:rPr lang="en-US" altLang="en-US" sz="1800" dirty="0">
                <a:solidFill>
                  <a:srgbClr val="FF0000"/>
                </a:solidFill>
                <a:latin typeface="Candara" panose="020E0502030303020204" pitchFamily="34" charset="0"/>
              </a:rPr>
              <a:t>“Regular”)</a:t>
            </a:r>
          </a:p>
          <a:p>
            <a:pPr marL="571500" indent="-342900" eaLnBrk="1" hangingPunct="1">
              <a:spcBef>
                <a:spcPct val="0"/>
              </a:spcBef>
              <a:buFont typeface="+mj-lt"/>
              <a:buAutoNum type="arabicPeriod"/>
              <a:defRPr/>
            </a:pPr>
            <a:r>
              <a:rPr lang="en-US" altLang="en-US" sz="1800" b="1" dirty="0">
                <a:solidFill>
                  <a:srgbClr val="FF0000"/>
                </a:solidFill>
                <a:effectLst>
                  <a:outerShdw blurRad="38100" dist="38100" dir="2700000" algn="tl">
                    <a:srgbClr val="000000">
                      <a:alpha val="43137"/>
                    </a:srgbClr>
                  </a:outerShdw>
                </a:effectLst>
                <a:latin typeface="Candara" panose="020E0502030303020204" pitchFamily="34" charset="0"/>
              </a:rPr>
              <a:t>Desired Work Hours </a:t>
            </a:r>
            <a:r>
              <a:rPr lang="en-US" altLang="en-US" sz="1800" dirty="0">
                <a:solidFill>
                  <a:srgbClr val="FF0000"/>
                </a:solidFill>
                <a:latin typeface="Candara" panose="020E0502030303020204" pitchFamily="34" charset="0"/>
              </a:rPr>
              <a:t>(</a:t>
            </a:r>
            <a:r>
              <a:rPr lang="en-US" altLang="en-US" sz="1800" dirty="0" smtClean="0">
                <a:solidFill>
                  <a:srgbClr val="FF0000"/>
                </a:solidFill>
                <a:latin typeface="Candara" panose="020E0502030303020204" pitchFamily="34" charset="0"/>
              </a:rPr>
              <a:t>ex: </a:t>
            </a:r>
            <a:r>
              <a:rPr lang="en-US" altLang="en-US" sz="1800" dirty="0">
                <a:solidFill>
                  <a:srgbClr val="FF0000"/>
                </a:solidFill>
                <a:latin typeface="Candara" panose="020E0502030303020204" pitchFamily="34" charset="0"/>
              </a:rPr>
              <a:t>“Day Shift, Evening/Swing Shift, etc.”)</a:t>
            </a:r>
            <a:endParaRPr lang="en-US" altLang="en-US" sz="1800" dirty="0">
              <a:solidFill>
                <a:srgbClr val="FF0000"/>
              </a:solidFill>
              <a:effectLst>
                <a:outerShdw blurRad="38100" dist="38100" dir="2700000" algn="tl">
                  <a:srgbClr val="000000">
                    <a:alpha val="43137"/>
                  </a:srgbClr>
                </a:outerShdw>
              </a:effectLst>
              <a:latin typeface="Candara" panose="020E0502030303020204" pitchFamily="34" charset="0"/>
            </a:endParaRPr>
          </a:p>
          <a:p>
            <a:pPr marL="571500" indent="-342900" eaLnBrk="1" hangingPunct="1">
              <a:spcBef>
                <a:spcPct val="0"/>
              </a:spcBef>
              <a:buFont typeface="+mj-lt"/>
              <a:buAutoNum type="arabicPeriod"/>
              <a:defRPr/>
            </a:pPr>
            <a:r>
              <a:rPr lang="en-US" altLang="en-US" sz="1800" b="1" dirty="0">
                <a:solidFill>
                  <a:srgbClr val="FF0000"/>
                </a:solidFill>
                <a:effectLst>
                  <a:outerShdw blurRad="38100" dist="38100" dir="2700000" algn="tl">
                    <a:srgbClr val="000000">
                      <a:alpha val="43137"/>
                    </a:srgbClr>
                  </a:outerShdw>
                </a:effectLst>
                <a:latin typeface="Candara" panose="020E0502030303020204" pitchFamily="34" charset="0"/>
              </a:rPr>
              <a:t>Desired Travel </a:t>
            </a:r>
            <a:r>
              <a:rPr lang="en-US" altLang="en-US" sz="1800" dirty="0" smtClean="0">
                <a:solidFill>
                  <a:srgbClr val="FF0000"/>
                </a:solidFill>
                <a:latin typeface="Candara" panose="020E0502030303020204" pitchFamily="34" charset="0"/>
              </a:rPr>
              <a:t>(ex: “Willing </a:t>
            </a:r>
            <a:r>
              <a:rPr lang="en-US" altLang="en-US" sz="1800" dirty="0">
                <a:solidFill>
                  <a:srgbClr val="FF0000"/>
                </a:solidFill>
                <a:latin typeface="Candara" panose="020E0502030303020204" pitchFamily="34" charset="0"/>
              </a:rPr>
              <a:t>to travel</a:t>
            </a:r>
            <a:r>
              <a:rPr lang="en-US" altLang="en-US" sz="1800" dirty="0" smtClean="0">
                <a:solidFill>
                  <a:srgbClr val="FF0000"/>
                </a:solidFill>
                <a:latin typeface="Candara" panose="020E0502030303020204" pitchFamily="34" charset="0"/>
              </a:rPr>
              <a:t>”)</a:t>
            </a:r>
            <a:endParaRPr lang="en-US" altLang="en-US" sz="1800" dirty="0">
              <a:solidFill>
                <a:srgbClr val="FF0000"/>
              </a:solidFill>
              <a:latin typeface="Candara" panose="020E0502030303020204" pitchFamily="34" charset="0"/>
            </a:endParaRPr>
          </a:p>
        </p:txBody>
      </p:sp>
      <p:grpSp>
        <p:nvGrpSpPr>
          <p:cNvPr id="164" name="Group 163"/>
          <p:cNvGrpSpPr/>
          <p:nvPr/>
        </p:nvGrpSpPr>
        <p:grpSpPr>
          <a:xfrm>
            <a:off x="4008031" y="5730778"/>
            <a:ext cx="279133" cy="338554"/>
            <a:chOff x="5132444" y="3987723"/>
            <a:chExt cx="279133" cy="338554"/>
          </a:xfrm>
        </p:grpSpPr>
        <p:sp>
          <p:nvSpPr>
            <p:cNvPr id="165" name="Oval 164"/>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4</a:t>
              </a:r>
            </a:p>
          </p:txBody>
        </p:sp>
      </p:grpSp>
      <p:grpSp>
        <p:nvGrpSpPr>
          <p:cNvPr id="167" name="Group 166"/>
          <p:cNvGrpSpPr/>
          <p:nvPr/>
        </p:nvGrpSpPr>
        <p:grpSpPr>
          <a:xfrm>
            <a:off x="9569731" y="4597851"/>
            <a:ext cx="279133" cy="338554"/>
            <a:chOff x="5132444" y="3987723"/>
            <a:chExt cx="279133" cy="338554"/>
          </a:xfrm>
        </p:grpSpPr>
        <p:sp>
          <p:nvSpPr>
            <p:cNvPr id="168" name="Oval 167"/>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4</a:t>
              </a:r>
            </a:p>
          </p:txBody>
        </p:sp>
      </p:grpSp>
      <p:grpSp>
        <p:nvGrpSpPr>
          <p:cNvPr id="170" name="Group 169"/>
          <p:cNvGrpSpPr/>
          <p:nvPr/>
        </p:nvGrpSpPr>
        <p:grpSpPr>
          <a:xfrm>
            <a:off x="4299766" y="4883447"/>
            <a:ext cx="279133" cy="338554"/>
            <a:chOff x="5132444" y="3987723"/>
            <a:chExt cx="279133" cy="338554"/>
          </a:xfrm>
        </p:grpSpPr>
        <p:sp>
          <p:nvSpPr>
            <p:cNvPr id="171" name="Oval 170"/>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3</a:t>
              </a:r>
            </a:p>
          </p:txBody>
        </p:sp>
      </p:grpSp>
      <p:grpSp>
        <p:nvGrpSpPr>
          <p:cNvPr id="173" name="Group 172"/>
          <p:cNvGrpSpPr/>
          <p:nvPr/>
        </p:nvGrpSpPr>
        <p:grpSpPr>
          <a:xfrm>
            <a:off x="9565057" y="3500510"/>
            <a:ext cx="279133" cy="338554"/>
            <a:chOff x="5132444" y="3987723"/>
            <a:chExt cx="279133" cy="338554"/>
          </a:xfrm>
        </p:grpSpPr>
        <p:sp>
          <p:nvSpPr>
            <p:cNvPr id="174" name="Oval 173"/>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3</a:t>
              </a:r>
            </a:p>
          </p:txBody>
        </p:sp>
      </p:grpSp>
      <p:grpSp>
        <p:nvGrpSpPr>
          <p:cNvPr id="176" name="Group 175"/>
          <p:cNvGrpSpPr/>
          <p:nvPr/>
        </p:nvGrpSpPr>
        <p:grpSpPr>
          <a:xfrm>
            <a:off x="5598170" y="3731161"/>
            <a:ext cx="279133" cy="338554"/>
            <a:chOff x="5132444" y="3987723"/>
            <a:chExt cx="279133" cy="338554"/>
          </a:xfrm>
        </p:grpSpPr>
        <p:sp>
          <p:nvSpPr>
            <p:cNvPr id="177" name="Oval 176"/>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2</a:t>
              </a:r>
            </a:p>
          </p:txBody>
        </p:sp>
      </p:grpSp>
      <p:grpSp>
        <p:nvGrpSpPr>
          <p:cNvPr id="179" name="Group 178"/>
          <p:cNvGrpSpPr/>
          <p:nvPr/>
        </p:nvGrpSpPr>
        <p:grpSpPr>
          <a:xfrm>
            <a:off x="9576959" y="2660192"/>
            <a:ext cx="279133" cy="338554"/>
            <a:chOff x="5132444" y="3987723"/>
            <a:chExt cx="279133" cy="338554"/>
          </a:xfrm>
        </p:grpSpPr>
        <p:sp>
          <p:nvSpPr>
            <p:cNvPr id="180" name="Oval 179"/>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2</a:t>
              </a:r>
            </a:p>
          </p:txBody>
        </p:sp>
      </p:grpSp>
      <p:grpSp>
        <p:nvGrpSpPr>
          <p:cNvPr id="182" name="Group 181"/>
          <p:cNvGrpSpPr/>
          <p:nvPr/>
        </p:nvGrpSpPr>
        <p:grpSpPr>
          <a:xfrm>
            <a:off x="5576865" y="2694894"/>
            <a:ext cx="279133" cy="338554"/>
            <a:chOff x="5132444" y="3987723"/>
            <a:chExt cx="279133" cy="338554"/>
          </a:xfrm>
        </p:grpSpPr>
        <p:sp>
          <p:nvSpPr>
            <p:cNvPr id="183" name="Oval 182"/>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1</a:t>
              </a:r>
            </a:p>
          </p:txBody>
        </p:sp>
      </p:grpSp>
      <p:grpSp>
        <p:nvGrpSpPr>
          <p:cNvPr id="185" name="Group 184"/>
          <p:cNvGrpSpPr/>
          <p:nvPr/>
        </p:nvGrpSpPr>
        <p:grpSpPr>
          <a:xfrm>
            <a:off x="9576960" y="1552063"/>
            <a:ext cx="279133" cy="338554"/>
            <a:chOff x="5132444" y="3987723"/>
            <a:chExt cx="279133" cy="338554"/>
          </a:xfrm>
        </p:grpSpPr>
        <p:sp>
          <p:nvSpPr>
            <p:cNvPr id="186" name="Oval 185"/>
            <p:cNvSpPr/>
            <p:nvPr/>
          </p:nvSpPr>
          <p:spPr>
            <a:xfrm>
              <a:off x="5145345" y="4043059"/>
              <a:ext cx="259882" cy="234521"/>
            </a:xfrm>
            <a:prstGeom prst="ellipse">
              <a:avLst/>
            </a:prstGeom>
            <a:solidFill>
              <a:srgbClr val="FF3F3F"/>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5132444" y="3987723"/>
              <a:ext cx="279133" cy="338554"/>
            </a:xfrm>
            <a:prstGeom prst="rect">
              <a:avLst/>
            </a:prstGeom>
            <a:noFill/>
          </p:spPr>
          <p:txBody>
            <a:bodyPr wrap="square" rtlCol="0">
              <a:spAutoFit/>
            </a:bodyPr>
            <a:lstStyle/>
            <a:p>
              <a:r>
                <a:rPr lang="en-US" sz="1600" dirty="0">
                  <a:solidFill>
                    <a:schemeClr val="bg1"/>
                  </a:solidFill>
                </a:rPr>
                <a:t>1</a:t>
              </a:r>
            </a:p>
          </p:txBody>
        </p:sp>
      </p:grpSp>
    </p:spTree>
    <p:extLst>
      <p:ext uri="{BB962C8B-B14F-4D97-AF65-F5344CB8AC3E}">
        <p14:creationId xmlns:p14="http://schemas.microsoft.com/office/powerpoint/2010/main" val="323795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762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Desired Job Type</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2" name="Slide Number Placeholder 31"/>
          <p:cNvSpPr>
            <a:spLocks noGrp="1"/>
          </p:cNvSpPr>
          <p:nvPr>
            <p:ph type="sldNum" sz="quarter" idx="12"/>
          </p:nvPr>
        </p:nvSpPr>
        <p:spPr>
          <a:xfrm>
            <a:off x="6047875" y="6473148"/>
            <a:ext cx="377692" cy="365125"/>
          </a:xfrm>
        </p:spPr>
        <p:txBody>
          <a:bodyPr/>
          <a:lstStyle/>
          <a:p>
            <a:fld id="{AF9DD44E-2746-4F7C-A6DC-C6840E4448F3}" type="slidenum">
              <a:rPr lang="en-US" smtClean="0"/>
              <a:t>29</a:t>
            </a:fld>
            <a:endParaRPr lang="en-US" dirty="0"/>
          </a:p>
        </p:txBody>
      </p:sp>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000" r="31215" b="34569"/>
          <a:stretch/>
        </p:blipFill>
        <p:spPr bwMode="auto">
          <a:xfrm>
            <a:off x="635605" y="810862"/>
            <a:ext cx="8732231" cy="563930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1" name="Rectangle 30"/>
          <p:cNvSpPr/>
          <p:nvPr/>
        </p:nvSpPr>
        <p:spPr>
          <a:xfrm>
            <a:off x="2197499" y="1888303"/>
            <a:ext cx="7170337" cy="209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3870403" y="2445865"/>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95994" y="2057699"/>
            <a:ext cx="459981" cy="230832"/>
          </a:xfrm>
          <a:prstGeom prst="rect">
            <a:avLst/>
          </a:prstGeom>
          <a:solidFill>
            <a:schemeClr val="bg1"/>
          </a:solidFill>
        </p:spPr>
        <p:txBody>
          <a:bodyPr wrap="square" rtlCol="0">
            <a:spAutoFit/>
          </a:bodyPr>
          <a:lstStyle/>
          <a:p>
            <a:pPr algn="ctr"/>
            <a:r>
              <a:rPr lang="en-US" sz="900" b="1" dirty="0"/>
              <a:t>Title</a:t>
            </a:r>
          </a:p>
        </p:txBody>
      </p:sp>
      <p:sp>
        <p:nvSpPr>
          <p:cNvPr id="39" name="TextBox 38"/>
          <p:cNvSpPr txBox="1"/>
          <p:nvPr/>
        </p:nvSpPr>
        <p:spPr>
          <a:xfrm>
            <a:off x="4239739" y="2067638"/>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40" name="TextBox 39"/>
          <p:cNvSpPr txBox="1"/>
          <p:nvPr/>
        </p:nvSpPr>
        <p:spPr>
          <a:xfrm>
            <a:off x="3184328" y="2072474"/>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41" name="TextBox 40"/>
          <p:cNvSpPr txBox="1"/>
          <p:nvPr/>
        </p:nvSpPr>
        <p:spPr>
          <a:xfrm>
            <a:off x="5541639" y="2072159"/>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42" name="TextBox 41"/>
          <p:cNvSpPr txBox="1"/>
          <p:nvPr/>
        </p:nvSpPr>
        <p:spPr>
          <a:xfrm>
            <a:off x="6517328" y="2068062"/>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43" name="TextBox 42"/>
          <p:cNvSpPr txBox="1"/>
          <p:nvPr/>
        </p:nvSpPr>
        <p:spPr>
          <a:xfrm>
            <a:off x="7547673" y="2072076"/>
            <a:ext cx="822671" cy="215444"/>
          </a:xfrm>
          <a:prstGeom prst="rect">
            <a:avLst/>
          </a:prstGeom>
          <a:solidFill>
            <a:schemeClr val="bg1"/>
          </a:solidFill>
        </p:spPr>
        <p:txBody>
          <a:bodyPr wrap="square" rtlCol="0">
            <a:spAutoFit/>
          </a:bodyPr>
          <a:lstStyle/>
          <a:p>
            <a:pPr algn="ctr"/>
            <a:r>
              <a:rPr lang="en-US" sz="800" dirty="0"/>
              <a:t>Employment</a:t>
            </a:r>
          </a:p>
        </p:txBody>
      </p:sp>
      <p:sp>
        <p:nvSpPr>
          <p:cNvPr id="44" name="TextBox 43"/>
          <p:cNvSpPr txBox="1"/>
          <p:nvPr/>
        </p:nvSpPr>
        <p:spPr>
          <a:xfrm>
            <a:off x="2290310" y="2622011"/>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45" name="TextBox 44"/>
          <p:cNvSpPr txBox="1"/>
          <p:nvPr/>
        </p:nvSpPr>
        <p:spPr>
          <a:xfrm>
            <a:off x="3452566" y="2612386"/>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46" name="TextBox 45"/>
          <p:cNvSpPr txBox="1"/>
          <p:nvPr/>
        </p:nvSpPr>
        <p:spPr>
          <a:xfrm>
            <a:off x="4272218" y="2612495"/>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47" name="TextBox 46"/>
          <p:cNvSpPr txBox="1"/>
          <p:nvPr/>
        </p:nvSpPr>
        <p:spPr>
          <a:xfrm>
            <a:off x="5329052" y="2612386"/>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48" name="TextBox 47"/>
          <p:cNvSpPr txBox="1"/>
          <p:nvPr/>
        </p:nvSpPr>
        <p:spPr>
          <a:xfrm>
            <a:off x="6631615" y="2621978"/>
            <a:ext cx="675256" cy="215444"/>
          </a:xfrm>
          <a:prstGeom prst="rect">
            <a:avLst/>
          </a:prstGeom>
          <a:noFill/>
        </p:spPr>
        <p:txBody>
          <a:bodyPr wrap="square" rtlCol="0">
            <a:spAutoFit/>
          </a:bodyPr>
          <a:lstStyle/>
          <a:p>
            <a:pPr algn="ctr"/>
            <a:r>
              <a:rPr lang="en-US" sz="800" dirty="0"/>
              <a:t>Contact</a:t>
            </a:r>
            <a:endParaRPr lang="en-US" sz="800" b="1" dirty="0"/>
          </a:p>
        </p:txBody>
      </p:sp>
      <p:sp>
        <p:nvSpPr>
          <p:cNvPr id="49" name="TextBox 48"/>
          <p:cNvSpPr txBox="1"/>
          <p:nvPr/>
        </p:nvSpPr>
        <p:spPr>
          <a:xfrm>
            <a:off x="7643507" y="2622639"/>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50" name="Straight Connector 49"/>
          <p:cNvCxnSpPr>
            <a:endCxn id="53" idx="2"/>
          </p:cNvCxnSpPr>
          <p:nvPr/>
        </p:nvCxnSpPr>
        <p:spPr>
          <a:xfrm flipV="1">
            <a:off x="2806666" y="2440000"/>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42717" y="2439107"/>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563134" y="2278488"/>
            <a:ext cx="307269" cy="323024"/>
            <a:chOff x="2278143" y="1563274"/>
            <a:chExt cx="307269" cy="323024"/>
          </a:xfrm>
        </p:grpSpPr>
        <p:sp>
          <p:nvSpPr>
            <p:cNvPr id="53" name="Flowchart: Connector 5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55" name="Straight Connector 54"/>
          <p:cNvCxnSpPr/>
          <p:nvPr/>
        </p:nvCxnSpPr>
        <p:spPr>
          <a:xfrm>
            <a:off x="2161345" y="2999928"/>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893752" y="2848743"/>
            <a:ext cx="307269" cy="323024"/>
            <a:chOff x="2278143" y="1563274"/>
            <a:chExt cx="307269" cy="323024"/>
          </a:xfrm>
        </p:grpSpPr>
        <p:sp>
          <p:nvSpPr>
            <p:cNvPr id="57" name="Flowchart: Connector 5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9" name="Group 58"/>
          <p:cNvGrpSpPr/>
          <p:nvPr/>
        </p:nvGrpSpPr>
        <p:grpSpPr>
          <a:xfrm>
            <a:off x="6837019" y="2845369"/>
            <a:ext cx="307269" cy="323024"/>
            <a:chOff x="2278143" y="1563274"/>
            <a:chExt cx="307269" cy="323024"/>
          </a:xfrm>
        </p:grpSpPr>
        <p:sp>
          <p:nvSpPr>
            <p:cNvPr id="60" name="Flowchart: Connector 5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 name="Group 61"/>
          <p:cNvGrpSpPr/>
          <p:nvPr/>
        </p:nvGrpSpPr>
        <p:grpSpPr>
          <a:xfrm>
            <a:off x="5821986" y="2839864"/>
            <a:ext cx="307269" cy="323024"/>
            <a:chOff x="2278143" y="1563274"/>
            <a:chExt cx="307269" cy="323024"/>
          </a:xfrm>
        </p:grpSpPr>
        <p:sp>
          <p:nvSpPr>
            <p:cNvPr id="63" name="Flowchart: Connector 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5" name="Group 64"/>
          <p:cNvGrpSpPr/>
          <p:nvPr/>
        </p:nvGrpSpPr>
        <p:grpSpPr>
          <a:xfrm>
            <a:off x="4715200" y="2831297"/>
            <a:ext cx="307269" cy="323024"/>
            <a:chOff x="2278143" y="1563274"/>
            <a:chExt cx="307269" cy="323024"/>
          </a:xfrm>
        </p:grpSpPr>
        <p:sp>
          <p:nvSpPr>
            <p:cNvPr id="66" name="Flowchart: Connector 6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3583138" y="2826716"/>
            <a:ext cx="307269" cy="323024"/>
            <a:chOff x="2278143" y="1563274"/>
            <a:chExt cx="307269" cy="323024"/>
          </a:xfrm>
        </p:grpSpPr>
        <p:sp>
          <p:nvSpPr>
            <p:cNvPr id="69" name="Flowchart: Connector 6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1" name="Group 70"/>
          <p:cNvGrpSpPr/>
          <p:nvPr/>
        </p:nvGrpSpPr>
        <p:grpSpPr>
          <a:xfrm>
            <a:off x="2572349" y="2832654"/>
            <a:ext cx="307269" cy="323024"/>
            <a:chOff x="2278143" y="1563274"/>
            <a:chExt cx="307269" cy="323024"/>
          </a:xfrm>
        </p:grpSpPr>
        <p:sp>
          <p:nvSpPr>
            <p:cNvPr id="72" name="Flowchart: Connector 7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4" name="Group 73"/>
          <p:cNvGrpSpPr/>
          <p:nvPr/>
        </p:nvGrpSpPr>
        <p:grpSpPr>
          <a:xfrm>
            <a:off x="8878331" y="2287138"/>
            <a:ext cx="307269" cy="323024"/>
            <a:chOff x="2278143" y="1563274"/>
            <a:chExt cx="307269" cy="323024"/>
          </a:xfrm>
        </p:grpSpPr>
        <p:sp>
          <p:nvSpPr>
            <p:cNvPr id="75" name="Flowchart: Connector 7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7" name="Group 76"/>
          <p:cNvGrpSpPr/>
          <p:nvPr/>
        </p:nvGrpSpPr>
        <p:grpSpPr>
          <a:xfrm>
            <a:off x="7840477" y="2285424"/>
            <a:ext cx="307269" cy="323024"/>
            <a:chOff x="2278143" y="1563274"/>
            <a:chExt cx="307269" cy="323024"/>
          </a:xfrm>
        </p:grpSpPr>
        <p:sp>
          <p:nvSpPr>
            <p:cNvPr id="78" name="Flowchart: Connector 7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6802623" y="2278074"/>
            <a:ext cx="307269" cy="323024"/>
            <a:chOff x="2278143" y="1563274"/>
            <a:chExt cx="307269" cy="323024"/>
          </a:xfrm>
        </p:grpSpPr>
        <p:sp>
          <p:nvSpPr>
            <p:cNvPr id="81" name="Flowchart: Connector 8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3" name="Group 82"/>
          <p:cNvGrpSpPr/>
          <p:nvPr/>
        </p:nvGrpSpPr>
        <p:grpSpPr>
          <a:xfrm>
            <a:off x="4705508" y="2296563"/>
            <a:ext cx="307269" cy="323024"/>
            <a:chOff x="2278143" y="1563274"/>
            <a:chExt cx="307269" cy="323024"/>
          </a:xfrm>
        </p:grpSpPr>
        <p:sp>
          <p:nvSpPr>
            <p:cNvPr id="84" name="Flowchart: Connector 8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6" name="Group 85"/>
          <p:cNvGrpSpPr/>
          <p:nvPr/>
        </p:nvGrpSpPr>
        <p:grpSpPr>
          <a:xfrm>
            <a:off x="2492538" y="2174573"/>
            <a:ext cx="415498" cy="461665"/>
            <a:chOff x="3100734" y="3849407"/>
            <a:chExt cx="415498" cy="461665"/>
          </a:xfrm>
        </p:grpSpPr>
        <p:sp>
          <p:nvSpPr>
            <p:cNvPr id="87" name="Flowchart: Connector 86"/>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89" name="Group 88"/>
          <p:cNvGrpSpPr/>
          <p:nvPr/>
        </p:nvGrpSpPr>
        <p:grpSpPr>
          <a:xfrm>
            <a:off x="3499080" y="2200963"/>
            <a:ext cx="415498" cy="461665"/>
            <a:chOff x="3100734" y="3849407"/>
            <a:chExt cx="415498" cy="461665"/>
          </a:xfrm>
        </p:grpSpPr>
        <p:sp>
          <p:nvSpPr>
            <p:cNvPr id="90" name="Flowchart: Connector 8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92" name="Straight Connector 91"/>
          <p:cNvCxnSpPr/>
          <p:nvPr/>
        </p:nvCxnSpPr>
        <p:spPr>
          <a:xfrm>
            <a:off x="3904639" y="2451674"/>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017890" y="2452466"/>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5764769" y="2278433"/>
            <a:ext cx="307269" cy="323024"/>
            <a:chOff x="2278143" y="1563274"/>
            <a:chExt cx="307269" cy="323024"/>
          </a:xfrm>
        </p:grpSpPr>
        <p:sp>
          <p:nvSpPr>
            <p:cNvPr id="95" name="Flowchart: Connector 9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97" name="Group 96"/>
          <p:cNvGrpSpPr/>
          <p:nvPr/>
        </p:nvGrpSpPr>
        <p:grpSpPr>
          <a:xfrm>
            <a:off x="4724367" y="2289257"/>
            <a:ext cx="307269" cy="323024"/>
            <a:chOff x="1075113" y="1733097"/>
            <a:chExt cx="307269" cy="323024"/>
          </a:xfrm>
        </p:grpSpPr>
        <p:sp>
          <p:nvSpPr>
            <p:cNvPr id="98" name="Flowchart: Connector 97"/>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6077805" y="1766770"/>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35" name="Rectangle 34"/>
          <p:cNvSpPr/>
          <p:nvPr/>
        </p:nvSpPr>
        <p:spPr>
          <a:xfrm>
            <a:off x="2197499" y="3807642"/>
            <a:ext cx="7170337" cy="164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
          <p:cNvSpPr/>
          <p:nvPr/>
        </p:nvSpPr>
        <p:spPr>
          <a:xfrm>
            <a:off x="2175792" y="3900863"/>
            <a:ext cx="7111357" cy="1574946"/>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2"/>
          <p:cNvSpPr/>
          <p:nvPr/>
        </p:nvSpPr>
        <p:spPr>
          <a:xfrm>
            <a:off x="2387889" y="3758975"/>
            <a:ext cx="1694016"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2409991" y="3727587"/>
            <a:ext cx="1642540"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Desired Job Type </a:t>
            </a:r>
          </a:p>
        </p:txBody>
      </p:sp>
      <p:sp>
        <p:nvSpPr>
          <p:cNvPr id="106" name="Rectangle 105"/>
          <p:cNvSpPr/>
          <p:nvPr/>
        </p:nvSpPr>
        <p:spPr>
          <a:xfrm>
            <a:off x="2289779" y="4178373"/>
            <a:ext cx="6986847" cy="382005"/>
          </a:xfrm>
          <a:prstGeom prst="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448157" y="4206180"/>
            <a:ext cx="107270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Profile</a:t>
            </a:r>
          </a:p>
        </p:txBody>
      </p:sp>
      <p:sp>
        <p:nvSpPr>
          <p:cNvPr id="108" name="TextBox 107"/>
          <p:cNvSpPr txBox="1"/>
          <p:nvPr/>
        </p:nvSpPr>
        <p:spPr>
          <a:xfrm>
            <a:off x="3428989" y="4195731"/>
            <a:ext cx="1907172"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Desired Employment </a:t>
            </a:r>
          </a:p>
        </p:txBody>
      </p:sp>
      <p:sp>
        <p:nvSpPr>
          <p:cNvPr id="109" name="TextBox 108"/>
          <p:cNvSpPr txBox="1"/>
          <p:nvPr/>
        </p:nvSpPr>
        <p:spPr>
          <a:xfrm>
            <a:off x="5198169" y="4194580"/>
            <a:ext cx="78716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FT/PT</a:t>
            </a:r>
          </a:p>
        </p:txBody>
      </p:sp>
      <p:sp>
        <p:nvSpPr>
          <p:cNvPr id="110" name="TextBox 109"/>
          <p:cNvSpPr txBox="1"/>
          <p:nvPr/>
        </p:nvSpPr>
        <p:spPr>
          <a:xfrm>
            <a:off x="6017114" y="4194784"/>
            <a:ext cx="1048731"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Shift(s)</a:t>
            </a:r>
          </a:p>
        </p:txBody>
      </p:sp>
      <p:sp>
        <p:nvSpPr>
          <p:cNvPr id="111" name="TextBox 110"/>
          <p:cNvSpPr txBox="1"/>
          <p:nvPr/>
        </p:nvSpPr>
        <p:spPr>
          <a:xfrm>
            <a:off x="7449754" y="4204309"/>
            <a:ext cx="13505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Days Available</a:t>
            </a:r>
          </a:p>
        </p:txBody>
      </p:sp>
      <p:sp>
        <p:nvSpPr>
          <p:cNvPr id="112" name="Rectangle 111"/>
          <p:cNvSpPr/>
          <p:nvPr/>
        </p:nvSpPr>
        <p:spPr>
          <a:xfrm>
            <a:off x="2263767" y="4592559"/>
            <a:ext cx="996346" cy="261610"/>
          </a:xfrm>
          <a:prstGeom prst="rect">
            <a:avLst/>
          </a:prstGeom>
        </p:spPr>
        <p:txBody>
          <a:bodyPr wrap="none">
            <a:spAutoFit/>
          </a:bodyPr>
          <a:lstStyle/>
          <a:p>
            <a:r>
              <a:rPr lang="en-US" sz="1100" u="sng" dirty="0">
                <a:latin typeface="Arial Narrow" panose="020B0606020202030204" pitchFamily="34" charset="0"/>
              </a:rPr>
              <a:t>Sales Manager</a:t>
            </a:r>
          </a:p>
        </p:txBody>
      </p:sp>
      <p:sp>
        <p:nvSpPr>
          <p:cNvPr id="113" name="Rectangle 112"/>
          <p:cNvSpPr/>
          <p:nvPr/>
        </p:nvSpPr>
        <p:spPr>
          <a:xfrm>
            <a:off x="3567525" y="4591162"/>
            <a:ext cx="610578" cy="261610"/>
          </a:xfrm>
          <a:prstGeom prst="rect">
            <a:avLst/>
          </a:prstGeom>
        </p:spPr>
        <p:txBody>
          <a:bodyPr wrap="none">
            <a:spAutoFit/>
          </a:bodyPr>
          <a:lstStyle/>
          <a:p>
            <a:r>
              <a:rPr lang="en-US" sz="1100" dirty="0">
                <a:latin typeface="Arial Narrow" panose="020B0606020202030204" pitchFamily="34" charset="0"/>
              </a:rPr>
              <a:t>Regular</a:t>
            </a:r>
          </a:p>
        </p:txBody>
      </p:sp>
      <p:sp>
        <p:nvSpPr>
          <p:cNvPr id="114" name="Rectangle 113"/>
          <p:cNvSpPr/>
          <p:nvPr/>
        </p:nvSpPr>
        <p:spPr>
          <a:xfrm>
            <a:off x="5297012" y="4592559"/>
            <a:ext cx="337879" cy="261610"/>
          </a:xfrm>
          <a:prstGeom prst="rect">
            <a:avLst/>
          </a:prstGeom>
        </p:spPr>
        <p:txBody>
          <a:bodyPr wrap="none">
            <a:spAutoFit/>
          </a:bodyPr>
          <a:lstStyle/>
          <a:p>
            <a:r>
              <a:rPr lang="en-US" sz="1100" dirty="0">
                <a:latin typeface="Arial Narrow" panose="020B0606020202030204" pitchFamily="34" charset="0"/>
              </a:rPr>
              <a:t>FT</a:t>
            </a:r>
          </a:p>
        </p:txBody>
      </p:sp>
      <p:sp>
        <p:nvSpPr>
          <p:cNvPr id="115" name="Rectangle 114"/>
          <p:cNvSpPr/>
          <p:nvPr/>
        </p:nvSpPr>
        <p:spPr>
          <a:xfrm>
            <a:off x="6005097" y="4593630"/>
            <a:ext cx="1262393" cy="261610"/>
          </a:xfrm>
          <a:prstGeom prst="rect">
            <a:avLst/>
          </a:prstGeom>
        </p:spPr>
        <p:txBody>
          <a:bodyPr wrap="none">
            <a:spAutoFit/>
          </a:bodyPr>
          <a:lstStyle/>
          <a:p>
            <a:r>
              <a:rPr lang="en-US" sz="1100" dirty="0">
                <a:latin typeface="Arial Narrow" panose="020B0606020202030204" pitchFamily="34" charset="0"/>
              </a:rPr>
              <a:t>Day, Evening/Swing</a:t>
            </a:r>
          </a:p>
        </p:txBody>
      </p:sp>
      <p:sp>
        <p:nvSpPr>
          <p:cNvPr id="116" name="Rectangle 115"/>
          <p:cNvSpPr/>
          <p:nvPr/>
        </p:nvSpPr>
        <p:spPr>
          <a:xfrm>
            <a:off x="7387116" y="4595631"/>
            <a:ext cx="1980720" cy="261610"/>
          </a:xfrm>
          <a:prstGeom prst="rect">
            <a:avLst/>
          </a:prstGeom>
        </p:spPr>
        <p:txBody>
          <a:bodyPr wrap="none">
            <a:spAutoFit/>
          </a:bodyPr>
          <a:lstStyle/>
          <a:p>
            <a:r>
              <a:rPr lang="en-US" sz="1100" dirty="0">
                <a:latin typeface="Arial Narrow" panose="020B0606020202030204" pitchFamily="34" charset="0"/>
              </a:rPr>
              <a:t>Sun, Mon Tue, Wed, Thu, Fri, Sat</a:t>
            </a:r>
          </a:p>
        </p:txBody>
      </p:sp>
      <p:grpSp>
        <p:nvGrpSpPr>
          <p:cNvPr id="117" name="Group 116"/>
          <p:cNvGrpSpPr/>
          <p:nvPr/>
        </p:nvGrpSpPr>
        <p:grpSpPr>
          <a:xfrm>
            <a:off x="6465850" y="5881526"/>
            <a:ext cx="2425691" cy="483231"/>
            <a:chOff x="5757751" y="5318698"/>
            <a:chExt cx="2425691" cy="483231"/>
          </a:xfrm>
        </p:grpSpPr>
        <p:sp>
          <p:nvSpPr>
            <p:cNvPr id="118" name="Flowchart: Alternate Process 117"/>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20" name="Flowchart: Alternate Process 119"/>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122" name="Rectangle 121"/>
          <p:cNvSpPr/>
          <p:nvPr/>
        </p:nvSpPr>
        <p:spPr>
          <a:xfrm>
            <a:off x="7144288" y="5618335"/>
            <a:ext cx="1226056" cy="19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6845232" y="5568280"/>
            <a:ext cx="1672094" cy="276999"/>
          </a:xfrm>
          <a:prstGeom prst="rect">
            <a:avLst/>
          </a:prstGeom>
          <a:noFill/>
        </p:spPr>
        <p:txBody>
          <a:bodyPr wrap="square" rtlCol="0">
            <a:spAutoFit/>
          </a:bodyPr>
          <a:lstStyle/>
          <a:p>
            <a:pPr algn="ctr"/>
            <a:r>
              <a:rPr lang="en-US" sz="1200" dirty="0">
                <a:latin typeface="Arial Narrow" panose="020B0606020202030204" pitchFamily="34" charset="0"/>
              </a:rPr>
              <a:t>[</a:t>
            </a:r>
            <a:r>
              <a:rPr lang="en-US" sz="1200" u="sng" dirty="0">
                <a:latin typeface="Arial Narrow" panose="020B0606020202030204" pitchFamily="34" charset="0"/>
              </a:rPr>
              <a:t>Add New Profile</a:t>
            </a:r>
            <a:r>
              <a:rPr lang="en-US" sz="1200" dirty="0">
                <a:latin typeface="Arial Narrow" panose="020B0606020202030204" pitchFamily="34" charset="0"/>
              </a:rPr>
              <a:t>]</a:t>
            </a:r>
          </a:p>
        </p:txBody>
      </p:sp>
      <p:sp>
        <p:nvSpPr>
          <p:cNvPr id="102" name="TextBox 3"/>
          <p:cNvSpPr txBox="1">
            <a:spLocks noChangeArrowheads="1"/>
          </p:cNvSpPr>
          <p:nvPr/>
        </p:nvSpPr>
        <p:spPr bwMode="auto">
          <a:xfrm>
            <a:off x="9741117" y="1487304"/>
            <a:ext cx="2207083" cy="3323987"/>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dirty="0" smtClean="0">
                <a:solidFill>
                  <a:srgbClr val="FF0000"/>
                </a:solidFill>
                <a:latin typeface="Candara" panose="020E0502030303020204" pitchFamily="34" charset="0"/>
              </a:rPr>
              <a:t>After checking to make sure everything is correct, click </a:t>
            </a:r>
            <a:r>
              <a:rPr lang="en-US" altLang="en-US" sz="3000" b="1" dirty="0" smtClean="0">
                <a:solidFill>
                  <a:srgbClr val="FF0000"/>
                </a:solidFill>
                <a:effectLst>
                  <a:outerShdw blurRad="38100" dist="38100" dir="2700000" algn="tl">
                    <a:srgbClr val="000000">
                      <a:alpha val="43137"/>
                    </a:srgbClr>
                  </a:outerShdw>
                </a:effectLst>
                <a:latin typeface="Candara" panose="020E0502030303020204" pitchFamily="34" charset="0"/>
              </a:rPr>
              <a:t>Next&gt;&gt;</a:t>
            </a:r>
            <a:r>
              <a:rPr lang="en-US" altLang="en-US" sz="3000" dirty="0" smtClean="0">
                <a:solidFill>
                  <a:srgbClr val="FF0000"/>
                </a:solidFill>
                <a:latin typeface="Candara" panose="020E0502030303020204" pitchFamily="34" charset="0"/>
              </a:rPr>
              <a:t>.</a:t>
            </a:r>
            <a:endParaRPr lang="en-US" altLang="en-US" sz="3000" dirty="0">
              <a:solidFill>
                <a:srgbClr val="FF0000"/>
              </a:solidFill>
              <a:latin typeface="Candara" panose="020E0502030303020204" pitchFamily="34" charset="0"/>
            </a:endParaRPr>
          </a:p>
        </p:txBody>
      </p:sp>
      <p:sp>
        <p:nvSpPr>
          <p:cNvPr id="124" name="Down Arrow 16"/>
          <p:cNvSpPr/>
          <p:nvPr/>
        </p:nvSpPr>
        <p:spPr>
          <a:xfrm rot="3231744">
            <a:off x="8706985" y="5688813"/>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3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fill="hold"/>
                                        <p:tgtEl>
                                          <p:spTgt spid="124"/>
                                        </p:tgtEl>
                                        <p:attrNameLst>
                                          <p:attrName>ppt_x</p:attrName>
                                        </p:attrNameLst>
                                      </p:cBhvr>
                                      <p:tavLst>
                                        <p:tav tm="0">
                                          <p:val>
                                            <p:strVal val="1+#ppt_w/2"/>
                                          </p:val>
                                        </p:tav>
                                        <p:tav tm="100000">
                                          <p:val>
                                            <p:strVal val="#ppt_x"/>
                                          </p:val>
                                        </p:tav>
                                      </p:tavLst>
                                    </p:anim>
                                    <p:anim calcmode="lin" valueType="num">
                                      <p:cBhvr additive="base">
                                        <p:cTn id="8" dur="1000" fill="hold"/>
                                        <p:tgtEl>
                                          <p:spTgt spid="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54616" y="6049684"/>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303703" y="212273"/>
            <a:ext cx="9569512"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rgbClr val="0070C0"/>
                </a:solidFill>
                <a:effectLst>
                  <a:outerShdw blurRad="38100" dist="38100" dir="2700000" algn="tl">
                    <a:srgbClr val="000000">
                      <a:alpha val="43137"/>
                    </a:srgbClr>
                  </a:outerShdw>
                </a:effectLst>
                <a:latin typeface="Candara" pitchFamily="34" charset="0"/>
              </a:rPr>
              <a:t>Employ Florida</a:t>
            </a:r>
          </a:p>
        </p:txBody>
      </p:sp>
      <p:sp>
        <p:nvSpPr>
          <p:cNvPr id="7" name="Rectangle 3"/>
          <p:cNvSpPr txBox="1">
            <a:spLocks noChangeArrowheads="1"/>
          </p:cNvSpPr>
          <p:nvPr/>
        </p:nvSpPr>
        <p:spPr>
          <a:xfrm>
            <a:off x="941560" y="1398380"/>
            <a:ext cx="11059335" cy="52988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0000"/>
              </a:lnSpc>
              <a:buClr>
                <a:srgbClr val="2096E4"/>
              </a:buClr>
              <a:buSzPct val="75000"/>
              <a:buNone/>
              <a:tabLst>
                <a:tab pos="808038" algn="l"/>
              </a:tabLst>
              <a:defRPr/>
            </a:pPr>
            <a:r>
              <a:rPr lang="en-US" sz="3200" b="1" dirty="0">
                <a:solidFill>
                  <a:srgbClr val="FF0000"/>
                </a:solidFill>
                <a:latin typeface="Candara" pitchFamily="34" charset="0"/>
              </a:rPr>
              <a:t>Employ Florida </a:t>
            </a:r>
            <a:r>
              <a:rPr lang="en-US" sz="3200" b="1" dirty="0" smtClean="0">
                <a:latin typeface="Candara" pitchFamily="34" charset="0"/>
              </a:rPr>
              <a:t>is </a:t>
            </a:r>
            <a:r>
              <a:rPr lang="en-US" sz="3200" b="1" dirty="0">
                <a:latin typeface="Candara" pitchFamily="34" charset="0"/>
              </a:rPr>
              <a:t>your first source for generating leads and finding open positions throughout the state of Florida. </a:t>
            </a:r>
            <a:r>
              <a:rPr lang="en-US" sz="3200" b="1" dirty="0">
                <a:solidFill>
                  <a:srgbClr val="FF0000"/>
                </a:solidFill>
                <a:latin typeface="Candara" pitchFamily="34" charset="0"/>
              </a:rPr>
              <a:t>Employ Florida </a:t>
            </a:r>
            <a:r>
              <a:rPr lang="en-US" sz="3200" b="1" dirty="0">
                <a:latin typeface="Candara" pitchFamily="34" charset="0"/>
              </a:rPr>
              <a:t>provides </a:t>
            </a:r>
            <a:r>
              <a:rPr lang="en-US" sz="3200" b="1" dirty="0" smtClean="0">
                <a:latin typeface="Candara" pitchFamily="34" charset="0"/>
              </a:rPr>
              <a:t>many useful tools:</a:t>
            </a:r>
            <a:endParaRPr lang="en-US" sz="3200" b="1" dirty="0">
              <a:latin typeface="Candara" pitchFamily="34" charset="0"/>
            </a:endParaRPr>
          </a:p>
          <a:p>
            <a:pPr marL="687388" lvl="1" indent="-342900">
              <a:lnSpc>
                <a:spcPct val="110000"/>
              </a:lnSpc>
              <a:buSzPct val="75000"/>
              <a:buFont typeface="Wingdings" panose="05000000000000000000" pitchFamily="2" charset="2"/>
              <a:buChar char="q"/>
              <a:tabLst>
                <a:tab pos="808038" algn="l"/>
              </a:tabLst>
              <a:defRPr/>
            </a:pPr>
            <a:r>
              <a:rPr lang="en-US" sz="2600" u="sng" dirty="0">
                <a:latin typeface="Candara" pitchFamily="34" charset="0"/>
              </a:rPr>
              <a:t>Career </a:t>
            </a:r>
            <a:r>
              <a:rPr lang="en-US" sz="2600" u="sng" dirty="0" smtClean="0">
                <a:latin typeface="Candara" pitchFamily="34" charset="0"/>
              </a:rPr>
              <a:t>Exploration</a:t>
            </a:r>
            <a:r>
              <a:rPr lang="en-US" sz="2600" dirty="0" smtClean="0">
                <a:latin typeface="Candara" pitchFamily="34" charset="0"/>
              </a:rPr>
              <a:t>:  local </a:t>
            </a:r>
            <a:r>
              <a:rPr lang="en-US" sz="2600" dirty="0">
                <a:latin typeface="Candara" pitchFamily="34" charset="0"/>
              </a:rPr>
              <a:t>job market information, career tips, etc. </a:t>
            </a:r>
          </a:p>
          <a:p>
            <a:pPr marL="687388" lvl="1" indent="-342900">
              <a:lnSpc>
                <a:spcPct val="110000"/>
              </a:lnSpc>
              <a:buSzPct val="75000"/>
              <a:buFont typeface="Wingdings" panose="05000000000000000000" pitchFamily="2" charset="2"/>
              <a:buChar char="q"/>
              <a:tabLst>
                <a:tab pos="808038" algn="l"/>
              </a:tabLst>
              <a:defRPr/>
            </a:pPr>
            <a:r>
              <a:rPr lang="en-US" sz="2600" u="sng" dirty="0">
                <a:latin typeface="Candara" pitchFamily="34" charset="0"/>
              </a:rPr>
              <a:t>Career </a:t>
            </a:r>
            <a:r>
              <a:rPr lang="en-US" sz="2600" u="sng" dirty="0" smtClean="0">
                <a:latin typeface="Candara" pitchFamily="34" charset="0"/>
              </a:rPr>
              <a:t>Assessment</a:t>
            </a:r>
            <a:r>
              <a:rPr lang="en-US" sz="2600" dirty="0" smtClean="0">
                <a:latin typeface="Candara" pitchFamily="34" charset="0"/>
              </a:rPr>
              <a:t>:  assistance </a:t>
            </a:r>
            <a:r>
              <a:rPr lang="en-US" sz="2600" dirty="0">
                <a:latin typeface="Candara" pitchFamily="34" charset="0"/>
              </a:rPr>
              <a:t>in matching your job skills to careers you qualify for</a:t>
            </a:r>
          </a:p>
          <a:p>
            <a:pPr marL="687388" lvl="1" indent="-342900">
              <a:lnSpc>
                <a:spcPct val="110000"/>
              </a:lnSpc>
              <a:buSzPct val="75000"/>
              <a:buFont typeface="Wingdings" panose="05000000000000000000" pitchFamily="2" charset="2"/>
              <a:buChar char="q"/>
              <a:tabLst>
                <a:tab pos="808038" algn="l"/>
              </a:tabLst>
              <a:defRPr/>
            </a:pPr>
            <a:r>
              <a:rPr lang="en-US" sz="2600" u="sng" dirty="0">
                <a:latin typeface="Candara" pitchFamily="34" charset="0"/>
              </a:rPr>
              <a:t>Job </a:t>
            </a:r>
            <a:r>
              <a:rPr lang="en-US" sz="2600" u="sng" dirty="0" smtClean="0">
                <a:latin typeface="Candara" pitchFamily="34" charset="0"/>
              </a:rPr>
              <a:t>Seeking</a:t>
            </a:r>
            <a:r>
              <a:rPr lang="en-US" sz="2600" dirty="0" smtClean="0">
                <a:latin typeface="Candara" pitchFamily="34" charset="0"/>
              </a:rPr>
              <a:t>:  use </a:t>
            </a:r>
            <a:r>
              <a:rPr lang="en-US" sz="2600" dirty="0">
                <a:latin typeface="Candara" pitchFamily="34" charset="0"/>
              </a:rPr>
              <a:t>of a professional format to create and send </a:t>
            </a:r>
            <a:r>
              <a:rPr lang="en-US" sz="2600" dirty="0" smtClean="0">
                <a:latin typeface="Candara" pitchFamily="34" charset="0"/>
              </a:rPr>
              <a:t>résumés </a:t>
            </a:r>
            <a:r>
              <a:rPr lang="en-US" sz="2600" dirty="0">
                <a:latin typeface="Candara" pitchFamily="34" charset="0"/>
              </a:rPr>
              <a:t>and cover letters to employers</a:t>
            </a:r>
          </a:p>
          <a:p>
            <a:pPr marL="687388" lvl="1" indent="-342900">
              <a:lnSpc>
                <a:spcPct val="110000"/>
              </a:lnSpc>
              <a:buSzPct val="75000"/>
              <a:buFont typeface="Wingdings" panose="05000000000000000000" pitchFamily="2" charset="2"/>
              <a:buChar char="q"/>
              <a:tabLst>
                <a:tab pos="808038" algn="l"/>
              </a:tabLst>
              <a:defRPr/>
            </a:pPr>
            <a:r>
              <a:rPr lang="en-US" sz="2600" u="sng" dirty="0">
                <a:latin typeface="Candara" pitchFamily="34" charset="0"/>
              </a:rPr>
              <a:t>Job </a:t>
            </a:r>
            <a:r>
              <a:rPr lang="en-US" sz="2600" u="sng" dirty="0" smtClean="0">
                <a:latin typeface="Candara" pitchFamily="34" charset="0"/>
              </a:rPr>
              <a:t>Searching</a:t>
            </a:r>
            <a:r>
              <a:rPr lang="en-US" sz="2600" dirty="0" smtClean="0">
                <a:latin typeface="Candara" pitchFamily="34" charset="0"/>
              </a:rPr>
              <a:t>:  </a:t>
            </a:r>
            <a:r>
              <a:rPr lang="en-US" sz="2600" dirty="0">
                <a:latin typeface="Candara" pitchFamily="34" charset="0"/>
              </a:rPr>
              <a:t>review and apply for virtually every job listing available online at Employ Florida</a:t>
            </a:r>
          </a:p>
        </p:txBody>
      </p:sp>
      <p:sp>
        <p:nvSpPr>
          <p:cNvPr id="3" name="Slide Number Placeholder 2"/>
          <p:cNvSpPr>
            <a:spLocks noGrp="1"/>
          </p:cNvSpPr>
          <p:nvPr>
            <p:ph type="sldNum" sz="quarter" idx="12"/>
          </p:nvPr>
        </p:nvSpPr>
        <p:spPr>
          <a:xfrm>
            <a:off x="6088459" y="6356350"/>
            <a:ext cx="289216" cy="365125"/>
          </a:xfrm>
        </p:spPr>
        <p:txBody>
          <a:bodyPr/>
          <a:lstStyle/>
          <a:p>
            <a:fld id="{AF9DD44E-2746-4F7C-A6DC-C6840E4448F3}" type="slidenum">
              <a:rPr lang="en-US" smtClean="0"/>
              <a:t>3</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44839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76200" y="7620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Driver’s License Information</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788095" y="834020"/>
            <a:ext cx="8649878" cy="569771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a:xfrm>
            <a:off x="6025415" y="6481089"/>
            <a:ext cx="371374" cy="365125"/>
          </a:xfrm>
        </p:spPr>
        <p:txBody>
          <a:bodyPr/>
          <a:lstStyle/>
          <a:p>
            <a:fld id="{AF9DD44E-2746-4F7C-A6DC-C6840E4448F3}" type="slidenum">
              <a:rPr lang="en-US" smtClean="0"/>
              <a:t>30</a:t>
            </a:fld>
            <a:endParaRPr lang="en-US"/>
          </a:p>
        </p:txBody>
      </p:sp>
      <p:sp>
        <p:nvSpPr>
          <p:cNvPr id="2" name="Rectangle 1"/>
          <p:cNvSpPr/>
          <p:nvPr/>
        </p:nvSpPr>
        <p:spPr>
          <a:xfrm>
            <a:off x="2227152" y="1403287"/>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151621" y="1585841"/>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881946" y="1825045"/>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07537" y="1436879"/>
            <a:ext cx="459981" cy="230832"/>
          </a:xfrm>
          <a:prstGeom prst="rect">
            <a:avLst/>
          </a:prstGeom>
          <a:solidFill>
            <a:schemeClr val="bg1"/>
          </a:solidFill>
        </p:spPr>
        <p:txBody>
          <a:bodyPr wrap="square" rtlCol="0">
            <a:spAutoFit/>
          </a:bodyPr>
          <a:lstStyle/>
          <a:p>
            <a:pPr algn="ctr"/>
            <a:r>
              <a:rPr lang="en-US" sz="900" b="1" dirty="0"/>
              <a:t>Title</a:t>
            </a:r>
          </a:p>
        </p:txBody>
      </p:sp>
      <p:sp>
        <p:nvSpPr>
          <p:cNvPr id="21" name="TextBox 20"/>
          <p:cNvSpPr txBox="1"/>
          <p:nvPr/>
        </p:nvSpPr>
        <p:spPr>
          <a:xfrm>
            <a:off x="4251282" y="1446818"/>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22" name="TextBox 21"/>
          <p:cNvSpPr txBox="1"/>
          <p:nvPr/>
        </p:nvSpPr>
        <p:spPr>
          <a:xfrm>
            <a:off x="3195871" y="1451654"/>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23" name="TextBox 22"/>
          <p:cNvSpPr txBox="1"/>
          <p:nvPr/>
        </p:nvSpPr>
        <p:spPr>
          <a:xfrm>
            <a:off x="5553182" y="1451339"/>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24" name="TextBox 23"/>
          <p:cNvSpPr txBox="1"/>
          <p:nvPr/>
        </p:nvSpPr>
        <p:spPr>
          <a:xfrm>
            <a:off x="6528871" y="1447242"/>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25" name="TextBox 24"/>
          <p:cNvSpPr txBox="1"/>
          <p:nvPr/>
        </p:nvSpPr>
        <p:spPr>
          <a:xfrm>
            <a:off x="7559216" y="1451256"/>
            <a:ext cx="822671" cy="215444"/>
          </a:xfrm>
          <a:prstGeom prst="rect">
            <a:avLst/>
          </a:prstGeom>
          <a:solidFill>
            <a:schemeClr val="bg1"/>
          </a:solidFill>
        </p:spPr>
        <p:txBody>
          <a:bodyPr wrap="square" rtlCol="0">
            <a:spAutoFit/>
          </a:bodyPr>
          <a:lstStyle/>
          <a:p>
            <a:pPr algn="ctr"/>
            <a:r>
              <a:rPr lang="en-US" sz="800" dirty="0"/>
              <a:t>Employment</a:t>
            </a:r>
          </a:p>
        </p:txBody>
      </p:sp>
      <p:sp>
        <p:nvSpPr>
          <p:cNvPr id="26" name="TextBox 25"/>
          <p:cNvSpPr txBox="1"/>
          <p:nvPr/>
        </p:nvSpPr>
        <p:spPr>
          <a:xfrm>
            <a:off x="2301853" y="2001191"/>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7" name="TextBox 26"/>
          <p:cNvSpPr txBox="1"/>
          <p:nvPr/>
        </p:nvSpPr>
        <p:spPr>
          <a:xfrm>
            <a:off x="3464109" y="1991566"/>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8" name="TextBox 27"/>
          <p:cNvSpPr txBox="1"/>
          <p:nvPr/>
        </p:nvSpPr>
        <p:spPr>
          <a:xfrm>
            <a:off x="4283761" y="1991675"/>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9" name="TextBox 28"/>
          <p:cNvSpPr txBox="1"/>
          <p:nvPr/>
        </p:nvSpPr>
        <p:spPr>
          <a:xfrm>
            <a:off x="5340595" y="1991566"/>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30" name="TextBox 29"/>
          <p:cNvSpPr txBox="1"/>
          <p:nvPr/>
        </p:nvSpPr>
        <p:spPr>
          <a:xfrm>
            <a:off x="6643158" y="2001158"/>
            <a:ext cx="675256" cy="215444"/>
          </a:xfrm>
          <a:prstGeom prst="rect">
            <a:avLst/>
          </a:prstGeom>
          <a:noFill/>
        </p:spPr>
        <p:txBody>
          <a:bodyPr wrap="square" rtlCol="0">
            <a:spAutoFit/>
          </a:bodyPr>
          <a:lstStyle/>
          <a:p>
            <a:pPr algn="ctr"/>
            <a:r>
              <a:rPr lang="en-US" sz="800" dirty="0"/>
              <a:t>Contact</a:t>
            </a:r>
            <a:endParaRPr lang="en-US" sz="800" b="1" dirty="0"/>
          </a:p>
        </p:txBody>
      </p:sp>
      <p:sp>
        <p:nvSpPr>
          <p:cNvPr id="31" name="TextBox 30"/>
          <p:cNvSpPr txBox="1"/>
          <p:nvPr/>
        </p:nvSpPr>
        <p:spPr>
          <a:xfrm>
            <a:off x="7655050" y="2001819"/>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32" name="Straight Connector 31"/>
          <p:cNvCxnSpPr>
            <a:endCxn id="35" idx="2"/>
          </p:cNvCxnSpPr>
          <p:nvPr/>
        </p:nvCxnSpPr>
        <p:spPr>
          <a:xfrm flipV="1">
            <a:off x="2818209" y="1819180"/>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54260" y="1818287"/>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574677" y="1657668"/>
            <a:ext cx="307269" cy="323024"/>
            <a:chOff x="2278143" y="1563274"/>
            <a:chExt cx="307269" cy="323024"/>
          </a:xfrm>
        </p:grpSpPr>
        <p:sp>
          <p:nvSpPr>
            <p:cNvPr id="35" name="Flowchart: Connector 3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37" name="Straight Connector 36"/>
          <p:cNvCxnSpPr/>
          <p:nvPr/>
        </p:nvCxnSpPr>
        <p:spPr>
          <a:xfrm>
            <a:off x="2172888" y="2379108"/>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7905295" y="2227923"/>
            <a:ext cx="307269" cy="323024"/>
            <a:chOff x="2278143" y="1563274"/>
            <a:chExt cx="307269" cy="323024"/>
          </a:xfrm>
        </p:grpSpPr>
        <p:sp>
          <p:nvSpPr>
            <p:cNvPr id="39" name="Flowchart: Connector 3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1" name="Group 40"/>
          <p:cNvGrpSpPr/>
          <p:nvPr/>
        </p:nvGrpSpPr>
        <p:grpSpPr>
          <a:xfrm>
            <a:off x="6848562" y="2224549"/>
            <a:ext cx="307269" cy="323024"/>
            <a:chOff x="2278143" y="1563274"/>
            <a:chExt cx="307269" cy="323024"/>
          </a:xfrm>
        </p:grpSpPr>
        <p:sp>
          <p:nvSpPr>
            <p:cNvPr id="42" name="Flowchart: Connector 4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4" name="Group 43"/>
          <p:cNvGrpSpPr/>
          <p:nvPr/>
        </p:nvGrpSpPr>
        <p:grpSpPr>
          <a:xfrm>
            <a:off x="5833529" y="2219044"/>
            <a:ext cx="307269" cy="323024"/>
            <a:chOff x="2278143" y="1563274"/>
            <a:chExt cx="307269" cy="323024"/>
          </a:xfrm>
        </p:grpSpPr>
        <p:sp>
          <p:nvSpPr>
            <p:cNvPr id="45" name="Flowchart: Connector 4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3594681" y="2205896"/>
            <a:ext cx="307269" cy="323024"/>
            <a:chOff x="2278143" y="1563274"/>
            <a:chExt cx="307269" cy="323024"/>
          </a:xfrm>
        </p:grpSpPr>
        <p:sp>
          <p:nvSpPr>
            <p:cNvPr id="51" name="Flowchart: Connector 5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3" name="Group 52"/>
          <p:cNvGrpSpPr/>
          <p:nvPr/>
        </p:nvGrpSpPr>
        <p:grpSpPr>
          <a:xfrm>
            <a:off x="2583892" y="2211834"/>
            <a:ext cx="307269" cy="323024"/>
            <a:chOff x="2278143" y="1563274"/>
            <a:chExt cx="307269" cy="323024"/>
          </a:xfrm>
        </p:grpSpPr>
        <p:sp>
          <p:nvSpPr>
            <p:cNvPr id="54" name="Flowchart: Connector 5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8889874" y="1666318"/>
            <a:ext cx="307269" cy="323024"/>
            <a:chOff x="2278143" y="1563274"/>
            <a:chExt cx="307269" cy="323024"/>
          </a:xfrm>
        </p:grpSpPr>
        <p:sp>
          <p:nvSpPr>
            <p:cNvPr id="57" name="Flowchart: Connector 5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9" name="Group 58"/>
          <p:cNvGrpSpPr/>
          <p:nvPr/>
        </p:nvGrpSpPr>
        <p:grpSpPr>
          <a:xfrm>
            <a:off x="7852020" y="1664604"/>
            <a:ext cx="307269" cy="323024"/>
            <a:chOff x="2278143" y="1563274"/>
            <a:chExt cx="307269" cy="323024"/>
          </a:xfrm>
        </p:grpSpPr>
        <p:sp>
          <p:nvSpPr>
            <p:cNvPr id="60" name="Flowchart: Connector 5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2" name="Group 61"/>
          <p:cNvGrpSpPr/>
          <p:nvPr/>
        </p:nvGrpSpPr>
        <p:grpSpPr>
          <a:xfrm>
            <a:off x="6814166" y="1657254"/>
            <a:ext cx="307269" cy="323024"/>
            <a:chOff x="2278143" y="1563274"/>
            <a:chExt cx="307269" cy="323024"/>
          </a:xfrm>
        </p:grpSpPr>
        <p:sp>
          <p:nvSpPr>
            <p:cNvPr id="63" name="Flowchart: Connector 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5" name="Group 64"/>
          <p:cNvGrpSpPr/>
          <p:nvPr/>
        </p:nvGrpSpPr>
        <p:grpSpPr>
          <a:xfrm>
            <a:off x="4717051" y="1675743"/>
            <a:ext cx="307269" cy="323024"/>
            <a:chOff x="2278143" y="1563274"/>
            <a:chExt cx="307269" cy="323024"/>
          </a:xfrm>
        </p:grpSpPr>
        <p:sp>
          <p:nvSpPr>
            <p:cNvPr id="66" name="Flowchart: Connector 6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2504081" y="1553753"/>
            <a:ext cx="415498" cy="461665"/>
            <a:chOff x="3100734" y="3849407"/>
            <a:chExt cx="415498" cy="461665"/>
          </a:xfrm>
        </p:grpSpPr>
        <p:sp>
          <p:nvSpPr>
            <p:cNvPr id="69" name="Flowchart: Connector 68"/>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71" name="Group 70"/>
          <p:cNvGrpSpPr/>
          <p:nvPr/>
        </p:nvGrpSpPr>
        <p:grpSpPr>
          <a:xfrm>
            <a:off x="3510623" y="1580143"/>
            <a:ext cx="415498" cy="461665"/>
            <a:chOff x="3100734" y="3849407"/>
            <a:chExt cx="415498" cy="461665"/>
          </a:xfrm>
        </p:grpSpPr>
        <p:sp>
          <p:nvSpPr>
            <p:cNvPr id="72" name="Flowchart: Connector 7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74" name="Straight Connector 73"/>
          <p:cNvCxnSpPr/>
          <p:nvPr/>
        </p:nvCxnSpPr>
        <p:spPr>
          <a:xfrm>
            <a:off x="3916182" y="1830854"/>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029433" y="1831646"/>
            <a:ext cx="809789" cy="18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5776312" y="1657613"/>
            <a:ext cx="307269" cy="323024"/>
            <a:chOff x="2278143" y="1563274"/>
            <a:chExt cx="307269" cy="323024"/>
          </a:xfrm>
        </p:grpSpPr>
        <p:sp>
          <p:nvSpPr>
            <p:cNvPr id="77" name="Flowchart: Connector 7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79" name="Group 78"/>
          <p:cNvGrpSpPr/>
          <p:nvPr/>
        </p:nvGrpSpPr>
        <p:grpSpPr>
          <a:xfrm>
            <a:off x="4735910" y="1668437"/>
            <a:ext cx="307269" cy="323024"/>
            <a:chOff x="1075113" y="1733097"/>
            <a:chExt cx="307269" cy="323024"/>
          </a:xfrm>
        </p:grpSpPr>
        <p:sp>
          <p:nvSpPr>
            <p:cNvPr id="80" name="Flowchart: Connector 79"/>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8670109" y="1462896"/>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84" name="TextBox 83"/>
          <p:cNvSpPr txBox="1"/>
          <p:nvPr/>
        </p:nvSpPr>
        <p:spPr>
          <a:xfrm>
            <a:off x="2158050" y="2555105"/>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4" name="Rectangle 3"/>
          <p:cNvSpPr/>
          <p:nvPr/>
        </p:nvSpPr>
        <p:spPr>
          <a:xfrm>
            <a:off x="2218099" y="2775621"/>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1"/>
          <p:cNvSpPr/>
          <p:nvPr/>
        </p:nvSpPr>
        <p:spPr>
          <a:xfrm>
            <a:off x="2197690" y="3004138"/>
            <a:ext cx="7227193" cy="3484375"/>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2"/>
          <p:cNvSpPr/>
          <p:nvPr/>
        </p:nvSpPr>
        <p:spPr>
          <a:xfrm>
            <a:off x="2589820" y="2893642"/>
            <a:ext cx="2336735"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605827" y="2857080"/>
            <a:ext cx="2419835"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Drive’s License Information</a:t>
            </a:r>
          </a:p>
        </p:txBody>
      </p:sp>
      <p:sp>
        <p:nvSpPr>
          <p:cNvPr id="91" name="TextBox 90"/>
          <p:cNvSpPr txBox="1"/>
          <p:nvPr/>
        </p:nvSpPr>
        <p:spPr>
          <a:xfrm>
            <a:off x="2621300" y="3184661"/>
            <a:ext cx="1571931" cy="461665"/>
          </a:xfrm>
          <a:prstGeom prst="rect">
            <a:avLst/>
          </a:prstGeom>
          <a:noFill/>
        </p:spPr>
        <p:txBody>
          <a:bodyPr wrap="square" rtlCol="0">
            <a:spAutoFit/>
          </a:bodyPr>
          <a:lstStyle/>
          <a:p>
            <a:r>
              <a:rPr lang="en-US" sz="1200" b="1" dirty="0">
                <a:latin typeface="Arial Narrow" panose="020B0606020202030204" pitchFamily="34" charset="0"/>
              </a:rPr>
              <a:t>Do you have a valid driver’s license?</a:t>
            </a:r>
          </a:p>
        </p:txBody>
      </p:sp>
      <p:sp>
        <p:nvSpPr>
          <p:cNvPr id="93" name="TextBox 92"/>
          <p:cNvSpPr txBox="1"/>
          <p:nvPr/>
        </p:nvSpPr>
        <p:spPr>
          <a:xfrm>
            <a:off x="2631991" y="5098351"/>
            <a:ext cx="7263447" cy="276999"/>
          </a:xfrm>
          <a:prstGeom prst="rect">
            <a:avLst/>
          </a:prstGeom>
          <a:noFill/>
        </p:spPr>
        <p:txBody>
          <a:bodyPr wrap="square" rtlCol="0">
            <a:spAutoFit/>
          </a:bodyPr>
          <a:lstStyle/>
          <a:p>
            <a:r>
              <a:rPr lang="en-US" sz="1200" dirty="0">
                <a:latin typeface="Arial Narrow" panose="020B0606020202030204" pitchFamily="34" charset="0"/>
              </a:rPr>
              <a:t>Class A – Any combination of vehicles with a gross weight rating of 26,001 or more pounds provided the gross vehicle weight </a:t>
            </a:r>
          </a:p>
        </p:txBody>
      </p:sp>
      <p:grpSp>
        <p:nvGrpSpPr>
          <p:cNvPr id="94" name="Group 93"/>
          <p:cNvGrpSpPr/>
          <p:nvPr/>
        </p:nvGrpSpPr>
        <p:grpSpPr>
          <a:xfrm>
            <a:off x="2457175" y="5123412"/>
            <a:ext cx="209620" cy="172558"/>
            <a:chOff x="8500911" y="1782989"/>
            <a:chExt cx="209620" cy="172558"/>
          </a:xfrm>
        </p:grpSpPr>
        <p:sp>
          <p:nvSpPr>
            <p:cNvPr id="95" name="Rectangle 94"/>
            <p:cNvSpPr/>
            <p:nvPr/>
          </p:nvSpPr>
          <p:spPr>
            <a:xfrm>
              <a:off x="8500911" y="1817048"/>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2" descr="http://www.clker.com/cliparts/L/8/t/e/r/A/check-mark-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319" y="1782989"/>
              <a:ext cx="186212" cy="1725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4726743" y="2210477"/>
            <a:ext cx="307269" cy="323024"/>
            <a:chOff x="2278143" y="1563274"/>
            <a:chExt cx="307269" cy="323024"/>
          </a:xfrm>
        </p:grpSpPr>
        <p:sp>
          <p:nvSpPr>
            <p:cNvPr id="48" name="Flowchart: Connector 4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p:cNvGrpSpPr/>
          <p:nvPr/>
        </p:nvGrpSpPr>
        <p:grpSpPr>
          <a:xfrm>
            <a:off x="4337396" y="2574882"/>
            <a:ext cx="1170675" cy="1107996"/>
            <a:chOff x="3911897" y="2574882"/>
            <a:chExt cx="1170675" cy="1107996"/>
          </a:xfrm>
        </p:grpSpPr>
        <p:grpSp>
          <p:nvGrpSpPr>
            <p:cNvPr id="107" name="Group 106"/>
            <p:cNvGrpSpPr/>
            <p:nvPr/>
          </p:nvGrpSpPr>
          <p:grpSpPr>
            <a:xfrm>
              <a:off x="3911897" y="2574882"/>
              <a:ext cx="656325" cy="1107996"/>
              <a:chOff x="3911897" y="2574882"/>
              <a:chExt cx="656325" cy="1107996"/>
            </a:xfrm>
          </p:grpSpPr>
          <p:grpSp>
            <p:nvGrpSpPr>
              <p:cNvPr id="100" name="Group 99"/>
              <p:cNvGrpSpPr/>
              <p:nvPr/>
            </p:nvGrpSpPr>
            <p:grpSpPr>
              <a:xfrm>
                <a:off x="3911897" y="2574882"/>
                <a:ext cx="285685" cy="1107996"/>
                <a:chOff x="8022391" y="4791193"/>
                <a:chExt cx="285685" cy="1107996"/>
              </a:xfrm>
            </p:grpSpPr>
            <p:sp>
              <p:nvSpPr>
                <p:cNvPr id="103" name="Flowchart: Connector 102"/>
                <p:cNvSpPr/>
                <p:nvPr/>
              </p:nvSpPr>
              <p:spPr>
                <a:xfrm>
                  <a:off x="8137194" y="5486400"/>
                  <a:ext cx="144712" cy="164435"/>
                </a:xfrm>
                <a:prstGeom prst="flowChartConnector">
                  <a:avLst/>
                </a:prstGeom>
                <a:solidFill>
                  <a:srgbClr val="9B9B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8022391" y="4791193"/>
                  <a:ext cx="285685" cy="1107996"/>
                </a:xfrm>
                <a:prstGeom prst="rect">
                  <a:avLst/>
                </a:prstGeom>
                <a:noFill/>
              </p:spPr>
              <p:txBody>
                <a:bodyPr wrap="square" rtlCol="0">
                  <a:spAutoFit/>
                </a:bodyPr>
                <a:lstStyle/>
                <a:p>
                  <a:r>
                    <a:rPr lang="en-US" sz="6600" dirty="0"/>
                    <a:t>.</a:t>
                  </a:r>
                </a:p>
              </p:txBody>
            </p:sp>
          </p:grpSp>
          <p:sp>
            <p:nvSpPr>
              <p:cNvPr id="101" name="TextBox 100"/>
              <p:cNvSpPr txBox="1"/>
              <p:nvPr/>
            </p:nvSpPr>
            <p:spPr>
              <a:xfrm>
                <a:off x="4125288" y="3217622"/>
                <a:ext cx="442934" cy="307777"/>
              </a:xfrm>
              <a:prstGeom prst="rect">
                <a:avLst/>
              </a:prstGeom>
              <a:noFill/>
            </p:spPr>
            <p:txBody>
              <a:bodyPr wrap="square" rtlCol="0">
                <a:spAutoFit/>
              </a:bodyPr>
              <a:lstStyle/>
              <a:p>
                <a:r>
                  <a:rPr lang="en-US" sz="1400" b="1" dirty="0">
                    <a:latin typeface="Arial Narrow" panose="020B0606020202030204" pitchFamily="34" charset="0"/>
                  </a:rPr>
                  <a:t>Yes</a:t>
                </a:r>
              </a:p>
            </p:txBody>
          </p:sp>
        </p:grpSp>
        <p:grpSp>
          <p:nvGrpSpPr>
            <p:cNvPr id="106" name="Group 105"/>
            <p:cNvGrpSpPr/>
            <p:nvPr/>
          </p:nvGrpSpPr>
          <p:grpSpPr>
            <a:xfrm>
              <a:off x="4522000" y="3209041"/>
              <a:ext cx="560572" cy="307777"/>
              <a:chOff x="4522000" y="3209041"/>
              <a:chExt cx="560572" cy="307777"/>
            </a:xfrm>
          </p:grpSpPr>
          <p:sp>
            <p:nvSpPr>
              <p:cNvPr id="99" name="Flowchart: Connector 98"/>
              <p:cNvSpPr/>
              <p:nvPr/>
            </p:nvSpPr>
            <p:spPr>
              <a:xfrm>
                <a:off x="4522000" y="3261980"/>
                <a:ext cx="144712" cy="164435"/>
              </a:xfrm>
              <a:prstGeom prst="flowChartConnector">
                <a:avLst/>
              </a:prstGeom>
              <a:solidFill>
                <a:srgbClr val="9B9B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639638" y="3209041"/>
                <a:ext cx="442934" cy="307777"/>
              </a:xfrm>
              <a:prstGeom prst="rect">
                <a:avLst/>
              </a:prstGeom>
              <a:noFill/>
            </p:spPr>
            <p:txBody>
              <a:bodyPr wrap="square" rtlCol="0">
                <a:spAutoFit/>
              </a:bodyPr>
              <a:lstStyle/>
              <a:p>
                <a:r>
                  <a:rPr lang="en-US" sz="1400" b="1" dirty="0">
                    <a:latin typeface="Arial Narrow" panose="020B0606020202030204" pitchFamily="34" charset="0"/>
                  </a:rPr>
                  <a:t>No</a:t>
                </a:r>
              </a:p>
            </p:txBody>
          </p:sp>
        </p:grpSp>
      </p:grpSp>
      <p:sp>
        <p:nvSpPr>
          <p:cNvPr id="109" name="TextBox 108"/>
          <p:cNvSpPr txBox="1"/>
          <p:nvPr/>
        </p:nvSpPr>
        <p:spPr>
          <a:xfrm>
            <a:off x="2619797" y="3617721"/>
            <a:ext cx="1571931" cy="461665"/>
          </a:xfrm>
          <a:prstGeom prst="rect">
            <a:avLst/>
          </a:prstGeom>
          <a:noFill/>
        </p:spPr>
        <p:txBody>
          <a:bodyPr wrap="square" rtlCol="0">
            <a:spAutoFit/>
          </a:bodyPr>
          <a:lstStyle/>
          <a:p>
            <a:r>
              <a:rPr lang="en-US" sz="1200" b="1" dirty="0">
                <a:latin typeface="Arial Narrow" panose="020B0606020202030204" pitchFamily="34" charset="0"/>
              </a:rPr>
              <a:t>Issued outside the United States:</a:t>
            </a:r>
          </a:p>
        </p:txBody>
      </p:sp>
      <p:sp>
        <p:nvSpPr>
          <p:cNvPr id="110" name="Rectangle 109"/>
          <p:cNvSpPr/>
          <p:nvPr/>
        </p:nvSpPr>
        <p:spPr>
          <a:xfrm>
            <a:off x="4480238" y="3798978"/>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2509660" y="4077936"/>
            <a:ext cx="1571931" cy="276999"/>
          </a:xfrm>
          <a:prstGeom prst="rect">
            <a:avLst/>
          </a:prstGeom>
          <a:noFill/>
        </p:spPr>
        <p:txBody>
          <a:bodyPr wrap="square" rtlCol="0">
            <a:spAutoFit/>
          </a:bodyPr>
          <a:lstStyle/>
          <a:p>
            <a:r>
              <a:rPr lang="en-US" sz="1200" b="1" dirty="0">
                <a:solidFill>
                  <a:srgbClr val="C00000"/>
                </a:solidFill>
              </a:rPr>
              <a:t>*</a:t>
            </a:r>
            <a:r>
              <a:rPr lang="en-US" sz="1200" b="1" dirty="0">
                <a:latin typeface="Arial Narrow" panose="020B0606020202030204" pitchFamily="34" charset="0"/>
              </a:rPr>
              <a:t> State Issued:</a:t>
            </a:r>
          </a:p>
        </p:txBody>
      </p:sp>
      <p:sp>
        <p:nvSpPr>
          <p:cNvPr id="112" name="TextBox 111"/>
          <p:cNvSpPr txBox="1"/>
          <p:nvPr/>
        </p:nvSpPr>
        <p:spPr>
          <a:xfrm>
            <a:off x="4471185" y="4055955"/>
            <a:ext cx="1139993" cy="276999"/>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Florida</a:t>
            </a:r>
          </a:p>
        </p:txBody>
      </p:sp>
      <p:sp>
        <p:nvSpPr>
          <p:cNvPr id="113" name="Flowchart: Extract 112"/>
          <p:cNvSpPr/>
          <p:nvPr/>
        </p:nvSpPr>
        <p:spPr>
          <a:xfrm flipV="1">
            <a:off x="5431124" y="4150667"/>
            <a:ext cx="123593" cy="13264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499106" y="4375184"/>
            <a:ext cx="1676019" cy="276999"/>
          </a:xfrm>
          <a:prstGeom prst="rect">
            <a:avLst/>
          </a:prstGeom>
          <a:noFill/>
        </p:spPr>
        <p:txBody>
          <a:bodyPr wrap="square" rtlCol="0">
            <a:spAutoFit/>
          </a:bodyPr>
          <a:lstStyle/>
          <a:p>
            <a:r>
              <a:rPr lang="en-US" sz="1200" b="1" dirty="0">
                <a:solidFill>
                  <a:srgbClr val="C00000"/>
                </a:solidFill>
              </a:rPr>
              <a:t>*</a:t>
            </a:r>
            <a:r>
              <a:rPr lang="en-US" sz="1200" b="1" dirty="0">
                <a:latin typeface="Arial Narrow" panose="020B0606020202030204" pitchFamily="34" charset="0"/>
              </a:rPr>
              <a:t> Driver’s License Type:</a:t>
            </a:r>
          </a:p>
        </p:txBody>
      </p:sp>
      <p:sp>
        <p:nvSpPr>
          <p:cNvPr id="115" name="TextBox 114"/>
          <p:cNvSpPr txBox="1"/>
          <p:nvPr/>
        </p:nvSpPr>
        <p:spPr>
          <a:xfrm>
            <a:off x="4460631" y="4434680"/>
            <a:ext cx="2134602" cy="276999"/>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Regular Driver’s License</a:t>
            </a:r>
          </a:p>
        </p:txBody>
      </p:sp>
      <p:sp>
        <p:nvSpPr>
          <p:cNvPr id="116" name="Flowchart: Extract 115"/>
          <p:cNvSpPr/>
          <p:nvPr/>
        </p:nvSpPr>
        <p:spPr>
          <a:xfrm flipV="1">
            <a:off x="6416437" y="4529394"/>
            <a:ext cx="123593" cy="13264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606239" y="4790131"/>
            <a:ext cx="1676019" cy="276999"/>
          </a:xfrm>
          <a:prstGeom prst="rect">
            <a:avLst/>
          </a:prstGeom>
          <a:noFill/>
        </p:spPr>
        <p:txBody>
          <a:bodyPr wrap="square" rtlCol="0">
            <a:spAutoFit/>
          </a:bodyPr>
          <a:lstStyle/>
          <a:p>
            <a:r>
              <a:rPr lang="en-US" sz="1200" b="1" dirty="0">
                <a:latin typeface="Arial Narrow" panose="020B0606020202030204" pitchFamily="34" charset="0"/>
              </a:rPr>
              <a:t>Driver’s License Class:</a:t>
            </a:r>
          </a:p>
        </p:txBody>
      </p:sp>
      <p:sp>
        <p:nvSpPr>
          <p:cNvPr id="119" name="Rectangle 118"/>
          <p:cNvSpPr/>
          <p:nvPr/>
        </p:nvSpPr>
        <p:spPr>
          <a:xfrm>
            <a:off x="2172888" y="5993393"/>
            <a:ext cx="7308881" cy="502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889874" y="1535370"/>
            <a:ext cx="535009" cy="198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2455674" y="5305069"/>
            <a:ext cx="7438263" cy="276999"/>
            <a:chOff x="2455674" y="5305069"/>
            <a:chExt cx="7438263" cy="276999"/>
          </a:xfrm>
        </p:grpSpPr>
        <p:sp>
          <p:nvSpPr>
            <p:cNvPr id="121" name="TextBox 120"/>
            <p:cNvSpPr txBox="1"/>
            <p:nvPr/>
          </p:nvSpPr>
          <p:spPr>
            <a:xfrm>
              <a:off x="2630490" y="5305069"/>
              <a:ext cx="7263447" cy="276999"/>
            </a:xfrm>
            <a:prstGeom prst="rect">
              <a:avLst/>
            </a:prstGeom>
            <a:noFill/>
          </p:spPr>
          <p:txBody>
            <a:bodyPr wrap="square" rtlCol="0">
              <a:spAutoFit/>
            </a:bodyPr>
            <a:lstStyle/>
            <a:p>
              <a:r>
                <a:rPr lang="en-US" sz="1200" dirty="0">
                  <a:latin typeface="Arial Narrow" panose="020B0606020202030204" pitchFamily="34" charset="0"/>
                </a:rPr>
                <a:t>Class B – Any combination of vehicles with a gross weight rating of 26,001 or more pounds, or any such vehicle towing </a:t>
              </a:r>
              <a:r>
                <a:rPr lang="en-US" sz="1200" dirty="0" err="1">
                  <a:latin typeface="Arial Narrow" panose="020B0606020202030204" pitchFamily="34" charset="0"/>
                </a:rPr>
                <a:t>ang</a:t>
              </a:r>
              <a:endParaRPr lang="en-US" sz="1200" dirty="0">
                <a:latin typeface="Arial Narrow" panose="020B0606020202030204" pitchFamily="34" charset="0"/>
              </a:endParaRPr>
            </a:p>
          </p:txBody>
        </p:sp>
        <p:sp>
          <p:nvSpPr>
            <p:cNvPr id="123" name="Rectangle 122"/>
            <p:cNvSpPr/>
            <p:nvPr/>
          </p:nvSpPr>
          <p:spPr>
            <a:xfrm>
              <a:off x="2455674" y="5364189"/>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ectangle 117"/>
          <p:cNvSpPr/>
          <p:nvPr/>
        </p:nvSpPr>
        <p:spPr>
          <a:xfrm>
            <a:off x="9352230" y="749091"/>
            <a:ext cx="669956" cy="58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2454173" y="5529893"/>
            <a:ext cx="7438263" cy="276999"/>
            <a:chOff x="2455674" y="5305069"/>
            <a:chExt cx="7438263" cy="276999"/>
          </a:xfrm>
        </p:grpSpPr>
        <p:sp>
          <p:nvSpPr>
            <p:cNvPr id="127" name="TextBox 126"/>
            <p:cNvSpPr txBox="1"/>
            <p:nvPr/>
          </p:nvSpPr>
          <p:spPr>
            <a:xfrm>
              <a:off x="2630490" y="5305069"/>
              <a:ext cx="7263447" cy="276999"/>
            </a:xfrm>
            <a:prstGeom prst="rect">
              <a:avLst/>
            </a:prstGeom>
            <a:noFill/>
          </p:spPr>
          <p:txBody>
            <a:bodyPr wrap="square" rtlCol="0">
              <a:spAutoFit/>
            </a:bodyPr>
            <a:lstStyle/>
            <a:p>
              <a:r>
                <a:rPr lang="en-US" sz="1200" dirty="0">
                  <a:latin typeface="Arial Narrow" panose="020B0606020202030204" pitchFamily="34" charset="0"/>
                </a:rPr>
                <a:t>Class C – Any single vehicle, or combination of vehicles, that does not meet the definition of Class A , or Class B, but is </a:t>
              </a:r>
            </a:p>
          </p:txBody>
        </p:sp>
        <p:sp>
          <p:nvSpPr>
            <p:cNvPr id="128" name="Rectangle 127"/>
            <p:cNvSpPr/>
            <p:nvPr/>
          </p:nvSpPr>
          <p:spPr>
            <a:xfrm>
              <a:off x="2455674" y="5364189"/>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454173" y="5756228"/>
            <a:ext cx="7438263" cy="276999"/>
            <a:chOff x="2455674" y="5305069"/>
            <a:chExt cx="7438263" cy="276999"/>
          </a:xfrm>
        </p:grpSpPr>
        <p:sp>
          <p:nvSpPr>
            <p:cNvPr id="130" name="TextBox 129"/>
            <p:cNvSpPr txBox="1"/>
            <p:nvPr/>
          </p:nvSpPr>
          <p:spPr>
            <a:xfrm>
              <a:off x="2630490" y="5305069"/>
              <a:ext cx="7263447" cy="276999"/>
            </a:xfrm>
            <a:prstGeom prst="rect">
              <a:avLst/>
            </a:prstGeom>
            <a:noFill/>
          </p:spPr>
          <p:txBody>
            <a:bodyPr wrap="square" rtlCol="0">
              <a:spAutoFit/>
            </a:bodyPr>
            <a:lstStyle/>
            <a:p>
              <a:r>
                <a:rPr lang="en-US" sz="1200" dirty="0">
                  <a:latin typeface="Arial Narrow" panose="020B0606020202030204" pitchFamily="34" charset="0"/>
                </a:rPr>
                <a:t>Class E – Private vehicles</a:t>
              </a:r>
            </a:p>
          </p:txBody>
        </p:sp>
        <p:sp>
          <p:nvSpPr>
            <p:cNvPr id="131" name="Rectangle 130"/>
            <p:cNvSpPr/>
            <p:nvPr/>
          </p:nvSpPr>
          <p:spPr>
            <a:xfrm>
              <a:off x="2455674" y="5364189"/>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2452672" y="5990105"/>
            <a:ext cx="7438263" cy="276999"/>
            <a:chOff x="2455674" y="5305069"/>
            <a:chExt cx="7438263" cy="276999"/>
          </a:xfrm>
        </p:grpSpPr>
        <p:sp>
          <p:nvSpPr>
            <p:cNvPr id="136" name="TextBox 135"/>
            <p:cNvSpPr txBox="1"/>
            <p:nvPr/>
          </p:nvSpPr>
          <p:spPr>
            <a:xfrm>
              <a:off x="2630490" y="5305069"/>
              <a:ext cx="7263447" cy="276999"/>
            </a:xfrm>
            <a:prstGeom prst="rect">
              <a:avLst/>
            </a:prstGeom>
            <a:noFill/>
          </p:spPr>
          <p:txBody>
            <a:bodyPr wrap="square" rtlCol="0">
              <a:spAutoFit/>
            </a:bodyPr>
            <a:lstStyle/>
            <a:p>
              <a:r>
                <a:rPr lang="en-US" sz="1200" dirty="0">
                  <a:latin typeface="Arial Narrow" panose="020B0606020202030204" pitchFamily="34" charset="0"/>
                </a:rPr>
                <a:t>Class E – Learner</a:t>
              </a:r>
            </a:p>
          </p:txBody>
        </p:sp>
        <p:sp>
          <p:nvSpPr>
            <p:cNvPr id="137" name="Rectangle 136"/>
            <p:cNvSpPr/>
            <p:nvPr/>
          </p:nvSpPr>
          <p:spPr>
            <a:xfrm>
              <a:off x="2455674" y="5364189"/>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4"/>
          <p:cNvSpPr>
            <a:spLocks noChangeArrowheads="1"/>
          </p:cNvSpPr>
          <p:nvPr/>
        </p:nvSpPr>
        <p:spPr bwMode="auto">
          <a:xfrm>
            <a:off x="9046041" y="1233355"/>
            <a:ext cx="2694187" cy="3970318"/>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Building the profile includes identifying your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Driver’s License</a:t>
            </a:r>
            <a:r>
              <a:rPr lang="en-US" altLang="en-US" sz="2800" b="1" dirty="0">
                <a:solidFill>
                  <a:srgbClr val="FF0000"/>
                </a:solidFill>
                <a:latin typeface="Candara" panose="020E0502030303020204" pitchFamily="34" charset="0"/>
              </a:rPr>
              <a:t>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Information</a:t>
            </a:r>
            <a:r>
              <a:rPr lang="en-US" altLang="en-US" sz="2800" b="1" dirty="0" smtClean="0">
                <a:solidFill>
                  <a:srgbClr val="FF0000"/>
                </a:solidFill>
                <a:latin typeface="Candara" panose="020E0502030303020204" pitchFamily="34" charset="0"/>
              </a:rPr>
              <a:t>,</a:t>
            </a:r>
            <a:r>
              <a:rPr lang="en-US" altLang="en-US" sz="2800"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sz="2800" dirty="0" smtClean="0">
                <a:solidFill>
                  <a:srgbClr val="FF0000"/>
                </a:solidFill>
                <a:latin typeface="Candara" panose="020E0502030303020204" pitchFamily="34" charset="0"/>
              </a:rPr>
              <a:t>including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State Issued </a:t>
            </a:r>
            <a:r>
              <a:rPr lang="en-US" altLang="en-US" sz="2800" dirty="0" smtClean="0">
                <a:solidFill>
                  <a:srgbClr val="FF0000"/>
                </a:solidFill>
                <a:latin typeface="Candara" panose="020E0502030303020204" pitchFamily="34" charset="0"/>
              </a:rPr>
              <a:t>and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Driver’s License Type</a:t>
            </a:r>
            <a:r>
              <a:rPr lang="en-US" altLang="en-US" sz="2800" dirty="0" smtClean="0">
                <a:solidFill>
                  <a:srgbClr val="FF0000"/>
                </a:solidFill>
                <a:latin typeface="Candara" panose="020E0502030303020204" pitchFamily="34" charset="0"/>
              </a:rPr>
              <a:t>. </a:t>
            </a:r>
            <a:endParaRPr lang="en-US" altLang="en-US" sz="2800" dirty="0">
              <a:solidFill>
                <a:srgbClr val="FF0000"/>
              </a:solidFill>
              <a:latin typeface="Candara" panose="020E0502030303020204" pitchFamily="34" charset="0"/>
            </a:endParaRPr>
          </a:p>
        </p:txBody>
      </p:sp>
      <p:grpSp>
        <p:nvGrpSpPr>
          <p:cNvPr id="138" name="Group 137"/>
          <p:cNvGrpSpPr/>
          <p:nvPr/>
        </p:nvGrpSpPr>
        <p:grpSpPr>
          <a:xfrm>
            <a:off x="2452670" y="6216434"/>
            <a:ext cx="7438263" cy="276999"/>
            <a:chOff x="2455674" y="5305069"/>
            <a:chExt cx="7438263" cy="276999"/>
          </a:xfrm>
        </p:grpSpPr>
        <p:sp>
          <p:nvSpPr>
            <p:cNvPr id="139" name="TextBox 138"/>
            <p:cNvSpPr txBox="1"/>
            <p:nvPr/>
          </p:nvSpPr>
          <p:spPr>
            <a:xfrm>
              <a:off x="2630490" y="5305069"/>
              <a:ext cx="7263447" cy="276999"/>
            </a:xfrm>
            <a:prstGeom prst="rect">
              <a:avLst/>
            </a:prstGeom>
            <a:noFill/>
          </p:spPr>
          <p:txBody>
            <a:bodyPr wrap="square" rtlCol="0">
              <a:spAutoFit/>
            </a:bodyPr>
            <a:lstStyle/>
            <a:p>
              <a:r>
                <a:rPr lang="en-US" sz="1200" dirty="0">
                  <a:latin typeface="Arial Narrow" panose="020B0606020202030204" pitchFamily="34" charset="0"/>
                </a:rPr>
                <a:t>Motorcycle Also</a:t>
              </a:r>
            </a:p>
          </p:txBody>
        </p:sp>
        <p:sp>
          <p:nvSpPr>
            <p:cNvPr id="140" name="Rectangle 139"/>
            <p:cNvSpPr/>
            <p:nvPr/>
          </p:nvSpPr>
          <p:spPr>
            <a:xfrm>
              <a:off x="2455674" y="5364189"/>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p:cNvSpPr txBox="1"/>
          <p:nvPr/>
        </p:nvSpPr>
        <p:spPr>
          <a:xfrm>
            <a:off x="6185701" y="1176998"/>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Tree>
    <p:extLst>
      <p:ext uri="{BB962C8B-B14F-4D97-AF65-F5344CB8AC3E}">
        <p14:creationId xmlns:p14="http://schemas.microsoft.com/office/powerpoint/2010/main" val="90364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3" name="Slide Number Placeholder 2"/>
          <p:cNvSpPr>
            <a:spLocks noGrp="1"/>
          </p:cNvSpPr>
          <p:nvPr>
            <p:ph type="sldNum" sz="quarter" idx="12"/>
          </p:nvPr>
        </p:nvSpPr>
        <p:spPr>
          <a:xfrm>
            <a:off x="5986913" y="6504090"/>
            <a:ext cx="391037" cy="365125"/>
          </a:xfrm>
        </p:spPr>
        <p:txBody>
          <a:bodyPr/>
          <a:lstStyle/>
          <a:p>
            <a:fld id="{AF9DD44E-2746-4F7C-A6DC-C6840E4448F3}" type="slidenum">
              <a:rPr lang="en-US" smtClean="0"/>
              <a:t>31</a:t>
            </a:fld>
            <a:endParaRPr lang="en-US" dirty="0"/>
          </a:p>
        </p:txBody>
      </p:sp>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788095" y="834020"/>
            <a:ext cx="8649878" cy="569771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2227152" y="1403287"/>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51621" y="1585841"/>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881946" y="1825045"/>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07537" y="1436879"/>
            <a:ext cx="459981" cy="230832"/>
          </a:xfrm>
          <a:prstGeom prst="rect">
            <a:avLst/>
          </a:prstGeom>
          <a:solidFill>
            <a:schemeClr val="bg1"/>
          </a:solidFill>
        </p:spPr>
        <p:txBody>
          <a:bodyPr wrap="square" rtlCol="0">
            <a:spAutoFit/>
          </a:bodyPr>
          <a:lstStyle/>
          <a:p>
            <a:pPr algn="ctr"/>
            <a:r>
              <a:rPr lang="en-US" sz="900" b="1" dirty="0"/>
              <a:t>Title</a:t>
            </a:r>
          </a:p>
        </p:txBody>
      </p:sp>
      <p:sp>
        <p:nvSpPr>
          <p:cNvPr id="20" name="TextBox 19"/>
          <p:cNvSpPr txBox="1"/>
          <p:nvPr/>
        </p:nvSpPr>
        <p:spPr>
          <a:xfrm>
            <a:off x="4251282" y="1446818"/>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21" name="TextBox 20"/>
          <p:cNvSpPr txBox="1"/>
          <p:nvPr/>
        </p:nvSpPr>
        <p:spPr>
          <a:xfrm>
            <a:off x="3195871" y="1451654"/>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22" name="TextBox 21"/>
          <p:cNvSpPr txBox="1"/>
          <p:nvPr/>
        </p:nvSpPr>
        <p:spPr>
          <a:xfrm>
            <a:off x="5553182" y="1451339"/>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23" name="TextBox 22"/>
          <p:cNvSpPr txBox="1"/>
          <p:nvPr/>
        </p:nvSpPr>
        <p:spPr>
          <a:xfrm>
            <a:off x="6528871" y="1447242"/>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24" name="TextBox 23"/>
          <p:cNvSpPr txBox="1"/>
          <p:nvPr/>
        </p:nvSpPr>
        <p:spPr>
          <a:xfrm>
            <a:off x="7559216" y="1451256"/>
            <a:ext cx="822671" cy="215444"/>
          </a:xfrm>
          <a:prstGeom prst="rect">
            <a:avLst/>
          </a:prstGeom>
          <a:solidFill>
            <a:schemeClr val="bg1"/>
          </a:solidFill>
        </p:spPr>
        <p:txBody>
          <a:bodyPr wrap="square" rtlCol="0">
            <a:spAutoFit/>
          </a:bodyPr>
          <a:lstStyle/>
          <a:p>
            <a:pPr algn="ctr"/>
            <a:r>
              <a:rPr lang="en-US" sz="800" dirty="0"/>
              <a:t>Employment</a:t>
            </a:r>
          </a:p>
        </p:txBody>
      </p:sp>
      <p:sp>
        <p:nvSpPr>
          <p:cNvPr id="25" name="TextBox 24"/>
          <p:cNvSpPr txBox="1"/>
          <p:nvPr/>
        </p:nvSpPr>
        <p:spPr>
          <a:xfrm>
            <a:off x="2301853" y="2001191"/>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6" name="TextBox 25"/>
          <p:cNvSpPr txBox="1"/>
          <p:nvPr/>
        </p:nvSpPr>
        <p:spPr>
          <a:xfrm>
            <a:off x="3464109" y="1991566"/>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7" name="TextBox 26"/>
          <p:cNvSpPr txBox="1"/>
          <p:nvPr/>
        </p:nvSpPr>
        <p:spPr>
          <a:xfrm>
            <a:off x="4283761" y="1991675"/>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8" name="TextBox 27"/>
          <p:cNvSpPr txBox="1"/>
          <p:nvPr/>
        </p:nvSpPr>
        <p:spPr>
          <a:xfrm>
            <a:off x="5340595" y="1991566"/>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29" name="TextBox 28"/>
          <p:cNvSpPr txBox="1"/>
          <p:nvPr/>
        </p:nvSpPr>
        <p:spPr>
          <a:xfrm>
            <a:off x="6643158" y="2001158"/>
            <a:ext cx="675256" cy="215444"/>
          </a:xfrm>
          <a:prstGeom prst="rect">
            <a:avLst/>
          </a:prstGeom>
          <a:noFill/>
        </p:spPr>
        <p:txBody>
          <a:bodyPr wrap="square" rtlCol="0">
            <a:spAutoFit/>
          </a:bodyPr>
          <a:lstStyle/>
          <a:p>
            <a:pPr algn="ctr"/>
            <a:r>
              <a:rPr lang="en-US" sz="800" dirty="0"/>
              <a:t>Contact</a:t>
            </a:r>
            <a:endParaRPr lang="en-US" sz="800" b="1" dirty="0"/>
          </a:p>
        </p:txBody>
      </p:sp>
      <p:sp>
        <p:nvSpPr>
          <p:cNvPr id="30" name="TextBox 29"/>
          <p:cNvSpPr txBox="1"/>
          <p:nvPr/>
        </p:nvSpPr>
        <p:spPr>
          <a:xfrm>
            <a:off x="7655050" y="2001819"/>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31" name="Straight Connector 30"/>
          <p:cNvCxnSpPr>
            <a:endCxn id="34" idx="2"/>
          </p:cNvCxnSpPr>
          <p:nvPr/>
        </p:nvCxnSpPr>
        <p:spPr>
          <a:xfrm flipV="1">
            <a:off x="2818209" y="1819180"/>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54260" y="1818287"/>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574677" y="1657668"/>
            <a:ext cx="307269" cy="323024"/>
            <a:chOff x="2278143" y="1563274"/>
            <a:chExt cx="307269" cy="323024"/>
          </a:xfrm>
        </p:grpSpPr>
        <p:sp>
          <p:nvSpPr>
            <p:cNvPr id="34" name="Flowchart: Connector 3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36" name="Straight Connector 35"/>
          <p:cNvCxnSpPr/>
          <p:nvPr/>
        </p:nvCxnSpPr>
        <p:spPr>
          <a:xfrm>
            <a:off x="2172888" y="2379108"/>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905295" y="2227923"/>
            <a:ext cx="307269" cy="323024"/>
            <a:chOff x="2278143" y="1563274"/>
            <a:chExt cx="307269" cy="323024"/>
          </a:xfrm>
        </p:grpSpPr>
        <p:sp>
          <p:nvSpPr>
            <p:cNvPr id="38" name="Flowchart: Connector 3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0" name="Group 39"/>
          <p:cNvGrpSpPr/>
          <p:nvPr/>
        </p:nvGrpSpPr>
        <p:grpSpPr>
          <a:xfrm>
            <a:off x="6848562" y="2224549"/>
            <a:ext cx="307269" cy="323024"/>
            <a:chOff x="2278143" y="1563274"/>
            <a:chExt cx="307269" cy="323024"/>
          </a:xfrm>
        </p:grpSpPr>
        <p:sp>
          <p:nvSpPr>
            <p:cNvPr id="41" name="Flowchart: Connector 4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3" name="Group 42"/>
          <p:cNvGrpSpPr/>
          <p:nvPr/>
        </p:nvGrpSpPr>
        <p:grpSpPr>
          <a:xfrm>
            <a:off x="5833529" y="2219044"/>
            <a:ext cx="307269" cy="323024"/>
            <a:chOff x="2278143" y="1563274"/>
            <a:chExt cx="307269" cy="323024"/>
          </a:xfrm>
        </p:grpSpPr>
        <p:sp>
          <p:nvSpPr>
            <p:cNvPr id="44" name="Flowchart: Connector 4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6" name="Group 45"/>
          <p:cNvGrpSpPr/>
          <p:nvPr/>
        </p:nvGrpSpPr>
        <p:grpSpPr>
          <a:xfrm>
            <a:off x="3594681" y="2205896"/>
            <a:ext cx="307269" cy="323024"/>
            <a:chOff x="2278143" y="1563274"/>
            <a:chExt cx="307269" cy="323024"/>
          </a:xfrm>
        </p:grpSpPr>
        <p:sp>
          <p:nvSpPr>
            <p:cNvPr id="47" name="Flowchart: Connector 4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9" name="Group 48"/>
          <p:cNvGrpSpPr/>
          <p:nvPr/>
        </p:nvGrpSpPr>
        <p:grpSpPr>
          <a:xfrm>
            <a:off x="2583892" y="2211834"/>
            <a:ext cx="307269" cy="323024"/>
            <a:chOff x="2278143" y="1563274"/>
            <a:chExt cx="307269" cy="323024"/>
          </a:xfrm>
        </p:grpSpPr>
        <p:sp>
          <p:nvSpPr>
            <p:cNvPr id="50" name="Flowchart: Connector 4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2" name="Group 51"/>
          <p:cNvGrpSpPr/>
          <p:nvPr/>
        </p:nvGrpSpPr>
        <p:grpSpPr>
          <a:xfrm>
            <a:off x="8889874" y="1666318"/>
            <a:ext cx="307269" cy="323024"/>
            <a:chOff x="2278143" y="1563274"/>
            <a:chExt cx="307269" cy="323024"/>
          </a:xfrm>
        </p:grpSpPr>
        <p:sp>
          <p:nvSpPr>
            <p:cNvPr id="53" name="Flowchart: Connector 5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5" name="Group 54"/>
          <p:cNvGrpSpPr/>
          <p:nvPr/>
        </p:nvGrpSpPr>
        <p:grpSpPr>
          <a:xfrm>
            <a:off x="7852020" y="1664604"/>
            <a:ext cx="307269" cy="323024"/>
            <a:chOff x="2278143" y="1563274"/>
            <a:chExt cx="307269" cy="323024"/>
          </a:xfrm>
        </p:grpSpPr>
        <p:sp>
          <p:nvSpPr>
            <p:cNvPr id="56" name="Flowchart: Connector 5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8" name="Group 57"/>
          <p:cNvGrpSpPr/>
          <p:nvPr/>
        </p:nvGrpSpPr>
        <p:grpSpPr>
          <a:xfrm>
            <a:off x="6814166" y="1657254"/>
            <a:ext cx="307269" cy="323024"/>
            <a:chOff x="2278143" y="1563274"/>
            <a:chExt cx="307269" cy="323024"/>
          </a:xfrm>
        </p:grpSpPr>
        <p:sp>
          <p:nvSpPr>
            <p:cNvPr id="59" name="Flowchart: Connector 5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4" name="Group 63"/>
          <p:cNvGrpSpPr/>
          <p:nvPr/>
        </p:nvGrpSpPr>
        <p:grpSpPr>
          <a:xfrm>
            <a:off x="2504081" y="1553753"/>
            <a:ext cx="415498" cy="461665"/>
            <a:chOff x="3100734" y="3849407"/>
            <a:chExt cx="415498" cy="461665"/>
          </a:xfrm>
        </p:grpSpPr>
        <p:sp>
          <p:nvSpPr>
            <p:cNvPr id="65" name="Flowchart: Connector 64"/>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70" name="Straight Connector 69"/>
          <p:cNvCxnSpPr/>
          <p:nvPr/>
        </p:nvCxnSpPr>
        <p:spPr>
          <a:xfrm>
            <a:off x="3812617" y="1826299"/>
            <a:ext cx="913354" cy="14475"/>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029433" y="1828178"/>
            <a:ext cx="746879" cy="2157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5776312" y="1657613"/>
            <a:ext cx="307269" cy="323024"/>
            <a:chOff x="2278143" y="1563274"/>
            <a:chExt cx="307269" cy="323024"/>
          </a:xfrm>
        </p:grpSpPr>
        <p:sp>
          <p:nvSpPr>
            <p:cNvPr id="73" name="Flowchart: Connector 7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79" name="TextBox 78"/>
          <p:cNvSpPr txBox="1"/>
          <p:nvPr/>
        </p:nvSpPr>
        <p:spPr>
          <a:xfrm>
            <a:off x="8670109" y="1462896"/>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80" name="TextBox 79"/>
          <p:cNvSpPr txBox="1"/>
          <p:nvPr/>
        </p:nvSpPr>
        <p:spPr>
          <a:xfrm>
            <a:off x="2158050" y="2555105"/>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81" name="Rectangle 80"/>
          <p:cNvSpPr/>
          <p:nvPr/>
        </p:nvSpPr>
        <p:spPr>
          <a:xfrm>
            <a:off x="2218099" y="2775621"/>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82" name="Rounded Rectangle 1"/>
          <p:cNvSpPr/>
          <p:nvPr/>
        </p:nvSpPr>
        <p:spPr>
          <a:xfrm>
            <a:off x="2197690" y="2958873"/>
            <a:ext cx="7227193" cy="65885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2"/>
          <p:cNvSpPr/>
          <p:nvPr/>
        </p:nvSpPr>
        <p:spPr>
          <a:xfrm>
            <a:off x="2345381" y="2848377"/>
            <a:ext cx="1806791"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2346648" y="2811815"/>
            <a:ext cx="1871045"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Security Clearance</a:t>
            </a:r>
          </a:p>
        </p:txBody>
      </p:sp>
      <p:sp>
        <p:nvSpPr>
          <p:cNvPr id="86" name="TextBox 85"/>
          <p:cNvSpPr txBox="1"/>
          <p:nvPr/>
        </p:nvSpPr>
        <p:spPr>
          <a:xfrm>
            <a:off x="2367810" y="3121290"/>
            <a:ext cx="2032784" cy="461665"/>
          </a:xfrm>
          <a:prstGeom prst="rect">
            <a:avLst/>
          </a:prstGeom>
          <a:noFill/>
        </p:spPr>
        <p:txBody>
          <a:bodyPr wrap="square" rtlCol="0">
            <a:spAutoFit/>
          </a:bodyPr>
          <a:lstStyle/>
          <a:p>
            <a:r>
              <a:rPr lang="en-US" sz="1200" b="1" dirty="0">
                <a:latin typeface="Arial Narrow" panose="020B0606020202030204" pitchFamily="34" charset="0"/>
              </a:rPr>
              <a:t>What is you current security clearance?</a:t>
            </a:r>
          </a:p>
        </p:txBody>
      </p:sp>
      <p:grpSp>
        <p:nvGrpSpPr>
          <p:cNvPr id="91" name="Group 90"/>
          <p:cNvGrpSpPr/>
          <p:nvPr/>
        </p:nvGrpSpPr>
        <p:grpSpPr>
          <a:xfrm>
            <a:off x="4726743" y="2210477"/>
            <a:ext cx="307269" cy="323024"/>
            <a:chOff x="2278143" y="1563274"/>
            <a:chExt cx="307269" cy="323024"/>
          </a:xfrm>
        </p:grpSpPr>
        <p:sp>
          <p:nvSpPr>
            <p:cNvPr id="92" name="Flowchart: Connector 9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 name="Group 1"/>
          <p:cNvGrpSpPr/>
          <p:nvPr/>
        </p:nvGrpSpPr>
        <p:grpSpPr>
          <a:xfrm>
            <a:off x="5005308" y="3132519"/>
            <a:ext cx="1735380" cy="276999"/>
            <a:chOff x="4471185" y="4055955"/>
            <a:chExt cx="1735380" cy="276999"/>
          </a:xfrm>
        </p:grpSpPr>
        <p:sp>
          <p:nvSpPr>
            <p:cNvPr id="106" name="TextBox 105"/>
            <p:cNvSpPr txBox="1"/>
            <p:nvPr/>
          </p:nvSpPr>
          <p:spPr>
            <a:xfrm>
              <a:off x="4471185" y="4055955"/>
              <a:ext cx="1735380" cy="276999"/>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Active Confidential</a:t>
              </a:r>
            </a:p>
          </p:txBody>
        </p:sp>
        <p:sp>
          <p:nvSpPr>
            <p:cNvPr id="107" name="Flowchart: Extract 106"/>
            <p:cNvSpPr/>
            <p:nvPr/>
          </p:nvSpPr>
          <p:spPr>
            <a:xfrm flipV="1">
              <a:off x="6001479" y="4141614"/>
              <a:ext cx="123593" cy="13264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p:cNvSpPr/>
          <p:nvPr/>
        </p:nvSpPr>
        <p:spPr>
          <a:xfrm>
            <a:off x="8889874" y="1535370"/>
            <a:ext cx="535009" cy="198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9352230" y="749091"/>
            <a:ext cx="669956" cy="58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
          <p:cNvSpPr/>
          <p:nvPr/>
        </p:nvSpPr>
        <p:spPr>
          <a:xfrm>
            <a:off x="2196181" y="3871765"/>
            <a:ext cx="7227193" cy="93010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2"/>
          <p:cNvSpPr/>
          <p:nvPr/>
        </p:nvSpPr>
        <p:spPr>
          <a:xfrm>
            <a:off x="2316712" y="3761267"/>
            <a:ext cx="2328247"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305470" y="3724705"/>
            <a:ext cx="2411045" cy="523220"/>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Languages and Proficiency</a:t>
            </a:r>
          </a:p>
        </p:txBody>
      </p:sp>
      <p:sp>
        <p:nvSpPr>
          <p:cNvPr id="134" name="TextBox 133"/>
          <p:cNvSpPr txBox="1"/>
          <p:nvPr/>
        </p:nvSpPr>
        <p:spPr>
          <a:xfrm>
            <a:off x="2357242" y="4396316"/>
            <a:ext cx="2032784" cy="276999"/>
          </a:xfrm>
          <a:prstGeom prst="rect">
            <a:avLst/>
          </a:prstGeom>
          <a:noFill/>
        </p:spPr>
        <p:txBody>
          <a:bodyPr wrap="square" rtlCol="0">
            <a:spAutoFit/>
          </a:bodyPr>
          <a:lstStyle/>
          <a:p>
            <a:r>
              <a:rPr lang="en-US" sz="1200" b="1" u="sng" dirty="0">
                <a:latin typeface="Arial Narrow" panose="020B0606020202030204" pitchFamily="34" charset="0"/>
              </a:rPr>
              <a:t>Spanish</a:t>
            </a:r>
          </a:p>
        </p:txBody>
      </p:sp>
      <p:sp>
        <p:nvSpPr>
          <p:cNvPr id="138" name="TextBox 137"/>
          <p:cNvSpPr txBox="1"/>
          <p:nvPr/>
        </p:nvSpPr>
        <p:spPr>
          <a:xfrm>
            <a:off x="8331010" y="4403868"/>
            <a:ext cx="1084575" cy="276999"/>
          </a:xfrm>
          <a:prstGeom prst="rect">
            <a:avLst/>
          </a:prstGeom>
          <a:noFill/>
        </p:spPr>
        <p:txBody>
          <a:bodyPr wrap="square" rtlCol="0">
            <a:spAutoFit/>
          </a:bodyPr>
          <a:lstStyle/>
          <a:p>
            <a:r>
              <a:rPr lang="en-US" sz="1200" dirty="0">
                <a:latin typeface="Arial Narrow" panose="020B0606020202030204" pitchFamily="34" charset="0"/>
              </a:rPr>
              <a:t>Well</a:t>
            </a:r>
          </a:p>
        </p:txBody>
      </p:sp>
      <p:sp>
        <p:nvSpPr>
          <p:cNvPr id="140" name="Rounded Rectangle 2"/>
          <p:cNvSpPr/>
          <p:nvPr/>
        </p:nvSpPr>
        <p:spPr>
          <a:xfrm>
            <a:off x="2205009" y="4149048"/>
            <a:ext cx="7210575"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5340386" y="4104634"/>
            <a:ext cx="1188486"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Language</a:t>
            </a:r>
          </a:p>
        </p:txBody>
      </p:sp>
      <p:sp>
        <p:nvSpPr>
          <p:cNvPr id="143" name="TextBox 142"/>
          <p:cNvSpPr txBox="1"/>
          <p:nvPr/>
        </p:nvSpPr>
        <p:spPr>
          <a:xfrm>
            <a:off x="7801302" y="4860222"/>
            <a:ext cx="1735380" cy="276999"/>
          </a:xfrm>
          <a:prstGeom prst="rect">
            <a:avLst/>
          </a:prstGeom>
          <a:noFill/>
          <a:ln w="12700">
            <a:noFill/>
          </a:ln>
        </p:spPr>
        <p:txBody>
          <a:bodyPr wrap="square" rtlCol="0">
            <a:spAutoFit/>
          </a:bodyPr>
          <a:lstStyle/>
          <a:p>
            <a:r>
              <a:rPr lang="en-US" sz="1200" dirty="0">
                <a:latin typeface="Arial Narrow" panose="020B0606020202030204" pitchFamily="34" charset="0"/>
              </a:rPr>
              <a:t>[ </a:t>
            </a:r>
            <a:r>
              <a:rPr lang="en-US" sz="1200" u="sng" dirty="0">
                <a:latin typeface="Arial Narrow" panose="020B0606020202030204" pitchFamily="34" charset="0"/>
              </a:rPr>
              <a:t>Add a new Language</a:t>
            </a:r>
            <a:r>
              <a:rPr lang="en-US" sz="1200" dirty="0">
                <a:latin typeface="Arial Narrow" panose="020B0606020202030204" pitchFamily="34" charset="0"/>
              </a:rPr>
              <a:t> ]</a:t>
            </a:r>
          </a:p>
        </p:txBody>
      </p:sp>
      <p:sp>
        <p:nvSpPr>
          <p:cNvPr id="145" name="Rounded Rectangle 1"/>
          <p:cNvSpPr/>
          <p:nvPr/>
        </p:nvSpPr>
        <p:spPr>
          <a:xfrm>
            <a:off x="2187133" y="5229785"/>
            <a:ext cx="7227193" cy="65885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2"/>
          <p:cNvSpPr/>
          <p:nvPr/>
        </p:nvSpPr>
        <p:spPr>
          <a:xfrm>
            <a:off x="2334824" y="5119289"/>
            <a:ext cx="1806791"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2345152" y="5082727"/>
            <a:ext cx="1871045"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Typing Speed</a:t>
            </a:r>
          </a:p>
        </p:txBody>
      </p:sp>
      <p:sp>
        <p:nvSpPr>
          <p:cNvPr id="149" name="TextBox 148"/>
          <p:cNvSpPr txBox="1"/>
          <p:nvPr/>
        </p:nvSpPr>
        <p:spPr>
          <a:xfrm>
            <a:off x="2357253" y="5392202"/>
            <a:ext cx="2032784" cy="276999"/>
          </a:xfrm>
          <a:prstGeom prst="rect">
            <a:avLst/>
          </a:prstGeom>
          <a:noFill/>
        </p:spPr>
        <p:txBody>
          <a:bodyPr wrap="square" rtlCol="0">
            <a:spAutoFit/>
          </a:bodyPr>
          <a:lstStyle/>
          <a:p>
            <a:r>
              <a:rPr lang="en-US" sz="1200" b="1" dirty="0">
                <a:latin typeface="Arial Narrow" panose="020B0606020202030204" pitchFamily="34" charset="0"/>
              </a:rPr>
              <a:t>Typing Speed</a:t>
            </a:r>
          </a:p>
        </p:txBody>
      </p:sp>
      <p:grpSp>
        <p:nvGrpSpPr>
          <p:cNvPr id="4" name="Group 3"/>
          <p:cNvGrpSpPr/>
          <p:nvPr/>
        </p:nvGrpSpPr>
        <p:grpSpPr>
          <a:xfrm>
            <a:off x="4279530" y="5394378"/>
            <a:ext cx="1146047" cy="276999"/>
            <a:chOff x="4994751" y="5403431"/>
            <a:chExt cx="1146047" cy="276999"/>
          </a:xfrm>
        </p:grpSpPr>
        <p:sp>
          <p:nvSpPr>
            <p:cNvPr id="151" name="TextBox 150"/>
            <p:cNvSpPr txBox="1"/>
            <p:nvPr/>
          </p:nvSpPr>
          <p:spPr>
            <a:xfrm>
              <a:off x="4994751" y="5403431"/>
              <a:ext cx="1146047" cy="276999"/>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40+ wpm</a:t>
              </a:r>
            </a:p>
          </p:txBody>
        </p:sp>
        <p:sp>
          <p:nvSpPr>
            <p:cNvPr id="152" name="Flowchart: Extract 151"/>
            <p:cNvSpPr/>
            <p:nvPr/>
          </p:nvSpPr>
          <p:spPr>
            <a:xfrm flipV="1">
              <a:off x="5940989" y="5480037"/>
              <a:ext cx="117399" cy="13264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7156419" y="5984976"/>
            <a:ext cx="2425691" cy="483231"/>
            <a:chOff x="5757751" y="5318698"/>
            <a:chExt cx="2425691" cy="483231"/>
          </a:xfrm>
        </p:grpSpPr>
        <p:sp>
          <p:nvSpPr>
            <p:cNvPr id="154" name="Flowchart: Alternate Process 153"/>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56" name="Flowchart: Alternate Process 155"/>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158" name="Rectangle 4"/>
          <p:cNvSpPr>
            <a:spLocks noChangeArrowheads="1"/>
          </p:cNvSpPr>
          <p:nvPr/>
        </p:nvSpPr>
        <p:spPr bwMode="auto">
          <a:xfrm>
            <a:off x="9437972" y="778028"/>
            <a:ext cx="2668559" cy="5262979"/>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2800" dirty="0">
                <a:solidFill>
                  <a:srgbClr val="FF0000"/>
                </a:solidFill>
                <a:latin typeface="Candara" panose="020E0502030303020204" pitchFamily="34" charset="0"/>
              </a:rPr>
              <a:t>Complete the required information as follows:</a:t>
            </a:r>
          </a:p>
          <a:p>
            <a:pPr marL="342900" indent="-225425" eaLnBrk="1" hangingPunct="1">
              <a:spcBef>
                <a:spcPct val="0"/>
              </a:spcBef>
              <a:defRPr/>
            </a:pPr>
            <a:r>
              <a:rPr lang="en-US" sz="2400" b="1" dirty="0">
                <a:solidFill>
                  <a:srgbClr val="FF0000"/>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Security Clearance</a:t>
            </a:r>
          </a:p>
          <a:p>
            <a:pPr marL="342900" indent="-225425" eaLnBrk="1" hangingPunct="1">
              <a:spcBef>
                <a:spcPct val="0"/>
              </a:spcBef>
              <a:defRPr/>
            </a:pPr>
            <a:r>
              <a:rPr lang="en-US" sz="2400" b="1" dirty="0">
                <a:solidFill>
                  <a:srgbClr val="FF0000"/>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Languages and Proficiency</a:t>
            </a:r>
          </a:p>
          <a:p>
            <a:pPr marL="342900" indent="-225425" eaLnBrk="1" hangingPunct="1">
              <a:spcBef>
                <a:spcPct val="0"/>
              </a:spcBef>
              <a:defRPr/>
            </a:pPr>
            <a:r>
              <a:rPr lang="en-US" sz="2400" b="1" dirty="0">
                <a:solidFill>
                  <a:srgbClr val="FF0000"/>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Typing </a:t>
            </a:r>
            <a:r>
              <a:rPr lang="en-US" sz="2400" b="1" dirty="0" smtClean="0">
                <a:solidFill>
                  <a:srgbClr val="FF0000"/>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Speed</a:t>
            </a:r>
          </a:p>
          <a:p>
            <a:pPr marL="342900" indent="-225425" eaLnBrk="1" hangingPunct="1">
              <a:spcBef>
                <a:spcPct val="0"/>
              </a:spcBef>
              <a:defRPr/>
            </a:pPr>
            <a:endParaRPr lang="en-US" sz="2400" b="1" dirty="0">
              <a:solidFill>
                <a:srgbClr val="FF0000"/>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a:p>
            <a:pPr marL="117475" eaLnBrk="1" hangingPunct="1">
              <a:spcBef>
                <a:spcPct val="0"/>
              </a:spcBef>
              <a:buNone/>
              <a:defRPr/>
            </a:pPr>
            <a:r>
              <a:rPr lang="en-US" sz="2400" dirty="0" smtClean="0">
                <a:solidFill>
                  <a:srgbClr val="FF0000"/>
                </a:solidFill>
                <a:latin typeface="Candara" panose="020E0502030303020204" pitchFamily="34" charset="0"/>
                <a:cs typeface="Arial" panose="020B0604020202020204" pitchFamily="34" charset="0"/>
              </a:rPr>
              <a:t>When these are complete, click on </a:t>
            </a:r>
            <a:r>
              <a:rPr lang="en-US" sz="2400" b="1" dirty="0" smtClean="0">
                <a:solidFill>
                  <a:srgbClr val="FF0000"/>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Next&gt;&gt;.</a:t>
            </a:r>
            <a:endParaRPr lang="en-US" altLang="en-US" sz="800" dirty="0">
              <a:solidFill>
                <a:srgbClr val="FF0000"/>
              </a:solidFill>
              <a:latin typeface="Candara" panose="020E0502030303020204" pitchFamily="34" charset="0"/>
            </a:endParaRPr>
          </a:p>
        </p:txBody>
      </p:sp>
      <p:grpSp>
        <p:nvGrpSpPr>
          <p:cNvPr id="170" name="Group 169"/>
          <p:cNvGrpSpPr/>
          <p:nvPr/>
        </p:nvGrpSpPr>
        <p:grpSpPr>
          <a:xfrm>
            <a:off x="4705828" y="1673845"/>
            <a:ext cx="307269" cy="323024"/>
            <a:chOff x="1075113" y="1733097"/>
            <a:chExt cx="307269" cy="323024"/>
          </a:xfrm>
        </p:grpSpPr>
        <p:sp>
          <p:nvSpPr>
            <p:cNvPr id="171" name="Flowchart: Connector 170"/>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510623" y="1580143"/>
            <a:ext cx="415498" cy="461665"/>
            <a:chOff x="3100734" y="3849407"/>
            <a:chExt cx="415498" cy="461665"/>
          </a:xfrm>
        </p:grpSpPr>
        <p:sp>
          <p:nvSpPr>
            <p:cNvPr id="68" name="Flowchart: Connector 67"/>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sp>
        <p:nvSpPr>
          <p:cNvPr id="175" name="TextBox 174"/>
          <p:cNvSpPr txBox="1"/>
          <p:nvPr/>
        </p:nvSpPr>
        <p:spPr>
          <a:xfrm>
            <a:off x="6146440" y="1125057"/>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108" name="Rectangle 2"/>
          <p:cNvSpPr txBox="1">
            <a:spLocks noChangeArrowheads="1"/>
          </p:cNvSpPr>
          <p:nvPr/>
        </p:nvSpPr>
        <p:spPr>
          <a:xfrm>
            <a:off x="762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Other Employer Search Items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109" name="Down Arrow 16"/>
          <p:cNvSpPr/>
          <p:nvPr/>
        </p:nvSpPr>
        <p:spPr>
          <a:xfrm rot="3231744">
            <a:off x="9451056" y="5899582"/>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8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fill="hold"/>
                                        <p:tgtEl>
                                          <p:spTgt spid="109"/>
                                        </p:tgtEl>
                                        <p:attrNameLst>
                                          <p:attrName>ppt_x</p:attrName>
                                        </p:attrNameLst>
                                      </p:cBhvr>
                                      <p:tavLst>
                                        <p:tav tm="0">
                                          <p:val>
                                            <p:strVal val="1+#ppt_w/2"/>
                                          </p:val>
                                        </p:tav>
                                        <p:tav tm="100000">
                                          <p:val>
                                            <p:strVal val="#ppt_x"/>
                                          </p:val>
                                        </p:tav>
                                      </p:tavLst>
                                    </p:anim>
                                    <p:anim calcmode="lin" valueType="num">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30757"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762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Education</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6063692" y="6414388"/>
            <a:ext cx="354383" cy="365125"/>
          </a:xfrm>
        </p:spPr>
        <p:txBody>
          <a:bodyPr/>
          <a:lstStyle/>
          <a:p>
            <a:fld id="{AF9DD44E-2746-4F7C-A6DC-C6840E4448F3}" type="slidenum">
              <a:rPr lang="en-US" smtClean="0"/>
              <a:t>32</a:t>
            </a:fld>
            <a:endParaRPr lang="en-US"/>
          </a:p>
        </p:txBody>
      </p:sp>
      <p:pic>
        <p:nvPicPr>
          <p:cNvPr id="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1095898" y="1033186"/>
            <a:ext cx="8649878" cy="569771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45" name="Rectangle 44"/>
          <p:cNvSpPr/>
          <p:nvPr/>
        </p:nvSpPr>
        <p:spPr>
          <a:xfrm>
            <a:off x="2534955" y="160245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459424" y="1785007"/>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4189749" y="2024211"/>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15340" y="1636045"/>
            <a:ext cx="459981" cy="230832"/>
          </a:xfrm>
          <a:prstGeom prst="rect">
            <a:avLst/>
          </a:prstGeom>
          <a:solidFill>
            <a:schemeClr val="bg1"/>
          </a:solidFill>
        </p:spPr>
        <p:txBody>
          <a:bodyPr wrap="square" rtlCol="0">
            <a:spAutoFit/>
          </a:bodyPr>
          <a:lstStyle/>
          <a:p>
            <a:pPr algn="ctr"/>
            <a:r>
              <a:rPr lang="en-US" sz="900" b="1" dirty="0"/>
              <a:t>Title</a:t>
            </a:r>
          </a:p>
        </p:txBody>
      </p:sp>
      <p:sp>
        <p:nvSpPr>
          <p:cNvPr id="49" name="TextBox 48"/>
          <p:cNvSpPr txBox="1"/>
          <p:nvPr/>
        </p:nvSpPr>
        <p:spPr>
          <a:xfrm>
            <a:off x="4559085" y="1645984"/>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50" name="TextBox 49"/>
          <p:cNvSpPr txBox="1"/>
          <p:nvPr/>
        </p:nvSpPr>
        <p:spPr>
          <a:xfrm>
            <a:off x="3503674" y="1650820"/>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51" name="TextBox 50"/>
          <p:cNvSpPr txBox="1"/>
          <p:nvPr/>
        </p:nvSpPr>
        <p:spPr>
          <a:xfrm>
            <a:off x="5858883" y="1677285"/>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52" name="TextBox 51"/>
          <p:cNvSpPr txBox="1"/>
          <p:nvPr/>
        </p:nvSpPr>
        <p:spPr>
          <a:xfrm>
            <a:off x="6836674" y="1646408"/>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53" name="TextBox 52"/>
          <p:cNvSpPr txBox="1"/>
          <p:nvPr/>
        </p:nvSpPr>
        <p:spPr>
          <a:xfrm>
            <a:off x="7867019" y="1650422"/>
            <a:ext cx="822671" cy="215444"/>
          </a:xfrm>
          <a:prstGeom prst="rect">
            <a:avLst/>
          </a:prstGeom>
          <a:solidFill>
            <a:schemeClr val="bg1"/>
          </a:solidFill>
        </p:spPr>
        <p:txBody>
          <a:bodyPr wrap="square" rtlCol="0">
            <a:spAutoFit/>
          </a:bodyPr>
          <a:lstStyle/>
          <a:p>
            <a:pPr algn="ctr"/>
            <a:r>
              <a:rPr lang="en-US" sz="800" dirty="0"/>
              <a:t>Employment</a:t>
            </a:r>
          </a:p>
        </p:txBody>
      </p:sp>
      <p:sp>
        <p:nvSpPr>
          <p:cNvPr id="54" name="TextBox 53"/>
          <p:cNvSpPr txBox="1"/>
          <p:nvPr/>
        </p:nvSpPr>
        <p:spPr>
          <a:xfrm>
            <a:off x="2609656" y="2200357"/>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55" name="TextBox 54"/>
          <p:cNvSpPr txBox="1"/>
          <p:nvPr/>
        </p:nvSpPr>
        <p:spPr>
          <a:xfrm>
            <a:off x="3771912" y="2190732"/>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56" name="TextBox 55"/>
          <p:cNvSpPr txBox="1"/>
          <p:nvPr/>
        </p:nvSpPr>
        <p:spPr>
          <a:xfrm>
            <a:off x="4591564" y="2190841"/>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57" name="TextBox 56"/>
          <p:cNvSpPr txBox="1"/>
          <p:nvPr/>
        </p:nvSpPr>
        <p:spPr>
          <a:xfrm>
            <a:off x="5648398" y="2190732"/>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58" name="TextBox 57"/>
          <p:cNvSpPr txBox="1"/>
          <p:nvPr/>
        </p:nvSpPr>
        <p:spPr>
          <a:xfrm>
            <a:off x="6950961" y="2200324"/>
            <a:ext cx="675256" cy="215444"/>
          </a:xfrm>
          <a:prstGeom prst="rect">
            <a:avLst/>
          </a:prstGeom>
          <a:noFill/>
        </p:spPr>
        <p:txBody>
          <a:bodyPr wrap="square" rtlCol="0">
            <a:spAutoFit/>
          </a:bodyPr>
          <a:lstStyle/>
          <a:p>
            <a:pPr algn="ctr"/>
            <a:r>
              <a:rPr lang="en-US" sz="800" dirty="0"/>
              <a:t>Contact</a:t>
            </a:r>
            <a:endParaRPr lang="en-US" sz="800" b="1" dirty="0"/>
          </a:p>
        </p:txBody>
      </p:sp>
      <p:sp>
        <p:nvSpPr>
          <p:cNvPr id="59" name="TextBox 58"/>
          <p:cNvSpPr txBox="1"/>
          <p:nvPr/>
        </p:nvSpPr>
        <p:spPr>
          <a:xfrm>
            <a:off x="7962853" y="2200985"/>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60" name="Straight Connector 59"/>
          <p:cNvCxnSpPr>
            <a:endCxn id="63" idx="2"/>
          </p:cNvCxnSpPr>
          <p:nvPr/>
        </p:nvCxnSpPr>
        <p:spPr>
          <a:xfrm flipV="1">
            <a:off x="3126012" y="2018346"/>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62063" y="2017453"/>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882480" y="1856834"/>
            <a:ext cx="307269" cy="323024"/>
            <a:chOff x="2278143" y="1563274"/>
            <a:chExt cx="307269" cy="323024"/>
          </a:xfrm>
        </p:grpSpPr>
        <p:sp>
          <p:nvSpPr>
            <p:cNvPr id="63" name="Flowchart: Connector 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65" name="Straight Connector 64"/>
          <p:cNvCxnSpPr/>
          <p:nvPr/>
        </p:nvCxnSpPr>
        <p:spPr>
          <a:xfrm>
            <a:off x="2480691" y="2578274"/>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8213098" y="2427089"/>
            <a:ext cx="307269" cy="323024"/>
            <a:chOff x="2278143" y="1563274"/>
            <a:chExt cx="307269" cy="323024"/>
          </a:xfrm>
        </p:grpSpPr>
        <p:sp>
          <p:nvSpPr>
            <p:cNvPr id="67" name="Flowchart: Connector 6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9" name="Group 68"/>
          <p:cNvGrpSpPr/>
          <p:nvPr/>
        </p:nvGrpSpPr>
        <p:grpSpPr>
          <a:xfrm>
            <a:off x="7156365" y="2423715"/>
            <a:ext cx="307269" cy="323024"/>
            <a:chOff x="2278143" y="1563274"/>
            <a:chExt cx="307269" cy="323024"/>
          </a:xfrm>
        </p:grpSpPr>
        <p:sp>
          <p:nvSpPr>
            <p:cNvPr id="70" name="Flowchart: Connector 6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2" name="Group 71"/>
          <p:cNvGrpSpPr/>
          <p:nvPr/>
        </p:nvGrpSpPr>
        <p:grpSpPr>
          <a:xfrm>
            <a:off x="6141332" y="2418210"/>
            <a:ext cx="307269" cy="323024"/>
            <a:chOff x="2278143" y="1563274"/>
            <a:chExt cx="307269" cy="323024"/>
          </a:xfrm>
        </p:grpSpPr>
        <p:sp>
          <p:nvSpPr>
            <p:cNvPr id="73" name="Flowchart: Connector 7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5" name="Group 74"/>
          <p:cNvGrpSpPr/>
          <p:nvPr/>
        </p:nvGrpSpPr>
        <p:grpSpPr>
          <a:xfrm>
            <a:off x="3902484" y="2405062"/>
            <a:ext cx="307269" cy="323024"/>
            <a:chOff x="2278143" y="1563274"/>
            <a:chExt cx="307269" cy="323024"/>
          </a:xfrm>
        </p:grpSpPr>
        <p:sp>
          <p:nvSpPr>
            <p:cNvPr id="76" name="Flowchart: Connector 7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8" name="Group 77"/>
          <p:cNvGrpSpPr/>
          <p:nvPr/>
        </p:nvGrpSpPr>
        <p:grpSpPr>
          <a:xfrm>
            <a:off x="2891695" y="2411000"/>
            <a:ext cx="307269" cy="323024"/>
            <a:chOff x="2278143" y="1563274"/>
            <a:chExt cx="307269" cy="323024"/>
          </a:xfrm>
        </p:grpSpPr>
        <p:sp>
          <p:nvSpPr>
            <p:cNvPr id="79" name="Flowchart: Connector 7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1" name="Group 80"/>
          <p:cNvGrpSpPr/>
          <p:nvPr/>
        </p:nvGrpSpPr>
        <p:grpSpPr>
          <a:xfrm>
            <a:off x="9197677" y="1865484"/>
            <a:ext cx="307269" cy="323024"/>
            <a:chOff x="2278143" y="1563274"/>
            <a:chExt cx="307269" cy="323024"/>
          </a:xfrm>
        </p:grpSpPr>
        <p:sp>
          <p:nvSpPr>
            <p:cNvPr id="82" name="Flowchart: Connector 8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4" name="Group 83"/>
          <p:cNvGrpSpPr/>
          <p:nvPr/>
        </p:nvGrpSpPr>
        <p:grpSpPr>
          <a:xfrm>
            <a:off x="8159823" y="1863770"/>
            <a:ext cx="307269" cy="323024"/>
            <a:chOff x="2278143" y="1563274"/>
            <a:chExt cx="307269" cy="323024"/>
          </a:xfrm>
        </p:grpSpPr>
        <p:sp>
          <p:nvSpPr>
            <p:cNvPr id="85" name="Flowchart: Connector 8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0" name="Group 89"/>
          <p:cNvGrpSpPr/>
          <p:nvPr/>
        </p:nvGrpSpPr>
        <p:grpSpPr>
          <a:xfrm>
            <a:off x="2811884" y="1752919"/>
            <a:ext cx="415498" cy="461665"/>
            <a:chOff x="3100734" y="3849407"/>
            <a:chExt cx="415498" cy="461665"/>
          </a:xfrm>
        </p:grpSpPr>
        <p:sp>
          <p:nvSpPr>
            <p:cNvPr id="91" name="Flowchart: Connector 90"/>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93" name="Group 92"/>
          <p:cNvGrpSpPr/>
          <p:nvPr/>
        </p:nvGrpSpPr>
        <p:grpSpPr>
          <a:xfrm>
            <a:off x="3818426" y="1779309"/>
            <a:ext cx="415498" cy="461665"/>
            <a:chOff x="3100734" y="3849407"/>
            <a:chExt cx="415498" cy="461665"/>
          </a:xfrm>
        </p:grpSpPr>
        <p:sp>
          <p:nvSpPr>
            <p:cNvPr id="94" name="Flowchart: Connector 93"/>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96" name="Straight Connector 95"/>
          <p:cNvCxnSpPr/>
          <p:nvPr/>
        </p:nvCxnSpPr>
        <p:spPr>
          <a:xfrm>
            <a:off x="4120420" y="2034518"/>
            <a:ext cx="913354" cy="14475"/>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33774" y="2034518"/>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084115" y="1856779"/>
            <a:ext cx="307269" cy="323024"/>
            <a:chOff x="2278143" y="1563274"/>
            <a:chExt cx="307269" cy="323024"/>
          </a:xfrm>
        </p:grpSpPr>
        <p:sp>
          <p:nvSpPr>
            <p:cNvPr id="99" name="Flowchart: Connector 9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01" name="TextBox 100"/>
          <p:cNvSpPr txBox="1"/>
          <p:nvPr/>
        </p:nvSpPr>
        <p:spPr>
          <a:xfrm>
            <a:off x="8977912" y="1662062"/>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102" name="TextBox 101"/>
          <p:cNvSpPr txBox="1"/>
          <p:nvPr/>
        </p:nvSpPr>
        <p:spPr>
          <a:xfrm>
            <a:off x="2465853" y="275427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103" name="Rectangle 102"/>
          <p:cNvSpPr/>
          <p:nvPr/>
        </p:nvSpPr>
        <p:spPr>
          <a:xfrm>
            <a:off x="2525902" y="2974787"/>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104" name="Rounded Rectangle 1"/>
          <p:cNvSpPr/>
          <p:nvPr/>
        </p:nvSpPr>
        <p:spPr>
          <a:xfrm>
            <a:off x="2505493" y="3158038"/>
            <a:ext cx="7227193" cy="3587055"/>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2"/>
          <p:cNvSpPr/>
          <p:nvPr/>
        </p:nvSpPr>
        <p:spPr>
          <a:xfrm>
            <a:off x="2834244" y="3047543"/>
            <a:ext cx="1983802"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846468" y="3010981"/>
            <a:ext cx="2054351"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Education and Training</a:t>
            </a:r>
          </a:p>
        </p:txBody>
      </p:sp>
      <p:sp>
        <p:nvSpPr>
          <p:cNvPr id="108" name="TextBox 107"/>
          <p:cNvSpPr txBox="1"/>
          <p:nvPr/>
        </p:nvSpPr>
        <p:spPr>
          <a:xfrm>
            <a:off x="2757090" y="3528684"/>
            <a:ext cx="2032784" cy="307777"/>
          </a:xfrm>
          <a:prstGeom prst="rect">
            <a:avLst/>
          </a:prstGeom>
          <a:noFill/>
        </p:spPr>
        <p:txBody>
          <a:bodyPr wrap="square" rtlCol="0">
            <a:spAutoFit/>
          </a:bodyPr>
          <a:lstStyle/>
          <a:p>
            <a:r>
              <a:rPr lang="en-US" sz="1400" b="1" dirty="0">
                <a:solidFill>
                  <a:srgbClr val="FF0000"/>
                </a:solidFill>
                <a:latin typeface="Arial Narrow" panose="020B0606020202030204" pitchFamily="34" charset="0"/>
              </a:rPr>
              <a:t>*</a:t>
            </a:r>
            <a:r>
              <a:rPr lang="en-US" sz="1200" b="1" dirty="0">
                <a:latin typeface="Arial Narrow" panose="020B0606020202030204" pitchFamily="34" charset="0"/>
              </a:rPr>
              <a:t> Qualification Level:</a:t>
            </a:r>
          </a:p>
        </p:txBody>
      </p:sp>
      <p:grpSp>
        <p:nvGrpSpPr>
          <p:cNvPr id="109" name="Group 108"/>
          <p:cNvGrpSpPr/>
          <p:nvPr/>
        </p:nvGrpSpPr>
        <p:grpSpPr>
          <a:xfrm>
            <a:off x="5034546" y="2409643"/>
            <a:ext cx="307269" cy="323024"/>
            <a:chOff x="2278143" y="1563274"/>
            <a:chExt cx="307269" cy="323024"/>
          </a:xfrm>
        </p:grpSpPr>
        <p:sp>
          <p:nvSpPr>
            <p:cNvPr id="110" name="Flowchart: Connector 10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13" name="TextBox 112"/>
          <p:cNvSpPr txBox="1"/>
          <p:nvPr/>
        </p:nvSpPr>
        <p:spPr>
          <a:xfrm>
            <a:off x="5177315" y="3558038"/>
            <a:ext cx="2717790" cy="276999"/>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Master’s Degree</a:t>
            </a:r>
          </a:p>
        </p:txBody>
      </p:sp>
      <p:sp>
        <p:nvSpPr>
          <p:cNvPr id="114" name="Flowchart: Extract 113"/>
          <p:cNvSpPr/>
          <p:nvPr/>
        </p:nvSpPr>
        <p:spPr>
          <a:xfrm flipV="1">
            <a:off x="7621073" y="3603471"/>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9197677" y="1734536"/>
            <a:ext cx="535009" cy="198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4903318" y="1777807"/>
            <a:ext cx="415498" cy="461665"/>
            <a:chOff x="3100734" y="3849407"/>
            <a:chExt cx="415498" cy="461665"/>
          </a:xfrm>
        </p:grpSpPr>
        <p:sp>
          <p:nvSpPr>
            <p:cNvPr id="143" name="Flowchart: Connector 142"/>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3" name="Group 12"/>
          <p:cNvGrpSpPr/>
          <p:nvPr/>
        </p:nvGrpSpPr>
        <p:grpSpPr>
          <a:xfrm>
            <a:off x="1083522" y="687088"/>
            <a:ext cx="10579884" cy="444180"/>
            <a:chOff x="740389" y="2334394"/>
            <a:chExt cx="10579884" cy="523220"/>
          </a:xfrm>
        </p:grpSpPr>
        <p:sp>
          <p:nvSpPr>
            <p:cNvPr id="14" name="Rectangle 13"/>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6" name="Group 15"/>
            <p:cNvGrpSpPr/>
            <p:nvPr/>
          </p:nvGrpSpPr>
          <p:grpSpPr>
            <a:xfrm>
              <a:off x="3461961" y="2448074"/>
              <a:ext cx="249571" cy="209014"/>
              <a:chOff x="1588167" y="3041574"/>
              <a:chExt cx="962529" cy="918083"/>
            </a:xfrm>
            <a:solidFill>
              <a:schemeClr val="bg1"/>
            </a:solidFill>
          </p:grpSpPr>
          <p:sp>
            <p:nvSpPr>
              <p:cNvPr id="40" name="Rectangle 39"/>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8" name="TextBox 17"/>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19" name="TextBox 18"/>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0" name="TextBox 19"/>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1" name="Group 20"/>
            <p:cNvGrpSpPr/>
            <p:nvPr/>
          </p:nvGrpSpPr>
          <p:grpSpPr>
            <a:xfrm>
              <a:off x="961415" y="2450591"/>
              <a:ext cx="284290" cy="233287"/>
              <a:chOff x="2426677" y="3393831"/>
              <a:chExt cx="284290" cy="233287"/>
            </a:xfrm>
          </p:grpSpPr>
          <p:sp>
            <p:nvSpPr>
              <p:cNvPr id="37" name="Minus Sign 3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inus Sign 3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3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3"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200000">
              <a:off x="6806807" y="2433804"/>
              <a:ext cx="253390" cy="246758"/>
              <a:chOff x="673358" y="3458547"/>
              <a:chExt cx="2797311" cy="2057400"/>
            </a:xfrm>
            <a:solidFill>
              <a:schemeClr val="bg1"/>
            </a:solidFill>
          </p:grpSpPr>
          <p:sp>
            <p:nvSpPr>
              <p:cNvPr id="34" name="Flowchart: Magnetic Disk 33"/>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841416" y="2443960"/>
              <a:ext cx="167995" cy="238993"/>
              <a:chOff x="3124200" y="1769708"/>
              <a:chExt cx="1371598" cy="1659292"/>
            </a:xfrm>
            <a:solidFill>
              <a:schemeClr val="bg1"/>
            </a:solidFill>
          </p:grpSpPr>
          <p:sp>
            <p:nvSpPr>
              <p:cNvPr id="28" name="Flowchart: Delay 27"/>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cxnSp>
        <p:nvCxnSpPr>
          <p:cNvPr id="147" name="Straight Connector 146"/>
          <p:cNvCxnSpPr/>
          <p:nvPr/>
        </p:nvCxnSpPr>
        <p:spPr>
          <a:xfrm>
            <a:off x="6200153" y="2033015"/>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6083454" y="1856420"/>
            <a:ext cx="307269" cy="323024"/>
            <a:chOff x="1075113" y="1733097"/>
            <a:chExt cx="307269" cy="323024"/>
          </a:xfrm>
        </p:grpSpPr>
        <p:sp>
          <p:nvSpPr>
            <p:cNvPr id="139" name="Flowchart: Connector 138"/>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7121969" y="1856420"/>
            <a:ext cx="307269" cy="323024"/>
            <a:chOff x="2278143" y="1563274"/>
            <a:chExt cx="307269" cy="323024"/>
          </a:xfrm>
        </p:grpSpPr>
        <p:sp>
          <p:nvSpPr>
            <p:cNvPr id="88" name="Flowchart: Connector 8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48" name="TextBox 147"/>
          <p:cNvSpPr txBox="1"/>
          <p:nvPr/>
        </p:nvSpPr>
        <p:spPr>
          <a:xfrm>
            <a:off x="2744097" y="3304928"/>
            <a:ext cx="7169447" cy="246221"/>
          </a:xfrm>
          <a:prstGeom prst="rect">
            <a:avLst/>
          </a:prstGeom>
          <a:solidFill>
            <a:schemeClr val="bg1"/>
          </a:solidFill>
        </p:spPr>
        <p:txBody>
          <a:bodyPr wrap="square" rtlCol="0">
            <a:spAutoFit/>
          </a:bodyPr>
          <a:lstStyle/>
          <a:p>
            <a:r>
              <a:rPr lang="en-US" sz="1000" b="1" dirty="0"/>
              <a:t>Do not complete for education levels of less than High School or High School Equivalency Diploma. Certifications and Occupational  </a:t>
            </a:r>
          </a:p>
        </p:txBody>
      </p:sp>
      <p:sp>
        <p:nvSpPr>
          <p:cNvPr id="149" name="TextBox 148"/>
          <p:cNvSpPr txBox="1"/>
          <p:nvPr/>
        </p:nvSpPr>
        <p:spPr>
          <a:xfrm>
            <a:off x="2755589" y="3889303"/>
            <a:ext cx="2032784" cy="307777"/>
          </a:xfrm>
          <a:prstGeom prst="rect">
            <a:avLst/>
          </a:prstGeom>
          <a:noFill/>
        </p:spPr>
        <p:txBody>
          <a:bodyPr wrap="square" rtlCol="0">
            <a:spAutoFit/>
          </a:bodyPr>
          <a:lstStyle/>
          <a:p>
            <a:r>
              <a:rPr lang="en-US" sz="1400" b="1" dirty="0">
                <a:solidFill>
                  <a:srgbClr val="FF0000"/>
                </a:solidFill>
                <a:latin typeface="Arial Narrow" panose="020B0606020202030204" pitchFamily="34" charset="0"/>
              </a:rPr>
              <a:t>*</a:t>
            </a:r>
            <a:r>
              <a:rPr lang="en-US" sz="1200" b="1" dirty="0">
                <a:latin typeface="Arial Narrow" panose="020B0606020202030204" pitchFamily="34" charset="0"/>
              </a:rPr>
              <a:t> Course of Study:</a:t>
            </a:r>
          </a:p>
        </p:txBody>
      </p:sp>
      <p:sp>
        <p:nvSpPr>
          <p:cNvPr id="151" name="TextBox 150"/>
          <p:cNvSpPr txBox="1"/>
          <p:nvPr/>
        </p:nvSpPr>
        <p:spPr>
          <a:xfrm>
            <a:off x="5175814" y="3945828"/>
            <a:ext cx="1446896" cy="276999"/>
          </a:xfrm>
          <a:prstGeom prst="rect">
            <a:avLst/>
          </a:prstGeom>
          <a:noFill/>
          <a:ln w="12700">
            <a:solidFill>
              <a:schemeClr val="tx1"/>
            </a:solidFill>
          </a:ln>
          <a:effectLst>
            <a:innerShdw blurRad="63500" dist="50800" dir="13500000">
              <a:prstClr val="black">
                <a:alpha val="50000"/>
              </a:prstClr>
            </a:innerShdw>
          </a:effectLst>
        </p:spPr>
        <p:txBody>
          <a:bodyPr wrap="square" rtlCol="0">
            <a:spAutoFit/>
          </a:bodyPr>
          <a:lstStyle/>
          <a:p>
            <a:r>
              <a:rPr lang="en-US" sz="1200" dirty="0">
                <a:latin typeface="Arial Narrow" panose="020B0606020202030204" pitchFamily="34" charset="0"/>
              </a:rPr>
              <a:t>Marketing</a:t>
            </a:r>
          </a:p>
        </p:txBody>
      </p:sp>
      <p:sp>
        <p:nvSpPr>
          <p:cNvPr id="153" name="TextBox 152"/>
          <p:cNvSpPr txBox="1"/>
          <p:nvPr/>
        </p:nvSpPr>
        <p:spPr>
          <a:xfrm>
            <a:off x="2763138" y="4240888"/>
            <a:ext cx="2032784" cy="461665"/>
          </a:xfrm>
          <a:prstGeom prst="rect">
            <a:avLst/>
          </a:prstGeom>
          <a:noFill/>
        </p:spPr>
        <p:txBody>
          <a:bodyPr wrap="square" rtlCol="0">
            <a:spAutoFit/>
          </a:bodyPr>
          <a:lstStyle/>
          <a:p>
            <a:r>
              <a:rPr lang="en-US" sz="1200" b="1" dirty="0">
                <a:latin typeface="Arial Narrow" panose="020B0606020202030204" pitchFamily="34" charset="0"/>
              </a:rPr>
              <a:t>Educational Program Classification:</a:t>
            </a:r>
          </a:p>
        </p:txBody>
      </p:sp>
      <p:sp>
        <p:nvSpPr>
          <p:cNvPr id="154" name="TextBox 153"/>
          <p:cNvSpPr txBox="1"/>
          <p:nvPr/>
        </p:nvSpPr>
        <p:spPr>
          <a:xfrm>
            <a:off x="5160741" y="4252139"/>
            <a:ext cx="2525204" cy="276999"/>
          </a:xfrm>
          <a:prstGeom prst="rect">
            <a:avLst/>
          </a:prstGeom>
          <a:noFill/>
          <a:ln w="12700">
            <a:noFill/>
          </a:ln>
        </p:spPr>
        <p:txBody>
          <a:bodyPr wrap="square" rtlCol="0">
            <a:spAutoFit/>
          </a:bodyPr>
          <a:lstStyle/>
          <a:p>
            <a:r>
              <a:rPr lang="en-US" sz="1200" u="sng" dirty="0">
                <a:latin typeface="Arial Narrow" panose="020B0606020202030204" pitchFamily="34" charset="0"/>
              </a:rPr>
              <a:t>Select Educational Program Classification</a:t>
            </a:r>
          </a:p>
        </p:txBody>
      </p:sp>
      <p:sp>
        <p:nvSpPr>
          <p:cNvPr id="155" name="TextBox 154"/>
          <p:cNvSpPr txBox="1"/>
          <p:nvPr/>
        </p:nvSpPr>
        <p:spPr>
          <a:xfrm>
            <a:off x="2752124" y="4665152"/>
            <a:ext cx="2032784" cy="307777"/>
          </a:xfrm>
          <a:prstGeom prst="rect">
            <a:avLst/>
          </a:prstGeom>
          <a:noFill/>
        </p:spPr>
        <p:txBody>
          <a:bodyPr wrap="square" rtlCol="0">
            <a:spAutoFit/>
          </a:bodyPr>
          <a:lstStyle/>
          <a:p>
            <a:r>
              <a:rPr lang="en-US" sz="1400" b="1" dirty="0">
                <a:solidFill>
                  <a:srgbClr val="FF0000"/>
                </a:solidFill>
                <a:latin typeface="Arial Narrow" panose="020B0606020202030204" pitchFamily="34" charset="0"/>
              </a:rPr>
              <a:t>*</a:t>
            </a:r>
            <a:r>
              <a:rPr lang="en-US" sz="1200" b="1" dirty="0">
                <a:latin typeface="Arial Narrow" panose="020B0606020202030204" pitchFamily="34" charset="0"/>
              </a:rPr>
              <a:t> Issuing Institution:</a:t>
            </a:r>
          </a:p>
        </p:txBody>
      </p:sp>
      <p:sp>
        <p:nvSpPr>
          <p:cNvPr id="156" name="TextBox 155"/>
          <p:cNvSpPr txBox="1"/>
          <p:nvPr/>
        </p:nvSpPr>
        <p:spPr>
          <a:xfrm>
            <a:off x="5182747" y="4700904"/>
            <a:ext cx="1446896" cy="276999"/>
          </a:xfrm>
          <a:prstGeom prst="rect">
            <a:avLst/>
          </a:prstGeom>
          <a:noFill/>
          <a:ln w="12700">
            <a:solidFill>
              <a:schemeClr val="tx1"/>
            </a:solidFill>
          </a:ln>
          <a:effectLst>
            <a:innerShdw blurRad="63500" dist="50800" dir="13500000">
              <a:prstClr val="black">
                <a:alpha val="50000"/>
              </a:prstClr>
            </a:innerShdw>
          </a:effectLst>
        </p:spPr>
        <p:txBody>
          <a:bodyPr wrap="square" rtlCol="0">
            <a:spAutoFit/>
          </a:bodyPr>
          <a:lstStyle/>
          <a:p>
            <a:r>
              <a:rPr lang="en-US" sz="1200" dirty="0">
                <a:latin typeface="Arial Narrow" panose="020B0606020202030204" pitchFamily="34" charset="0"/>
              </a:rPr>
              <a:t>Florida A&amp;M University</a:t>
            </a:r>
          </a:p>
        </p:txBody>
      </p:sp>
      <p:sp>
        <p:nvSpPr>
          <p:cNvPr id="157" name="TextBox 156"/>
          <p:cNvSpPr txBox="1"/>
          <p:nvPr/>
        </p:nvSpPr>
        <p:spPr>
          <a:xfrm>
            <a:off x="2770064" y="5037529"/>
            <a:ext cx="2032784" cy="276999"/>
          </a:xfrm>
          <a:prstGeom prst="rect">
            <a:avLst/>
          </a:prstGeom>
          <a:noFill/>
        </p:spPr>
        <p:txBody>
          <a:bodyPr wrap="square" rtlCol="0">
            <a:spAutoFit/>
          </a:bodyPr>
          <a:lstStyle/>
          <a:p>
            <a:r>
              <a:rPr lang="en-US" sz="1200" b="1" dirty="0">
                <a:latin typeface="Arial Narrow" panose="020B0606020202030204" pitchFamily="34" charset="0"/>
              </a:rPr>
              <a:t>City:</a:t>
            </a:r>
          </a:p>
        </p:txBody>
      </p:sp>
      <p:sp>
        <p:nvSpPr>
          <p:cNvPr id="158" name="TextBox 157"/>
          <p:cNvSpPr txBox="1"/>
          <p:nvPr/>
        </p:nvSpPr>
        <p:spPr>
          <a:xfrm>
            <a:off x="5189676" y="5061124"/>
            <a:ext cx="1446896" cy="276999"/>
          </a:xfrm>
          <a:prstGeom prst="rect">
            <a:avLst/>
          </a:prstGeom>
          <a:noFill/>
          <a:ln w="12700">
            <a:solidFill>
              <a:schemeClr val="tx1"/>
            </a:solidFill>
          </a:ln>
          <a:effectLst>
            <a:innerShdw blurRad="63500" dist="50800" dir="13500000">
              <a:prstClr val="black">
                <a:alpha val="50000"/>
              </a:prstClr>
            </a:innerShdw>
          </a:effectLst>
        </p:spPr>
        <p:txBody>
          <a:bodyPr wrap="square" rtlCol="0">
            <a:spAutoFit/>
          </a:bodyPr>
          <a:lstStyle/>
          <a:p>
            <a:r>
              <a:rPr lang="en-US" sz="1200" dirty="0">
                <a:latin typeface="Arial Narrow" panose="020B0606020202030204" pitchFamily="34" charset="0"/>
              </a:rPr>
              <a:t>Tallahassee</a:t>
            </a:r>
          </a:p>
        </p:txBody>
      </p:sp>
      <p:sp>
        <p:nvSpPr>
          <p:cNvPr id="159" name="TextBox 158"/>
          <p:cNvSpPr txBox="1"/>
          <p:nvPr/>
        </p:nvSpPr>
        <p:spPr>
          <a:xfrm>
            <a:off x="2770064" y="5359644"/>
            <a:ext cx="2032784" cy="461665"/>
          </a:xfrm>
          <a:prstGeom prst="rect">
            <a:avLst/>
          </a:prstGeom>
          <a:noFill/>
        </p:spPr>
        <p:txBody>
          <a:bodyPr wrap="square" rtlCol="0">
            <a:spAutoFit/>
          </a:bodyPr>
          <a:lstStyle/>
          <a:p>
            <a:r>
              <a:rPr lang="en-US" sz="1200" b="1" dirty="0">
                <a:latin typeface="Arial Narrow" panose="020B0606020202030204" pitchFamily="34" charset="0"/>
              </a:rPr>
              <a:t>State / Province (of Institution):</a:t>
            </a:r>
          </a:p>
        </p:txBody>
      </p:sp>
      <p:sp>
        <p:nvSpPr>
          <p:cNvPr id="160" name="TextBox 159"/>
          <p:cNvSpPr txBox="1"/>
          <p:nvPr/>
        </p:nvSpPr>
        <p:spPr>
          <a:xfrm>
            <a:off x="5186211" y="5431735"/>
            <a:ext cx="1446896" cy="276999"/>
          </a:xfrm>
          <a:prstGeom prst="rect">
            <a:avLst/>
          </a:prstGeom>
          <a:noFill/>
          <a:ln w="12700">
            <a:solidFill>
              <a:schemeClr val="tx1"/>
            </a:solidFill>
          </a:ln>
          <a:effectLst>
            <a:innerShdw blurRad="63500" dist="50800" dir="13500000">
              <a:prstClr val="black">
                <a:alpha val="50000"/>
              </a:prstClr>
            </a:innerShdw>
          </a:effectLst>
        </p:spPr>
        <p:txBody>
          <a:bodyPr wrap="square" rtlCol="0">
            <a:spAutoFit/>
          </a:bodyPr>
          <a:lstStyle/>
          <a:p>
            <a:r>
              <a:rPr lang="en-US" sz="1200" dirty="0">
                <a:latin typeface="Arial Narrow" panose="020B0606020202030204" pitchFamily="34" charset="0"/>
              </a:rPr>
              <a:t>Florida</a:t>
            </a:r>
          </a:p>
        </p:txBody>
      </p:sp>
      <p:sp>
        <p:nvSpPr>
          <p:cNvPr id="161" name="Flowchart: Extract 160"/>
          <p:cNvSpPr/>
          <p:nvPr/>
        </p:nvSpPr>
        <p:spPr>
          <a:xfrm flipV="1">
            <a:off x="6377718" y="5491881"/>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2766599" y="5834165"/>
            <a:ext cx="2032784" cy="276999"/>
          </a:xfrm>
          <a:prstGeom prst="rect">
            <a:avLst/>
          </a:prstGeom>
          <a:noFill/>
        </p:spPr>
        <p:txBody>
          <a:bodyPr wrap="square" rtlCol="0">
            <a:spAutoFit/>
          </a:bodyPr>
          <a:lstStyle/>
          <a:p>
            <a:r>
              <a:rPr lang="en-US" sz="1200" b="1" dirty="0">
                <a:latin typeface="Arial Narrow" panose="020B0606020202030204" pitchFamily="34" charset="0"/>
              </a:rPr>
              <a:t>Country (of Institution):</a:t>
            </a:r>
          </a:p>
        </p:txBody>
      </p:sp>
      <p:sp>
        <p:nvSpPr>
          <p:cNvPr id="163" name="TextBox 162"/>
          <p:cNvSpPr txBox="1"/>
          <p:nvPr/>
        </p:nvSpPr>
        <p:spPr>
          <a:xfrm>
            <a:off x="5163459" y="5830183"/>
            <a:ext cx="2043233" cy="276999"/>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United States</a:t>
            </a:r>
          </a:p>
        </p:txBody>
      </p:sp>
      <p:sp>
        <p:nvSpPr>
          <p:cNvPr id="164" name="Flowchart: Extract 163"/>
          <p:cNvSpPr/>
          <p:nvPr/>
        </p:nvSpPr>
        <p:spPr>
          <a:xfrm flipV="1">
            <a:off x="6952584" y="5875616"/>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2753625" y="6154120"/>
            <a:ext cx="2032784" cy="492443"/>
          </a:xfrm>
          <a:prstGeom prst="rect">
            <a:avLst/>
          </a:prstGeom>
          <a:noFill/>
        </p:spPr>
        <p:txBody>
          <a:bodyPr wrap="square" rtlCol="0">
            <a:spAutoFit/>
          </a:bodyPr>
          <a:lstStyle/>
          <a:p>
            <a:pPr marL="114300" indent="-114300"/>
            <a:r>
              <a:rPr lang="en-US" sz="1400" b="1" dirty="0">
                <a:solidFill>
                  <a:srgbClr val="FF0000"/>
                </a:solidFill>
                <a:latin typeface="Arial Narrow" panose="020B0606020202030204" pitchFamily="34" charset="0"/>
              </a:rPr>
              <a:t>*</a:t>
            </a:r>
            <a:r>
              <a:rPr lang="en-US" sz="1200" b="1" dirty="0">
                <a:latin typeface="Arial Narrow" panose="020B0606020202030204" pitchFamily="34" charset="0"/>
              </a:rPr>
              <a:t> Are you currently attending this school?</a:t>
            </a:r>
          </a:p>
        </p:txBody>
      </p:sp>
      <p:grpSp>
        <p:nvGrpSpPr>
          <p:cNvPr id="177" name="Group 176"/>
          <p:cNvGrpSpPr/>
          <p:nvPr/>
        </p:nvGrpSpPr>
        <p:grpSpPr>
          <a:xfrm>
            <a:off x="5151664" y="5568716"/>
            <a:ext cx="1221800" cy="1107996"/>
            <a:chOff x="10700999" y="1641292"/>
            <a:chExt cx="1221800" cy="1107996"/>
          </a:xfrm>
        </p:grpSpPr>
        <p:grpSp>
          <p:nvGrpSpPr>
            <p:cNvPr id="176" name="Group 175"/>
            <p:cNvGrpSpPr/>
            <p:nvPr/>
          </p:nvGrpSpPr>
          <p:grpSpPr>
            <a:xfrm>
              <a:off x="10700999" y="2284898"/>
              <a:ext cx="577892" cy="307777"/>
              <a:chOff x="10919247" y="3147982"/>
              <a:chExt cx="577892" cy="307777"/>
            </a:xfrm>
          </p:grpSpPr>
          <p:sp>
            <p:nvSpPr>
              <p:cNvPr id="172" name="TextBox 171"/>
              <p:cNvSpPr txBox="1"/>
              <p:nvPr/>
            </p:nvSpPr>
            <p:spPr>
              <a:xfrm>
                <a:off x="11054205" y="3147982"/>
                <a:ext cx="442934" cy="307777"/>
              </a:xfrm>
              <a:prstGeom prst="rect">
                <a:avLst/>
              </a:prstGeom>
              <a:noFill/>
            </p:spPr>
            <p:txBody>
              <a:bodyPr wrap="square" rtlCol="0">
                <a:spAutoFit/>
              </a:bodyPr>
              <a:lstStyle/>
              <a:p>
                <a:r>
                  <a:rPr lang="en-US" sz="1400" b="1" dirty="0">
                    <a:latin typeface="Arial Narrow" panose="020B0606020202030204" pitchFamily="34" charset="0"/>
                  </a:rPr>
                  <a:t>Yes</a:t>
                </a:r>
              </a:p>
            </p:txBody>
          </p:sp>
          <p:sp>
            <p:nvSpPr>
              <p:cNvPr id="169" name="Flowchart: Connector 168"/>
              <p:cNvSpPr/>
              <p:nvPr/>
            </p:nvSpPr>
            <p:spPr>
              <a:xfrm>
                <a:off x="10919247" y="3200921"/>
                <a:ext cx="144712" cy="164435"/>
              </a:xfrm>
              <a:prstGeom prst="flowChartConnector">
                <a:avLst/>
              </a:prstGeom>
              <a:solidFill>
                <a:srgbClr val="9B9B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11220350" y="1641292"/>
              <a:ext cx="702449" cy="1107996"/>
              <a:chOff x="10222849" y="3864933"/>
              <a:chExt cx="702449" cy="1107996"/>
            </a:xfrm>
          </p:grpSpPr>
          <p:grpSp>
            <p:nvGrpSpPr>
              <p:cNvPr id="171" name="Group 170"/>
              <p:cNvGrpSpPr/>
              <p:nvPr/>
            </p:nvGrpSpPr>
            <p:grpSpPr>
              <a:xfrm>
                <a:off x="10222849" y="3864933"/>
                <a:ext cx="285685" cy="1107996"/>
                <a:chOff x="8022391" y="4791193"/>
                <a:chExt cx="285685" cy="1107996"/>
              </a:xfrm>
            </p:grpSpPr>
            <p:sp>
              <p:nvSpPr>
                <p:cNvPr id="173" name="Flowchart: Connector 172"/>
                <p:cNvSpPr/>
                <p:nvPr/>
              </p:nvSpPr>
              <p:spPr>
                <a:xfrm>
                  <a:off x="8137194" y="5486400"/>
                  <a:ext cx="144712" cy="164435"/>
                </a:xfrm>
                <a:prstGeom prst="flowChartConnector">
                  <a:avLst/>
                </a:prstGeom>
                <a:solidFill>
                  <a:srgbClr val="9B9B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8022391" y="4791193"/>
                  <a:ext cx="285685" cy="1107996"/>
                </a:xfrm>
                <a:prstGeom prst="rect">
                  <a:avLst/>
                </a:prstGeom>
                <a:noFill/>
              </p:spPr>
              <p:txBody>
                <a:bodyPr wrap="square" rtlCol="0">
                  <a:spAutoFit/>
                </a:bodyPr>
                <a:lstStyle/>
                <a:p>
                  <a:r>
                    <a:rPr lang="en-US" sz="6600" dirty="0"/>
                    <a:t>.</a:t>
                  </a:r>
                </a:p>
              </p:txBody>
            </p:sp>
          </p:grpSp>
          <p:sp>
            <p:nvSpPr>
              <p:cNvPr id="170" name="TextBox 169"/>
              <p:cNvSpPr txBox="1"/>
              <p:nvPr/>
            </p:nvSpPr>
            <p:spPr>
              <a:xfrm>
                <a:off x="10482364" y="4510465"/>
                <a:ext cx="442934" cy="307777"/>
              </a:xfrm>
              <a:prstGeom prst="rect">
                <a:avLst/>
              </a:prstGeom>
              <a:noFill/>
            </p:spPr>
            <p:txBody>
              <a:bodyPr wrap="square" rtlCol="0">
                <a:spAutoFit/>
              </a:bodyPr>
              <a:lstStyle/>
              <a:p>
                <a:r>
                  <a:rPr lang="en-US" sz="1400" b="1" dirty="0">
                    <a:latin typeface="Arial Narrow" panose="020B0606020202030204" pitchFamily="34" charset="0"/>
                  </a:rPr>
                  <a:t>No</a:t>
                </a:r>
              </a:p>
            </p:txBody>
          </p:sp>
        </p:grpSp>
      </p:grpSp>
      <p:sp>
        <p:nvSpPr>
          <p:cNvPr id="178" name="Rectangle 177"/>
          <p:cNvSpPr/>
          <p:nvPr/>
        </p:nvSpPr>
        <p:spPr>
          <a:xfrm>
            <a:off x="2534955" y="6597911"/>
            <a:ext cx="7378589" cy="20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7"/>
          <p:cNvSpPr>
            <a:spLocks noChangeArrowheads="1"/>
          </p:cNvSpPr>
          <p:nvPr/>
        </p:nvSpPr>
        <p:spPr bwMode="auto">
          <a:xfrm>
            <a:off x="8509281" y="2487566"/>
            <a:ext cx="3604203" cy="3539430"/>
          </a:xfrm>
          <a:prstGeom prst="rect">
            <a:avLst/>
          </a:prstGeom>
          <a:solidFill>
            <a:schemeClr val="bg1"/>
          </a:solidFill>
          <a:ln w="9525">
            <a:no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Arial" charset="0"/>
              </a:rPr>
              <a:t>Educational information is extracted from the résumé. If data is </a:t>
            </a:r>
            <a:r>
              <a:rPr lang="en-US" altLang="en-US" sz="2800" dirty="0" smtClean="0">
                <a:solidFill>
                  <a:srgbClr val="FF0000"/>
                </a:solidFill>
                <a:latin typeface="Arial" charset="0"/>
              </a:rPr>
              <a:t>missing, </a:t>
            </a:r>
            <a:r>
              <a:rPr lang="en-US" altLang="en-US" sz="2800" dirty="0">
                <a:solidFill>
                  <a:srgbClr val="FF0000"/>
                </a:solidFill>
                <a:latin typeface="Arial" charset="0"/>
              </a:rPr>
              <a:t>it will be identified in </a:t>
            </a:r>
            <a:r>
              <a:rPr lang="en-US" altLang="en-US" sz="2800" dirty="0">
                <a:solidFill>
                  <a:srgbClr val="FF0000"/>
                </a:solidFill>
                <a:effectLst>
                  <a:outerShdw blurRad="38100" dist="38100" dir="2700000" algn="tl">
                    <a:srgbClr val="000000">
                      <a:alpha val="43137"/>
                    </a:srgbClr>
                  </a:outerShdw>
                </a:effectLst>
                <a:latin typeface="Arial" charset="0"/>
              </a:rPr>
              <a:t>RED</a:t>
            </a:r>
            <a:r>
              <a:rPr lang="en-US" altLang="en-US" sz="2800" dirty="0">
                <a:solidFill>
                  <a:srgbClr val="FF0000"/>
                </a:solidFill>
                <a:latin typeface="Arial" charset="0"/>
              </a:rPr>
              <a:t>. Make corrections </a:t>
            </a:r>
            <a:r>
              <a:rPr lang="en-US" altLang="en-US" sz="2800" dirty="0" smtClean="0">
                <a:solidFill>
                  <a:srgbClr val="FF0000"/>
                </a:solidFill>
                <a:latin typeface="Arial" charset="0"/>
              </a:rPr>
              <a:t>   as </a:t>
            </a:r>
            <a:r>
              <a:rPr lang="en-US" altLang="en-US" sz="2800" dirty="0">
                <a:solidFill>
                  <a:srgbClr val="FF0000"/>
                </a:solidFill>
                <a:latin typeface="Arial" charset="0"/>
              </a:rPr>
              <a:t>needed. </a:t>
            </a:r>
          </a:p>
        </p:txBody>
      </p:sp>
      <p:sp>
        <p:nvSpPr>
          <p:cNvPr id="180" name="Rectangle 179"/>
          <p:cNvSpPr/>
          <p:nvPr/>
        </p:nvSpPr>
        <p:spPr>
          <a:xfrm>
            <a:off x="5729556" y="1612844"/>
            <a:ext cx="1069654" cy="6121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9504946" y="6048334"/>
            <a:ext cx="408598" cy="64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2" name="Slide Number Placeholder 2"/>
          <p:cNvSpPr txBox="1">
            <a:spLocks/>
          </p:cNvSpPr>
          <p:nvPr/>
        </p:nvSpPr>
        <p:spPr>
          <a:xfrm>
            <a:off x="6838975" y="6531562"/>
            <a:ext cx="3910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9DD44E-2746-4F7C-A6DC-C6840E4448F3}" type="slidenum">
              <a:rPr lang="en-US" smtClean="0"/>
              <a:pPr/>
              <a:t>32</a:t>
            </a:fld>
            <a:endParaRPr lang="en-US" dirty="0"/>
          </a:p>
        </p:txBody>
      </p:sp>
      <p:sp>
        <p:nvSpPr>
          <p:cNvPr id="183" name="TextBox 182"/>
          <p:cNvSpPr txBox="1"/>
          <p:nvPr/>
        </p:nvSpPr>
        <p:spPr>
          <a:xfrm>
            <a:off x="6468561" y="1291313"/>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Tree>
    <p:extLst>
      <p:ext uri="{BB962C8B-B14F-4D97-AF65-F5344CB8AC3E}">
        <p14:creationId xmlns:p14="http://schemas.microsoft.com/office/powerpoint/2010/main" val="300406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524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Education and Training</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pic>
        <p:nvPicPr>
          <p:cNvPr id="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1095898" y="1033186"/>
            <a:ext cx="8649878" cy="569771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45" name="Rectangle 44"/>
          <p:cNvSpPr/>
          <p:nvPr/>
        </p:nvSpPr>
        <p:spPr>
          <a:xfrm>
            <a:off x="2534955" y="160245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459424" y="1785007"/>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4189749" y="2024211"/>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15340" y="1636045"/>
            <a:ext cx="459981" cy="230832"/>
          </a:xfrm>
          <a:prstGeom prst="rect">
            <a:avLst/>
          </a:prstGeom>
          <a:solidFill>
            <a:schemeClr val="bg1"/>
          </a:solidFill>
        </p:spPr>
        <p:txBody>
          <a:bodyPr wrap="square" rtlCol="0">
            <a:spAutoFit/>
          </a:bodyPr>
          <a:lstStyle/>
          <a:p>
            <a:pPr algn="ctr"/>
            <a:r>
              <a:rPr lang="en-US" sz="900" b="1" dirty="0"/>
              <a:t>Title</a:t>
            </a:r>
          </a:p>
        </p:txBody>
      </p:sp>
      <p:sp>
        <p:nvSpPr>
          <p:cNvPr id="49" name="TextBox 48"/>
          <p:cNvSpPr txBox="1"/>
          <p:nvPr/>
        </p:nvSpPr>
        <p:spPr>
          <a:xfrm>
            <a:off x="4559085" y="1645984"/>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50" name="TextBox 49"/>
          <p:cNvSpPr txBox="1"/>
          <p:nvPr/>
        </p:nvSpPr>
        <p:spPr>
          <a:xfrm>
            <a:off x="3503674" y="1650820"/>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51" name="TextBox 50"/>
          <p:cNvSpPr txBox="1"/>
          <p:nvPr/>
        </p:nvSpPr>
        <p:spPr>
          <a:xfrm>
            <a:off x="5858883" y="1677285"/>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52" name="TextBox 51"/>
          <p:cNvSpPr txBox="1"/>
          <p:nvPr/>
        </p:nvSpPr>
        <p:spPr>
          <a:xfrm>
            <a:off x="6836674" y="1646408"/>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53" name="TextBox 52"/>
          <p:cNvSpPr txBox="1"/>
          <p:nvPr/>
        </p:nvSpPr>
        <p:spPr>
          <a:xfrm>
            <a:off x="7867019" y="1650422"/>
            <a:ext cx="822671" cy="215444"/>
          </a:xfrm>
          <a:prstGeom prst="rect">
            <a:avLst/>
          </a:prstGeom>
          <a:solidFill>
            <a:schemeClr val="bg1"/>
          </a:solidFill>
        </p:spPr>
        <p:txBody>
          <a:bodyPr wrap="square" rtlCol="0">
            <a:spAutoFit/>
          </a:bodyPr>
          <a:lstStyle/>
          <a:p>
            <a:pPr algn="ctr"/>
            <a:r>
              <a:rPr lang="en-US" sz="800" dirty="0"/>
              <a:t>Employment</a:t>
            </a:r>
          </a:p>
        </p:txBody>
      </p:sp>
      <p:sp>
        <p:nvSpPr>
          <p:cNvPr id="54" name="TextBox 53"/>
          <p:cNvSpPr txBox="1"/>
          <p:nvPr/>
        </p:nvSpPr>
        <p:spPr>
          <a:xfrm>
            <a:off x="2609656" y="2200357"/>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55" name="TextBox 54"/>
          <p:cNvSpPr txBox="1"/>
          <p:nvPr/>
        </p:nvSpPr>
        <p:spPr>
          <a:xfrm>
            <a:off x="3771912" y="2190732"/>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56" name="TextBox 55"/>
          <p:cNvSpPr txBox="1"/>
          <p:nvPr/>
        </p:nvSpPr>
        <p:spPr>
          <a:xfrm>
            <a:off x="4591564" y="2190841"/>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57" name="TextBox 56"/>
          <p:cNvSpPr txBox="1"/>
          <p:nvPr/>
        </p:nvSpPr>
        <p:spPr>
          <a:xfrm>
            <a:off x="5648398" y="2190732"/>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58" name="TextBox 57"/>
          <p:cNvSpPr txBox="1"/>
          <p:nvPr/>
        </p:nvSpPr>
        <p:spPr>
          <a:xfrm>
            <a:off x="6950961" y="2200324"/>
            <a:ext cx="675256" cy="215444"/>
          </a:xfrm>
          <a:prstGeom prst="rect">
            <a:avLst/>
          </a:prstGeom>
          <a:noFill/>
        </p:spPr>
        <p:txBody>
          <a:bodyPr wrap="square" rtlCol="0">
            <a:spAutoFit/>
          </a:bodyPr>
          <a:lstStyle/>
          <a:p>
            <a:pPr algn="ctr"/>
            <a:r>
              <a:rPr lang="en-US" sz="800" dirty="0"/>
              <a:t>Contact</a:t>
            </a:r>
            <a:endParaRPr lang="en-US" sz="800" b="1" dirty="0"/>
          </a:p>
        </p:txBody>
      </p:sp>
      <p:sp>
        <p:nvSpPr>
          <p:cNvPr id="59" name="TextBox 58"/>
          <p:cNvSpPr txBox="1"/>
          <p:nvPr/>
        </p:nvSpPr>
        <p:spPr>
          <a:xfrm>
            <a:off x="7962853" y="2200985"/>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60" name="Straight Connector 59"/>
          <p:cNvCxnSpPr>
            <a:endCxn id="63" idx="2"/>
          </p:cNvCxnSpPr>
          <p:nvPr/>
        </p:nvCxnSpPr>
        <p:spPr>
          <a:xfrm flipV="1">
            <a:off x="3126012" y="2018346"/>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62063" y="2017453"/>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882480" y="1856834"/>
            <a:ext cx="307269" cy="323024"/>
            <a:chOff x="2278143" y="1563274"/>
            <a:chExt cx="307269" cy="323024"/>
          </a:xfrm>
        </p:grpSpPr>
        <p:sp>
          <p:nvSpPr>
            <p:cNvPr id="63" name="Flowchart: Connector 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65" name="Straight Connector 64"/>
          <p:cNvCxnSpPr/>
          <p:nvPr/>
        </p:nvCxnSpPr>
        <p:spPr>
          <a:xfrm>
            <a:off x="2480691" y="2578274"/>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8213098" y="2427089"/>
            <a:ext cx="307269" cy="323024"/>
            <a:chOff x="2278143" y="1563274"/>
            <a:chExt cx="307269" cy="323024"/>
          </a:xfrm>
        </p:grpSpPr>
        <p:sp>
          <p:nvSpPr>
            <p:cNvPr id="67" name="Flowchart: Connector 6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9" name="Group 68"/>
          <p:cNvGrpSpPr/>
          <p:nvPr/>
        </p:nvGrpSpPr>
        <p:grpSpPr>
          <a:xfrm>
            <a:off x="7156365" y="2423715"/>
            <a:ext cx="307269" cy="323024"/>
            <a:chOff x="2278143" y="1563274"/>
            <a:chExt cx="307269" cy="323024"/>
          </a:xfrm>
        </p:grpSpPr>
        <p:sp>
          <p:nvSpPr>
            <p:cNvPr id="70" name="Flowchart: Connector 6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2" name="Group 71"/>
          <p:cNvGrpSpPr/>
          <p:nvPr/>
        </p:nvGrpSpPr>
        <p:grpSpPr>
          <a:xfrm>
            <a:off x="6141332" y="2418210"/>
            <a:ext cx="307269" cy="323024"/>
            <a:chOff x="2278143" y="1563274"/>
            <a:chExt cx="307269" cy="323024"/>
          </a:xfrm>
        </p:grpSpPr>
        <p:sp>
          <p:nvSpPr>
            <p:cNvPr id="73" name="Flowchart: Connector 7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5" name="Group 74"/>
          <p:cNvGrpSpPr/>
          <p:nvPr/>
        </p:nvGrpSpPr>
        <p:grpSpPr>
          <a:xfrm>
            <a:off x="3902484" y="2405062"/>
            <a:ext cx="307269" cy="323024"/>
            <a:chOff x="2278143" y="1563274"/>
            <a:chExt cx="307269" cy="323024"/>
          </a:xfrm>
        </p:grpSpPr>
        <p:sp>
          <p:nvSpPr>
            <p:cNvPr id="76" name="Flowchart: Connector 7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8" name="Group 77"/>
          <p:cNvGrpSpPr/>
          <p:nvPr/>
        </p:nvGrpSpPr>
        <p:grpSpPr>
          <a:xfrm>
            <a:off x="2891695" y="2411000"/>
            <a:ext cx="307269" cy="323024"/>
            <a:chOff x="2278143" y="1563274"/>
            <a:chExt cx="307269" cy="323024"/>
          </a:xfrm>
        </p:grpSpPr>
        <p:sp>
          <p:nvSpPr>
            <p:cNvPr id="79" name="Flowchart: Connector 7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1" name="Group 80"/>
          <p:cNvGrpSpPr/>
          <p:nvPr/>
        </p:nvGrpSpPr>
        <p:grpSpPr>
          <a:xfrm>
            <a:off x="9197677" y="1865484"/>
            <a:ext cx="307269" cy="323024"/>
            <a:chOff x="2278143" y="1563274"/>
            <a:chExt cx="307269" cy="323024"/>
          </a:xfrm>
        </p:grpSpPr>
        <p:sp>
          <p:nvSpPr>
            <p:cNvPr id="82" name="Flowchart: Connector 8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4" name="Group 83"/>
          <p:cNvGrpSpPr/>
          <p:nvPr/>
        </p:nvGrpSpPr>
        <p:grpSpPr>
          <a:xfrm>
            <a:off x="8159823" y="1863770"/>
            <a:ext cx="307269" cy="323024"/>
            <a:chOff x="2278143" y="1563274"/>
            <a:chExt cx="307269" cy="323024"/>
          </a:xfrm>
        </p:grpSpPr>
        <p:sp>
          <p:nvSpPr>
            <p:cNvPr id="85" name="Flowchart: Connector 8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0" name="Group 89"/>
          <p:cNvGrpSpPr/>
          <p:nvPr/>
        </p:nvGrpSpPr>
        <p:grpSpPr>
          <a:xfrm>
            <a:off x="2811884" y="1752919"/>
            <a:ext cx="415498" cy="461665"/>
            <a:chOff x="3100734" y="3849407"/>
            <a:chExt cx="415498" cy="461665"/>
          </a:xfrm>
        </p:grpSpPr>
        <p:sp>
          <p:nvSpPr>
            <p:cNvPr id="91" name="Flowchart: Connector 90"/>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93" name="Group 92"/>
          <p:cNvGrpSpPr/>
          <p:nvPr/>
        </p:nvGrpSpPr>
        <p:grpSpPr>
          <a:xfrm>
            <a:off x="3818426" y="1779309"/>
            <a:ext cx="415498" cy="461665"/>
            <a:chOff x="3100734" y="3849407"/>
            <a:chExt cx="415498" cy="461665"/>
          </a:xfrm>
        </p:grpSpPr>
        <p:sp>
          <p:nvSpPr>
            <p:cNvPr id="94" name="Flowchart: Connector 93"/>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96" name="Straight Connector 95"/>
          <p:cNvCxnSpPr/>
          <p:nvPr/>
        </p:nvCxnSpPr>
        <p:spPr>
          <a:xfrm>
            <a:off x="4120420" y="2034518"/>
            <a:ext cx="913354" cy="14475"/>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33774" y="2034518"/>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084115" y="1856779"/>
            <a:ext cx="307269" cy="323024"/>
            <a:chOff x="2278143" y="1563274"/>
            <a:chExt cx="307269" cy="323024"/>
          </a:xfrm>
        </p:grpSpPr>
        <p:sp>
          <p:nvSpPr>
            <p:cNvPr id="99" name="Flowchart: Connector 9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01" name="TextBox 100"/>
          <p:cNvSpPr txBox="1"/>
          <p:nvPr/>
        </p:nvSpPr>
        <p:spPr>
          <a:xfrm>
            <a:off x="8977912" y="1662062"/>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102" name="TextBox 101"/>
          <p:cNvSpPr txBox="1"/>
          <p:nvPr/>
        </p:nvSpPr>
        <p:spPr>
          <a:xfrm>
            <a:off x="2465853" y="275427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103" name="Rectangle 102"/>
          <p:cNvSpPr/>
          <p:nvPr/>
        </p:nvSpPr>
        <p:spPr>
          <a:xfrm>
            <a:off x="2525902" y="2974787"/>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104" name="Rounded Rectangle 1"/>
          <p:cNvSpPr/>
          <p:nvPr/>
        </p:nvSpPr>
        <p:spPr>
          <a:xfrm>
            <a:off x="2505493" y="3187387"/>
            <a:ext cx="7469780" cy="186585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2"/>
          <p:cNvSpPr/>
          <p:nvPr/>
        </p:nvSpPr>
        <p:spPr>
          <a:xfrm>
            <a:off x="2834244" y="3047543"/>
            <a:ext cx="1983802"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855521" y="3010981"/>
            <a:ext cx="2054351"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Education and Training</a:t>
            </a:r>
          </a:p>
        </p:txBody>
      </p:sp>
      <p:grpSp>
        <p:nvGrpSpPr>
          <p:cNvPr id="109" name="Group 108"/>
          <p:cNvGrpSpPr/>
          <p:nvPr/>
        </p:nvGrpSpPr>
        <p:grpSpPr>
          <a:xfrm>
            <a:off x="5034546" y="2409643"/>
            <a:ext cx="307269" cy="323024"/>
            <a:chOff x="2278143" y="1563274"/>
            <a:chExt cx="307269" cy="323024"/>
          </a:xfrm>
        </p:grpSpPr>
        <p:sp>
          <p:nvSpPr>
            <p:cNvPr id="110" name="Flowchart: Connector 10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42" name="Group 141"/>
          <p:cNvGrpSpPr/>
          <p:nvPr/>
        </p:nvGrpSpPr>
        <p:grpSpPr>
          <a:xfrm>
            <a:off x="4903318" y="1777807"/>
            <a:ext cx="415498" cy="461665"/>
            <a:chOff x="3100734" y="3849407"/>
            <a:chExt cx="415498" cy="461665"/>
          </a:xfrm>
        </p:grpSpPr>
        <p:sp>
          <p:nvSpPr>
            <p:cNvPr id="143" name="Flowchart: Connector 142"/>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3" name="Group 12"/>
          <p:cNvGrpSpPr/>
          <p:nvPr/>
        </p:nvGrpSpPr>
        <p:grpSpPr>
          <a:xfrm>
            <a:off x="1083522" y="687088"/>
            <a:ext cx="10579884" cy="444180"/>
            <a:chOff x="740389" y="2334394"/>
            <a:chExt cx="10579884" cy="523220"/>
          </a:xfrm>
        </p:grpSpPr>
        <p:sp>
          <p:nvSpPr>
            <p:cNvPr id="14" name="Rectangle 13"/>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6" name="Group 15"/>
            <p:cNvGrpSpPr/>
            <p:nvPr/>
          </p:nvGrpSpPr>
          <p:grpSpPr>
            <a:xfrm>
              <a:off x="3461961" y="2448074"/>
              <a:ext cx="249571" cy="209014"/>
              <a:chOff x="1588167" y="3041574"/>
              <a:chExt cx="962529" cy="918083"/>
            </a:xfrm>
            <a:solidFill>
              <a:schemeClr val="bg1"/>
            </a:solidFill>
          </p:grpSpPr>
          <p:sp>
            <p:nvSpPr>
              <p:cNvPr id="40" name="Rectangle 39"/>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8" name="TextBox 17"/>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19" name="TextBox 18"/>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0" name="TextBox 19"/>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1" name="Group 20"/>
            <p:cNvGrpSpPr/>
            <p:nvPr/>
          </p:nvGrpSpPr>
          <p:grpSpPr>
            <a:xfrm>
              <a:off x="961415" y="2450591"/>
              <a:ext cx="284290" cy="233287"/>
              <a:chOff x="2426677" y="3393831"/>
              <a:chExt cx="284290" cy="233287"/>
            </a:xfrm>
          </p:grpSpPr>
          <p:sp>
            <p:nvSpPr>
              <p:cNvPr id="37" name="Minus Sign 3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inus Sign 3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3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3"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200000">
              <a:off x="6806807" y="2433804"/>
              <a:ext cx="253390" cy="246758"/>
              <a:chOff x="673358" y="3458547"/>
              <a:chExt cx="2797311" cy="2057400"/>
            </a:xfrm>
            <a:solidFill>
              <a:schemeClr val="bg1"/>
            </a:solidFill>
          </p:grpSpPr>
          <p:sp>
            <p:nvSpPr>
              <p:cNvPr id="34" name="Flowchart: Magnetic Disk 33"/>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841416" y="2443960"/>
              <a:ext cx="167995" cy="238993"/>
              <a:chOff x="3124200" y="1769708"/>
              <a:chExt cx="1371598" cy="1659292"/>
            </a:xfrm>
            <a:solidFill>
              <a:schemeClr val="bg1"/>
            </a:solidFill>
          </p:grpSpPr>
          <p:sp>
            <p:nvSpPr>
              <p:cNvPr id="28" name="Flowchart: Delay 27"/>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cxnSp>
        <p:nvCxnSpPr>
          <p:cNvPr id="147" name="Straight Connector 146"/>
          <p:cNvCxnSpPr/>
          <p:nvPr/>
        </p:nvCxnSpPr>
        <p:spPr>
          <a:xfrm>
            <a:off x="6200153" y="2033015"/>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6083454" y="1856420"/>
            <a:ext cx="307269" cy="323024"/>
            <a:chOff x="1075113" y="1733097"/>
            <a:chExt cx="307269" cy="323024"/>
          </a:xfrm>
        </p:grpSpPr>
        <p:sp>
          <p:nvSpPr>
            <p:cNvPr id="139" name="Flowchart: Connector 138"/>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7121969" y="1856420"/>
            <a:ext cx="307269" cy="323024"/>
            <a:chOff x="2278143" y="1563274"/>
            <a:chExt cx="307269" cy="323024"/>
          </a:xfrm>
        </p:grpSpPr>
        <p:sp>
          <p:nvSpPr>
            <p:cNvPr id="88" name="Flowchart: Connector 8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54" name="TextBox 153"/>
          <p:cNvSpPr txBox="1"/>
          <p:nvPr/>
        </p:nvSpPr>
        <p:spPr>
          <a:xfrm>
            <a:off x="6956565" y="5300710"/>
            <a:ext cx="2525204" cy="276999"/>
          </a:xfrm>
          <a:prstGeom prst="rect">
            <a:avLst/>
          </a:prstGeom>
          <a:noFill/>
          <a:ln w="12700">
            <a:noFill/>
          </a:ln>
        </p:spPr>
        <p:txBody>
          <a:bodyPr wrap="square" rtlCol="0">
            <a:spAutoFit/>
          </a:bodyPr>
          <a:lstStyle/>
          <a:p>
            <a:r>
              <a:rPr lang="en-US" sz="1200" dirty="0">
                <a:latin typeface="Arial Narrow" panose="020B0606020202030204" pitchFamily="34" charset="0"/>
              </a:rPr>
              <a:t>[ </a:t>
            </a:r>
            <a:r>
              <a:rPr lang="en-US" sz="1200" u="sng" dirty="0">
                <a:latin typeface="Arial Narrow" panose="020B0606020202030204" pitchFamily="34" charset="0"/>
              </a:rPr>
              <a:t>Add a new Educational History</a:t>
            </a:r>
            <a:r>
              <a:rPr lang="en-US" sz="1200" dirty="0">
                <a:latin typeface="Arial Narrow" panose="020B0606020202030204" pitchFamily="34" charset="0"/>
              </a:rPr>
              <a:t> ]</a:t>
            </a:r>
          </a:p>
        </p:txBody>
      </p:sp>
      <p:sp>
        <p:nvSpPr>
          <p:cNvPr id="180" name="Rectangle 179"/>
          <p:cNvSpPr/>
          <p:nvPr/>
        </p:nvSpPr>
        <p:spPr>
          <a:xfrm>
            <a:off x="5729556" y="1612844"/>
            <a:ext cx="1069654" cy="6121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2"/>
          <p:cNvSpPr/>
          <p:nvPr/>
        </p:nvSpPr>
        <p:spPr>
          <a:xfrm>
            <a:off x="2631040" y="3484025"/>
            <a:ext cx="7210575"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2958328" y="3482972"/>
            <a:ext cx="20327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Qualification</a:t>
            </a:r>
          </a:p>
        </p:txBody>
      </p:sp>
      <p:sp>
        <p:nvSpPr>
          <p:cNvPr id="166" name="TextBox 165"/>
          <p:cNvSpPr txBox="1"/>
          <p:nvPr/>
        </p:nvSpPr>
        <p:spPr>
          <a:xfrm>
            <a:off x="4794055" y="3479507"/>
            <a:ext cx="20327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Issuing Institution</a:t>
            </a:r>
          </a:p>
        </p:txBody>
      </p:sp>
      <p:sp>
        <p:nvSpPr>
          <p:cNvPr id="167" name="TextBox 166"/>
          <p:cNvSpPr txBox="1"/>
          <p:nvPr/>
        </p:nvSpPr>
        <p:spPr>
          <a:xfrm>
            <a:off x="6914793" y="3488884"/>
            <a:ext cx="20327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Location</a:t>
            </a:r>
          </a:p>
        </p:txBody>
      </p:sp>
      <p:sp>
        <p:nvSpPr>
          <p:cNvPr id="168" name="TextBox 167"/>
          <p:cNvSpPr txBox="1"/>
          <p:nvPr/>
        </p:nvSpPr>
        <p:spPr>
          <a:xfrm>
            <a:off x="8462372" y="3489449"/>
            <a:ext cx="1590542"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Completion Date</a:t>
            </a:r>
          </a:p>
        </p:txBody>
      </p:sp>
      <p:sp>
        <p:nvSpPr>
          <p:cNvPr id="2" name="Rectangle 1"/>
          <p:cNvSpPr/>
          <p:nvPr/>
        </p:nvSpPr>
        <p:spPr>
          <a:xfrm>
            <a:off x="2515511" y="3764652"/>
            <a:ext cx="7206784" cy="370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001574" y="3818494"/>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Master’s Degree</a:t>
            </a:r>
          </a:p>
        </p:txBody>
      </p:sp>
      <p:sp>
        <p:nvSpPr>
          <p:cNvPr id="183" name="TextBox 182"/>
          <p:cNvSpPr txBox="1"/>
          <p:nvPr/>
        </p:nvSpPr>
        <p:spPr>
          <a:xfrm>
            <a:off x="4649301" y="3822697"/>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Florida A&amp;M University</a:t>
            </a:r>
          </a:p>
        </p:txBody>
      </p:sp>
      <p:sp>
        <p:nvSpPr>
          <p:cNvPr id="182" name="TextBox 181"/>
          <p:cNvSpPr txBox="1"/>
          <p:nvPr/>
        </p:nvSpPr>
        <p:spPr>
          <a:xfrm>
            <a:off x="6822484" y="3826998"/>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Tallahassee, FL</a:t>
            </a:r>
          </a:p>
        </p:txBody>
      </p:sp>
      <p:sp>
        <p:nvSpPr>
          <p:cNvPr id="184" name="TextBox 183"/>
          <p:cNvSpPr txBox="1"/>
          <p:nvPr/>
        </p:nvSpPr>
        <p:spPr>
          <a:xfrm>
            <a:off x="8793639" y="3827307"/>
            <a:ext cx="939048" cy="276999"/>
          </a:xfrm>
          <a:prstGeom prst="rect">
            <a:avLst/>
          </a:prstGeom>
          <a:noFill/>
          <a:ln w="12700">
            <a:noFill/>
          </a:ln>
        </p:spPr>
        <p:txBody>
          <a:bodyPr wrap="square" rtlCol="0">
            <a:spAutoFit/>
          </a:bodyPr>
          <a:lstStyle/>
          <a:p>
            <a:r>
              <a:rPr lang="en-US" sz="1200" dirty="0">
                <a:latin typeface="Arial Narrow" panose="020B0606020202030204" pitchFamily="34" charset="0"/>
              </a:rPr>
              <a:t>06/1999</a:t>
            </a:r>
          </a:p>
        </p:txBody>
      </p:sp>
      <p:sp>
        <p:nvSpPr>
          <p:cNvPr id="186" name="TextBox 185"/>
          <p:cNvSpPr txBox="1"/>
          <p:nvPr/>
        </p:nvSpPr>
        <p:spPr>
          <a:xfrm>
            <a:off x="3008500" y="4241060"/>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Bachelor’s Degree</a:t>
            </a:r>
          </a:p>
        </p:txBody>
      </p:sp>
      <p:sp>
        <p:nvSpPr>
          <p:cNvPr id="187" name="TextBox 186"/>
          <p:cNvSpPr txBox="1"/>
          <p:nvPr/>
        </p:nvSpPr>
        <p:spPr>
          <a:xfrm>
            <a:off x="4656227" y="4245263"/>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Empire State College</a:t>
            </a:r>
          </a:p>
        </p:txBody>
      </p:sp>
      <p:sp>
        <p:nvSpPr>
          <p:cNvPr id="188" name="TextBox 187"/>
          <p:cNvSpPr txBox="1"/>
          <p:nvPr/>
        </p:nvSpPr>
        <p:spPr>
          <a:xfrm>
            <a:off x="6829410" y="4249564"/>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Albany, NY</a:t>
            </a:r>
          </a:p>
        </p:txBody>
      </p:sp>
      <p:sp>
        <p:nvSpPr>
          <p:cNvPr id="189" name="TextBox 188"/>
          <p:cNvSpPr txBox="1"/>
          <p:nvPr/>
        </p:nvSpPr>
        <p:spPr>
          <a:xfrm>
            <a:off x="8800565" y="4249873"/>
            <a:ext cx="939048" cy="276999"/>
          </a:xfrm>
          <a:prstGeom prst="rect">
            <a:avLst/>
          </a:prstGeom>
          <a:noFill/>
          <a:ln w="12700">
            <a:noFill/>
          </a:ln>
        </p:spPr>
        <p:txBody>
          <a:bodyPr wrap="square" rtlCol="0">
            <a:spAutoFit/>
          </a:bodyPr>
          <a:lstStyle/>
          <a:p>
            <a:r>
              <a:rPr lang="en-US" sz="1200" dirty="0">
                <a:latin typeface="Arial Narrow" panose="020B0606020202030204" pitchFamily="34" charset="0"/>
              </a:rPr>
              <a:t>06/1994</a:t>
            </a:r>
          </a:p>
        </p:txBody>
      </p:sp>
      <p:grpSp>
        <p:nvGrpSpPr>
          <p:cNvPr id="190" name="Group 189"/>
          <p:cNvGrpSpPr/>
          <p:nvPr/>
        </p:nvGrpSpPr>
        <p:grpSpPr>
          <a:xfrm>
            <a:off x="6834298" y="5839502"/>
            <a:ext cx="2425691" cy="483231"/>
            <a:chOff x="5757751" y="5318698"/>
            <a:chExt cx="2425691" cy="483231"/>
          </a:xfrm>
        </p:grpSpPr>
        <p:sp>
          <p:nvSpPr>
            <p:cNvPr id="191" name="Flowchart: Alternate Process 190"/>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93" name="Flowchart: Alternate Process 192"/>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195" name="Slide Number Placeholder 2"/>
          <p:cNvSpPr>
            <a:spLocks noGrp="1"/>
          </p:cNvSpPr>
          <p:nvPr>
            <p:ph type="sldNum" sz="quarter" idx="12"/>
          </p:nvPr>
        </p:nvSpPr>
        <p:spPr>
          <a:xfrm>
            <a:off x="5986913" y="6458825"/>
            <a:ext cx="391037" cy="365125"/>
          </a:xfrm>
        </p:spPr>
        <p:txBody>
          <a:bodyPr/>
          <a:lstStyle/>
          <a:p>
            <a:fld id="{AF9DD44E-2746-4F7C-A6DC-C6840E4448F3}" type="slidenum">
              <a:rPr lang="en-US" smtClean="0"/>
              <a:t>33</a:t>
            </a:fld>
            <a:endParaRPr lang="en-US" dirty="0"/>
          </a:p>
        </p:txBody>
      </p:sp>
      <p:sp>
        <p:nvSpPr>
          <p:cNvPr id="196" name="Rectangle 7"/>
          <p:cNvSpPr>
            <a:spLocks noChangeArrowheads="1"/>
          </p:cNvSpPr>
          <p:nvPr/>
        </p:nvSpPr>
        <p:spPr bwMode="auto">
          <a:xfrm>
            <a:off x="9975273" y="1999983"/>
            <a:ext cx="21914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smtClean="0">
                <a:solidFill>
                  <a:srgbClr val="FF0000"/>
                </a:solidFill>
                <a:latin typeface="Arial" charset="0"/>
              </a:rPr>
              <a:t>When your </a:t>
            </a:r>
            <a:r>
              <a:rPr lang="en-US" altLang="en-US" sz="2400" b="1" dirty="0" smtClean="0">
                <a:solidFill>
                  <a:srgbClr val="FF0000"/>
                </a:solidFill>
                <a:effectLst>
                  <a:outerShdw blurRad="38100" dist="38100" dir="2700000" algn="tl">
                    <a:srgbClr val="000000">
                      <a:alpha val="43137"/>
                    </a:srgbClr>
                  </a:outerShdw>
                </a:effectLst>
                <a:latin typeface="Arial" charset="0"/>
              </a:rPr>
              <a:t>Education and Training </a:t>
            </a:r>
            <a:r>
              <a:rPr lang="en-US" altLang="en-US" sz="2400" dirty="0" smtClean="0">
                <a:solidFill>
                  <a:srgbClr val="FF0000"/>
                </a:solidFill>
                <a:latin typeface="Arial" charset="0"/>
              </a:rPr>
              <a:t>information </a:t>
            </a:r>
            <a:r>
              <a:rPr lang="en-US" altLang="en-US" sz="2400" dirty="0">
                <a:solidFill>
                  <a:srgbClr val="FF0000"/>
                </a:solidFill>
                <a:latin typeface="Arial" charset="0"/>
              </a:rPr>
              <a:t>is </a:t>
            </a:r>
            <a:r>
              <a:rPr lang="en-US" altLang="en-US" sz="2400" dirty="0" smtClean="0">
                <a:solidFill>
                  <a:srgbClr val="FF0000"/>
                </a:solidFill>
                <a:latin typeface="Arial" charset="0"/>
              </a:rPr>
              <a:t>correct,                   click on          </a:t>
            </a:r>
            <a:r>
              <a:rPr lang="en-US" altLang="en-US" sz="2400" b="1" dirty="0" smtClean="0">
                <a:solidFill>
                  <a:srgbClr val="FF0000"/>
                </a:solidFill>
                <a:effectLst>
                  <a:outerShdw blurRad="38100" dist="38100" dir="2700000" algn="tl">
                    <a:srgbClr val="000000">
                      <a:alpha val="43137"/>
                    </a:srgbClr>
                  </a:outerShdw>
                </a:effectLst>
                <a:latin typeface="Arial" charset="0"/>
              </a:rPr>
              <a:t>Next&gt;&gt;. </a:t>
            </a:r>
            <a:endParaRPr lang="en-US" altLang="en-US" sz="2400" b="1" dirty="0">
              <a:solidFill>
                <a:srgbClr val="FF0000"/>
              </a:solidFill>
              <a:effectLst>
                <a:outerShdw blurRad="38100" dist="38100" dir="2700000" algn="tl">
                  <a:srgbClr val="000000">
                    <a:alpha val="43137"/>
                  </a:srgbClr>
                </a:outerShdw>
              </a:effectLst>
              <a:latin typeface="Arial" charset="0"/>
            </a:endParaRPr>
          </a:p>
        </p:txBody>
      </p:sp>
      <p:sp>
        <p:nvSpPr>
          <p:cNvPr id="197" name="TextBox 196"/>
          <p:cNvSpPr txBox="1"/>
          <p:nvPr/>
        </p:nvSpPr>
        <p:spPr>
          <a:xfrm>
            <a:off x="6478952" y="130170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135" name="Down Arrow 16"/>
          <p:cNvSpPr/>
          <p:nvPr/>
        </p:nvSpPr>
        <p:spPr>
          <a:xfrm rot="3231744">
            <a:off x="9187065" y="5620654"/>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5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fill="hold"/>
                                        <p:tgtEl>
                                          <p:spTgt spid="135"/>
                                        </p:tgtEl>
                                        <p:attrNameLst>
                                          <p:attrName>ppt_x</p:attrName>
                                        </p:attrNameLst>
                                      </p:cBhvr>
                                      <p:tavLst>
                                        <p:tav tm="0">
                                          <p:val>
                                            <p:strVal val="1+#ppt_w/2"/>
                                          </p:val>
                                        </p:tav>
                                        <p:tav tm="100000">
                                          <p:val>
                                            <p:strVal val="#ppt_x"/>
                                          </p:val>
                                        </p:tav>
                                      </p:tavLst>
                                    </p:anim>
                                    <p:anim calcmode="lin" valueType="num">
                                      <p:cBhvr additive="base">
                                        <p:cTn id="8" dur="1000" fill="hold"/>
                                        <p:tgtEl>
                                          <p:spTgt spid="1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76200" y="7620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Certifications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19539" y="6450171"/>
            <a:ext cx="448376" cy="365125"/>
          </a:xfrm>
        </p:spPr>
        <p:txBody>
          <a:bodyPr/>
          <a:lstStyle/>
          <a:p>
            <a:fld id="{AF9DD44E-2746-4F7C-A6DC-C6840E4448F3}" type="slidenum">
              <a:rPr lang="en-US" smtClean="0"/>
              <a:t>34</a:t>
            </a:fld>
            <a:endParaRPr lang="en-US"/>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1095898" y="1033186"/>
            <a:ext cx="8649878" cy="569771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2534955" y="160245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59424" y="1785007"/>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4189749" y="2024211"/>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5340" y="1636045"/>
            <a:ext cx="459981" cy="230832"/>
          </a:xfrm>
          <a:prstGeom prst="rect">
            <a:avLst/>
          </a:prstGeom>
          <a:solidFill>
            <a:schemeClr val="bg1"/>
          </a:solidFill>
        </p:spPr>
        <p:txBody>
          <a:bodyPr wrap="square" rtlCol="0">
            <a:spAutoFit/>
          </a:bodyPr>
          <a:lstStyle/>
          <a:p>
            <a:pPr algn="ctr"/>
            <a:r>
              <a:rPr lang="en-US" sz="900" b="1" dirty="0"/>
              <a:t>Title</a:t>
            </a:r>
          </a:p>
        </p:txBody>
      </p:sp>
      <p:sp>
        <p:nvSpPr>
          <p:cNvPr id="18" name="TextBox 17"/>
          <p:cNvSpPr txBox="1"/>
          <p:nvPr/>
        </p:nvSpPr>
        <p:spPr>
          <a:xfrm>
            <a:off x="4559085" y="1645984"/>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19" name="TextBox 18"/>
          <p:cNvSpPr txBox="1"/>
          <p:nvPr/>
        </p:nvSpPr>
        <p:spPr>
          <a:xfrm>
            <a:off x="3503674" y="1650820"/>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20" name="TextBox 19"/>
          <p:cNvSpPr txBox="1"/>
          <p:nvPr/>
        </p:nvSpPr>
        <p:spPr>
          <a:xfrm>
            <a:off x="5858883" y="1677285"/>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21" name="TextBox 20"/>
          <p:cNvSpPr txBox="1"/>
          <p:nvPr/>
        </p:nvSpPr>
        <p:spPr>
          <a:xfrm>
            <a:off x="6836674" y="1646408"/>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22" name="TextBox 21"/>
          <p:cNvSpPr txBox="1"/>
          <p:nvPr/>
        </p:nvSpPr>
        <p:spPr>
          <a:xfrm>
            <a:off x="7867019" y="1650422"/>
            <a:ext cx="822671" cy="215444"/>
          </a:xfrm>
          <a:prstGeom prst="rect">
            <a:avLst/>
          </a:prstGeom>
          <a:solidFill>
            <a:schemeClr val="bg1"/>
          </a:solidFill>
        </p:spPr>
        <p:txBody>
          <a:bodyPr wrap="square" rtlCol="0">
            <a:spAutoFit/>
          </a:bodyPr>
          <a:lstStyle/>
          <a:p>
            <a:pPr algn="ctr"/>
            <a:r>
              <a:rPr lang="en-US" sz="800" dirty="0"/>
              <a:t>Employment</a:t>
            </a:r>
          </a:p>
        </p:txBody>
      </p:sp>
      <p:sp>
        <p:nvSpPr>
          <p:cNvPr id="23" name="TextBox 22"/>
          <p:cNvSpPr txBox="1"/>
          <p:nvPr/>
        </p:nvSpPr>
        <p:spPr>
          <a:xfrm>
            <a:off x="2609656" y="2200357"/>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4" name="TextBox 23"/>
          <p:cNvSpPr txBox="1"/>
          <p:nvPr/>
        </p:nvSpPr>
        <p:spPr>
          <a:xfrm>
            <a:off x="3771912" y="2190732"/>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5" name="TextBox 24"/>
          <p:cNvSpPr txBox="1"/>
          <p:nvPr/>
        </p:nvSpPr>
        <p:spPr>
          <a:xfrm>
            <a:off x="4591564" y="2190841"/>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6" name="TextBox 25"/>
          <p:cNvSpPr txBox="1"/>
          <p:nvPr/>
        </p:nvSpPr>
        <p:spPr>
          <a:xfrm>
            <a:off x="5648398" y="2190732"/>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27" name="TextBox 26"/>
          <p:cNvSpPr txBox="1"/>
          <p:nvPr/>
        </p:nvSpPr>
        <p:spPr>
          <a:xfrm>
            <a:off x="6950961" y="2200324"/>
            <a:ext cx="675256" cy="215444"/>
          </a:xfrm>
          <a:prstGeom prst="rect">
            <a:avLst/>
          </a:prstGeom>
          <a:noFill/>
        </p:spPr>
        <p:txBody>
          <a:bodyPr wrap="square" rtlCol="0">
            <a:spAutoFit/>
          </a:bodyPr>
          <a:lstStyle/>
          <a:p>
            <a:pPr algn="ctr"/>
            <a:r>
              <a:rPr lang="en-US" sz="800" dirty="0"/>
              <a:t>Contact</a:t>
            </a:r>
            <a:endParaRPr lang="en-US" sz="800" b="1" dirty="0"/>
          </a:p>
        </p:txBody>
      </p:sp>
      <p:sp>
        <p:nvSpPr>
          <p:cNvPr id="28" name="TextBox 27"/>
          <p:cNvSpPr txBox="1"/>
          <p:nvPr/>
        </p:nvSpPr>
        <p:spPr>
          <a:xfrm>
            <a:off x="7962853" y="2200985"/>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29" name="Straight Connector 28"/>
          <p:cNvCxnSpPr>
            <a:endCxn id="32" idx="2"/>
          </p:cNvCxnSpPr>
          <p:nvPr/>
        </p:nvCxnSpPr>
        <p:spPr>
          <a:xfrm flipV="1">
            <a:off x="3126012" y="2018346"/>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62063" y="2017453"/>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882480" y="1856834"/>
            <a:ext cx="307269" cy="323024"/>
            <a:chOff x="2278143" y="1563274"/>
            <a:chExt cx="307269" cy="323024"/>
          </a:xfrm>
        </p:grpSpPr>
        <p:sp>
          <p:nvSpPr>
            <p:cNvPr id="32" name="Flowchart: Connector 3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34" name="Straight Connector 33"/>
          <p:cNvCxnSpPr/>
          <p:nvPr/>
        </p:nvCxnSpPr>
        <p:spPr>
          <a:xfrm>
            <a:off x="2480691" y="2578274"/>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8213098" y="2427089"/>
            <a:ext cx="307269" cy="323024"/>
            <a:chOff x="2278143" y="1563274"/>
            <a:chExt cx="307269" cy="323024"/>
          </a:xfrm>
        </p:grpSpPr>
        <p:sp>
          <p:nvSpPr>
            <p:cNvPr id="36" name="Flowchart: Connector 3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8" name="Group 37"/>
          <p:cNvGrpSpPr/>
          <p:nvPr/>
        </p:nvGrpSpPr>
        <p:grpSpPr>
          <a:xfrm>
            <a:off x="7156365" y="2423715"/>
            <a:ext cx="307269" cy="323024"/>
            <a:chOff x="2278143" y="1563274"/>
            <a:chExt cx="307269" cy="323024"/>
          </a:xfrm>
        </p:grpSpPr>
        <p:sp>
          <p:nvSpPr>
            <p:cNvPr id="39" name="Flowchart: Connector 3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1" name="Group 40"/>
          <p:cNvGrpSpPr/>
          <p:nvPr/>
        </p:nvGrpSpPr>
        <p:grpSpPr>
          <a:xfrm>
            <a:off x="6141332" y="2418210"/>
            <a:ext cx="307269" cy="323024"/>
            <a:chOff x="2278143" y="1563274"/>
            <a:chExt cx="307269" cy="323024"/>
          </a:xfrm>
        </p:grpSpPr>
        <p:sp>
          <p:nvSpPr>
            <p:cNvPr id="42" name="Flowchart: Connector 4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4" name="Group 43"/>
          <p:cNvGrpSpPr/>
          <p:nvPr/>
        </p:nvGrpSpPr>
        <p:grpSpPr>
          <a:xfrm>
            <a:off x="3902484" y="2405062"/>
            <a:ext cx="307269" cy="323024"/>
            <a:chOff x="2278143" y="1563274"/>
            <a:chExt cx="307269" cy="323024"/>
          </a:xfrm>
        </p:grpSpPr>
        <p:sp>
          <p:nvSpPr>
            <p:cNvPr id="45" name="Flowchart: Connector 4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7" name="Group 46"/>
          <p:cNvGrpSpPr/>
          <p:nvPr/>
        </p:nvGrpSpPr>
        <p:grpSpPr>
          <a:xfrm>
            <a:off x="2891695" y="2411000"/>
            <a:ext cx="307269" cy="323024"/>
            <a:chOff x="2278143" y="1563274"/>
            <a:chExt cx="307269" cy="323024"/>
          </a:xfrm>
        </p:grpSpPr>
        <p:sp>
          <p:nvSpPr>
            <p:cNvPr id="48" name="Flowchart: Connector 4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9197677" y="1865484"/>
            <a:ext cx="307269" cy="323024"/>
            <a:chOff x="2278143" y="1563274"/>
            <a:chExt cx="307269" cy="323024"/>
          </a:xfrm>
        </p:grpSpPr>
        <p:sp>
          <p:nvSpPr>
            <p:cNvPr id="51" name="Flowchart: Connector 5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2811884" y="1752919"/>
            <a:ext cx="415498" cy="461665"/>
            <a:chOff x="3100734" y="3849407"/>
            <a:chExt cx="415498" cy="461665"/>
          </a:xfrm>
        </p:grpSpPr>
        <p:sp>
          <p:nvSpPr>
            <p:cNvPr id="57" name="Flowchart: Connector 56"/>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59" name="Group 58"/>
          <p:cNvGrpSpPr/>
          <p:nvPr/>
        </p:nvGrpSpPr>
        <p:grpSpPr>
          <a:xfrm>
            <a:off x="3818426" y="1779309"/>
            <a:ext cx="415498" cy="461665"/>
            <a:chOff x="3100734" y="3849407"/>
            <a:chExt cx="415498" cy="461665"/>
          </a:xfrm>
        </p:grpSpPr>
        <p:sp>
          <p:nvSpPr>
            <p:cNvPr id="60" name="Flowchart: Connector 5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62" name="Straight Connector 61"/>
          <p:cNvCxnSpPr/>
          <p:nvPr/>
        </p:nvCxnSpPr>
        <p:spPr>
          <a:xfrm>
            <a:off x="4120420" y="2034518"/>
            <a:ext cx="913354" cy="14475"/>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33774" y="2034518"/>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084115" y="1856779"/>
            <a:ext cx="307269" cy="323024"/>
            <a:chOff x="2278143" y="1563274"/>
            <a:chExt cx="307269" cy="323024"/>
          </a:xfrm>
        </p:grpSpPr>
        <p:sp>
          <p:nvSpPr>
            <p:cNvPr id="65" name="Flowchart: Connector 6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7" name="TextBox 66"/>
          <p:cNvSpPr txBox="1"/>
          <p:nvPr/>
        </p:nvSpPr>
        <p:spPr>
          <a:xfrm>
            <a:off x="8977912" y="1662062"/>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68" name="TextBox 67"/>
          <p:cNvSpPr txBox="1"/>
          <p:nvPr/>
        </p:nvSpPr>
        <p:spPr>
          <a:xfrm>
            <a:off x="2465853" y="275427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69" name="Rectangle 68"/>
          <p:cNvSpPr/>
          <p:nvPr/>
        </p:nvSpPr>
        <p:spPr>
          <a:xfrm>
            <a:off x="2525902" y="2974787"/>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70" name="Rounded Rectangle 1"/>
          <p:cNvSpPr/>
          <p:nvPr/>
        </p:nvSpPr>
        <p:spPr>
          <a:xfrm>
            <a:off x="2505493" y="3187387"/>
            <a:ext cx="7469780" cy="280845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2"/>
          <p:cNvSpPr/>
          <p:nvPr/>
        </p:nvSpPr>
        <p:spPr>
          <a:xfrm>
            <a:off x="2834243" y="3047541"/>
            <a:ext cx="3046810"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866912" y="3010979"/>
            <a:ext cx="3155162" cy="523220"/>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Occupational Licenses &amp; Certificates</a:t>
            </a:r>
          </a:p>
        </p:txBody>
      </p:sp>
      <p:grpSp>
        <p:nvGrpSpPr>
          <p:cNvPr id="74" name="Group 73"/>
          <p:cNvGrpSpPr/>
          <p:nvPr/>
        </p:nvGrpSpPr>
        <p:grpSpPr>
          <a:xfrm>
            <a:off x="5034546" y="2409643"/>
            <a:ext cx="307269" cy="323024"/>
            <a:chOff x="2278143" y="1563274"/>
            <a:chExt cx="307269" cy="323024"/>
          </a:xfrm>
        </p:grpSpPr>
        <p:sp>
          <p:nvSpPr>
            <p:cNvPr id="75" name="Flowchart: Connector 7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7" name="Group 76"/>
          <p:cNvGrpSpPr/>
          <p:nvPr/>
        </p:nvGrpSpPr>
        <p:grpSpPr>
          <a:xfrm>
            <a:off x="4903318" y="1777807"/>
            <a:ext cx="415498" cy="461665"/>
            <a:chOff x="3100734" y="3849407"/>
            <a:chExt cx="415498" cy="461665"/>
          </a:xfrm>
        </p:grpSpPr>
        <p:sp>
          <p:nvSpPr>
            <p:cNvPr id="78" name="Flowchart: Connector 77"/>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80" name="Group 79"/>
          <p:cNvGrpSpPr/>
          <p:nvPr/>
        </p:nvGrpSpPr>
        <p:grpSpPr>
          <a:xfrm>
            <a:off x="1083522" y="687088"/>
            <a:ext cx="10579884" cy="444180"/>
            <a:chOff x="740389" y="2334394"/>
            <a:chExt cx="10579884" cy="523220"/>
          </a:xfrm>
        </p:grpSpPr>
        <p:sp>
          <p:nvSpPr>
            <p:cNvPr id="81" name="Rectangle 80"/>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83" name="Group 82"/>
            <p:cNvGrpSpPr/>
            <p:nvPr/>
          </p:nvGrpSpPr>
          <p:grpSpPr>
            <a:xfrm>
              <a:off x="3461961" y="2448074"/>
              <a:ext cx="249571" cy="209014"/>
              <a:chOff x="1588167" y="3041574"/>
              <a:chExt cx="962529" cy="918083"/>
            </a:xfrm>
            <a:solidFill>
              <a:schemeClr val="bg1"/>
            </a:solidFill>
          </p:grpSpPr>
          <p:sp>
            <p:nvSpPr>
              <p:cNvPr id="107" name="Rectangle 106"/>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85" name="TextBox 84"/>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86" name="TextBox 85"/>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87" name="TextBox 86"/>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88" name="Group 87"/>
            <p:cNvGrpSpPr/>
            <p:nvPr/>
          </p:nvGrpSpPr>
          <p:grpSpPr>
            <a:xfrm>
              <a:off x="961415" y="2450591"/>
              <a:ext cx="284290" cy="233287"/>
              <a:chOff x="2426677" y="3393831"/>
              <a:chExt cx="284290" cy="233287"/>
            </a:xfrm>
          </p:grpSpPr>
          <p:sp>
            <p:nvSpPr>
              <p:cNvPr id="104" name="Minus Sign 103"/>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inus Sign 104"/>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inus Sign 105"/>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90"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16200000">
              <a:off x="6806807" y="2433804"/>
              <a:ext cx="253390" cy="246758"/>
              <a:chOff x="673358" y="3458547"/>
              <a:chExt cx="2797311" cy="2057400"/>
            </a:xfrm>
            <a:solidFill>
              <a:schemeClr val="bg1"/>
            </a:solidFill>
          </p:grpSpPr>
          <p:sp>
            <p:nvSpPr>
              <p:cNvPr id="101" name="Flowchart: Magnetic Disk 100"/>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102"/>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841416" y="2443960"/>
              <a:ext cx="167995" cy="238993"/>
              <a:chOff x="3124200" y="1769708"/>
              <a:chExt cx="1371598" cy="1659292"/>
            </a:xfrm>
            <a:solidFill>
              <a:schemeClr val="bg1"/>
            </a:solidFill>
          </p:grpSpPr>
          <p:sp>
            <p:nvSpPr>
              <p:cNvPr id="95" name="Flowchart: Delay 94"/>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Connector 95"/>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3" name="Picture 92"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cxnSp>
        <p:nvCxnSpPr>
          <p:cNvPr id="111" name="Straight Connector 110"/>
          <p:cNvCxnSpPr/>
          <p:nvPr/>
        </p:nvCxnSpPr>
        <p:spPr>
          <a:xfrm>
            <a:off x="6200153" y="2033015"/>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7121969" y="1856420"/>
            <a:ext cx="307269" cy="323024"/>
            <a:chOff x="2278143" y="1563274"/>
            <a:chExt cx="307269" cy="323024"/>
          </a:xfrm>
        </p:grpSpPr>
        <p:sp>
          <p:nvSpPr>
            <p:cNvPr id="117" name="Flowchart: Connector 11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31" name="TextBox 130"/>
          <p:cNvSpPr txBox="1"/>
          <p:nvPr/>
        </p:nvSpPr>
        <p:spPr>
          <a:xfrm>
            <a:off x="2821607" y="3377356"/>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Certificate / License:</a:t>
            </a:r>
          </a:p>
        </p:txBody>
      </p:sp>
      <p:sp>
        <p:nvSpPr>
          <p:cNvPr id="133" name="TextBox 132"/>
          <p:cNvSpPr txBox="1"/>
          <p:nvPr/>
        </p:nvSpPr>
        <p:spPr>
          <a:xfrm>
            <a:off x="6111070" y="4447125"/>
            <a:ext cx="1015597" cy="276999"/>
          </a:xfrm>
          <a:prstGeom prst="rect">
            <a:avLst/>
          </a:prstGeom>
          <a:noFill/>
          <a:ln w="12700">
            <a:noFill/>
          </a:ln>
        </p:spPr>
        <p:txBody>
          <a:bodyPr wrap="square" rtlCol="0">
            <a:spAutoFit/>
          </a:bodyPr>
          <a:lstStyle/>
          <a:p>
            <a:r>
              <a:rPr lang="en-US" sz="1200" b="1" dirty="0">
                <a:solidFill>
                  <a:schemeClr val="accent5">
                    <a:lumMod val="75000"/>
                  </a:schemeClr>
                </a:solidFill>
                <a:latin typeface="Arial Narrow" panose="020B0606020202030204" pitchFamily="34" charset="0"/>
              </a:rPr>
              <a:t>(mm/</a:t>
            </a:r>
            <a:r>
              <a:rPr lang="en-US" sz="1200" b="1" dirty="0" err="1">
                <a:solidFill>
                  <a:schemeClr val="accent5">
                    <a:lumMod val="75000"/>
                  </a:schemeClr>
                </a:solidFill>
                <a:latin typeface="Arial Narrow" panose="020B0606020202030204" pitchFamily="34" charset="0"/>
              </a:rPr>
              <a:t>yyyy</a:t>
            </a:r>
            <a:r>
              <a:rPr lang="en-US" sz="1200" b="1" dirty="0">
                <a:solidFill>
                  <a:schemeClr val="accent5">
                    <a:lumMod val="75000"/>
                  </a:schemeClr>
                </a:solidFill>
                <a:latin typeface="Arial Narrow" panose="020B0606020202030204" pitchFamily="34" charset="0"/>
              </a:rPr>
              <a:t>)</a:t>
            </a:r>
          </a:p>
        </p:txBody>
      </p:sp>
      <p:grpSp>
        <p:nvGrpSpPr>
          <p:cNvPr id="135" name="Group 134"/>
          <p:cNvGrpSpPr/>
          <p:nvPr/>
        </p:nvGrpSpPr>
        <p:grpSpPr>
          <a:xfrm>
            <a:off x="6834298" y="6088886"/>
            <a:ext cx="2425691" cy="483231"/>
            <a:chOff x="5757751" y="5318698"/>
            <a:chExt cx="2425691" cy="483231"/>
          </a:xfrm>
        </p:grpSpPr>
        <p:sp>
          <p:nvSpPr>
            <p:cNvPr id="136" name="Flowchart: Alternate Process 135"/>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Next &gt;&gt;</a:t>
              </a:r>
            </a:p>
          </p:txBody>
        </p:sp>
        <p:sp>
          <p:nvSpPr>
            <p:cNvPr id="138" name="Flowchart: Alternate Process 137"/>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140" name="Slide Number Placeholder 2"/>
          <p:cNvSpPr txBox="1">
            <a:spLocks/>
          </p:cNvSpPr>
          <p:nvPr/>
        </p:nvSpPr>
        <p:spPr>
          <a:xfrm>
            <a:off x="5986913" y="6458825"/>
            <a:ext cx="3910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9DD44E-2746-4F7C-A6DC-C6840E4448F3}" type="slidenum">
              <a:rPr lang="en-US" smtClean="0"/>
              <a:pPr/>
              <a:t>34</a:t>
            </a:fld>
            <a:endParaRPr lang="en-US" dirty="0"/>
          </a:p>
        </p:txBody>
      </p:sp>
      <p:grpSp>
        <p:nvGrpSpPr>
          <p:cNvPr id="141" name="Group 140"/>
          <p:cNvGrpSpPr/>
          <p:nvPr/>
        </p:nvGrpSpPr>
        <p:grpSpPr>
          <a:xfrm>
            <a:off x="6022074" y="1774342"/>
            <a:ext cx="415498" cy="461665"/>
            <a:chOff x="3100734" y="3849407"/>
            <a:chExt cx="415498" cy="461665"/>
          </a:xfrm>
        </p:grpSpPr>
        <p:sp>
          <p:nvSpPr>
            <p:cNvPr id="142" name="Flowchart: Connector 14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44" name="Straight Connector 143"/>
          <p:cNvCxnSpPr/>
          <p:nvPr/>
        </p:nvCxnSpPr>
        <p:spPr>
          <a:xfrm>
            <a:off x="7298134" y="2029550"/>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7122548" y="1856420"/>
            <a:ext cx="307269" cy="323024"/>
            <a:chOff x="1075113" y="1733097"/>
            <a:chExt cx="307269" cy="323024"/>
          </a:xfrm>
        </p:grpSpPr>
        <p:sp>
          <p:nvSpPr>
            <p:cNvPr id="113" name="Flowchart: Connector 112"/>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59823" y="1863770"/>
            <a:ext cx="307269" cy="323024"/>
            <a:chOff x="2278143" y="1563274"/>
            <a:chExt cx="307269" cy="323024"/>
          </a:xfrm>
        </p:grpSpPr>
        <p:sp>
          <p:nvSpPr>
            <p:cNvPr id="54" name="Flowchart: Connector 5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0" name="Rectangle 119"/>
          <p:cNvSpPr/>
          <p:nvPr/>
        </p:nvSpPr>
        <p:spPr>
          <a:xfrm>
            <a:off x="6744665" y="1628843"/>
            <a:ext cx="1069654" cy="6121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6426998" y="129131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146" name="TextBox 145"/>
          <p:cNvSpPr txBox="1"/>
          <p:nvPr/>
        </p:nvSpPr>
        <p:spPr>
          <a:xfrm>
            <a:off x="2818142" y="3737576"/>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Issuing Organization:</a:t>
            </a:r>
          </a:p>
        </p:txBody>
      </p:sp>
      <p:sp>
        <p:nvSpPr>
          <p:cNvPr id="147" name="TextBox 146"/>
          <p:cNvSpPr txBox="1"/>
          <p:nvPr/>
        </p:nvSpPr>
        <p:spPr>
          <a:xfrm>
            <a:off x="2818142" y="4080478"/>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Certificate Number:</a:t>
            </a:r>
          </a:p>
        </p:txBody>
      </p:sp>
      <p:sp>
        <p:nvSpPr>
          <p:cNvPr id="148" name="TextBox 147"/>
          <p:cNvSpPr txBox="1"/>
          <p:nvPr/>
        </p:nvSpPr>
        <p:spPr>
          <a:xfrm>
            <a:off x="2828533" y="4423378"/>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Completion Date:</a:t>
            </a:r>
          </a:p>
        </p:txBody>
      </p:sp>
      <p:sp>
        <p:nvSpPr>
          <p:cNvPr id="149" name="TextBox 148"/>
          <p:cNvSpPr txBox="1"/>
          <p:nvPr/>
        </p:nvSpPr>
        <p:spPr>
          <a:xfrm>
            <a:off x="2818142" y="4776671"/>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Expiration Date:</a:t>
            </a:r>
          </a:p>
        </p:txBody>
      </p:sp>
      <p:sp>
        <p:nvSpPr>
          <p:cNvPr id="150" name="TextBox 149"/>
          <p:cNvSpPr txBox="1"/>
          <p:nvPr/>
        </p:nvSpPr>
        <p:spPr>
          <a:xfrm>
            <a:off x="2818142" y="5150747"/>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State:</a:t>
            </a:r>
          </a:p>
        </p:txBody>
      </p:sp>
      <p:sp>
        <p:nvSpPr>
          <p:cNvPr id="151" name="TextBox 150"/>
          <p:cNvSpPr txBox="1"/>
          <p:nvPr/>
        </p:nvSpPr>
        <p:spPr>
          <a:xfrm>
            <a:off x="2818142" y="5483250"/>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Country:</a:t>
            </a:r>
          </a:p>
        </p:txBody>
      </p:sp>
      <p:sp>
        <p:nvSpPr>
          <p:cNvPr id="152" name="TextBox 151"/>
          <p:cNvSpPr txBox="1"/>
          <p:nvPr/>
        </p:nvSpPr>
        <p:spPr>
          <a:xfrm>
            <a:off x="4522692" y="3412564"/>
            <a:ext cx="2717790"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3" name="TextBox 152"/>
          <p:cNvSpPr txBox="1"/>
          <p:nvPr/>
        </p:nvSpPr>
        <p:spPr>
          <a:xfrm>
            <a:off x="4519227" y="3752002"/>
            <a:ext cx="2717790"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4" name="TextBox 153"/>
          <p:cNvSpPr txBox="1"/>
          <p:nvPr/>
        </p:nvSpPr>
        <p:spPr>
          <a:xfrm>
            <a:off x="4519227" y="4094905"/>
            <a:ext cx="1929374"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5" name="TextBox 154"/>
          <p:cNvSpPr txBox="1"/>
          <p:nvPr/>
        </p:nvSpPr>
        <p:spPr>
          <a:xfrm>
            <a:off x="4526153" y="4444734"/>
            <a:ext cx="15756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6" name="TextBox 155"/>
          <p:cNvSpPr txBox="1"/>
          <p:nvPr/>
        </p:nvSpPr>
        <p:spPr>
          <a:xfrm>
            <a:off x="4533079" y="4794563"/>
            <a:ext cx="15756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7" name="TextBox 156"/>
          <p:cNvSpPr txBox="1"/>
          <p:nvPr/>
        </p:nvSpPr>
        <p:spPr>
          <a:xfrm>
            <a:off x="4533079" y="5158248"/>
            <a:ext cx="1915522"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8" name="TextBox 157"/>
          <p:cNvSpPr txBox="1"/>
          <p:nvPr/>
        </p:nvSpPr>
        <p:spPr>
          <a:xfrm>
            <a:off x="4543470" y="5511539"/>
            <a:ext cx="269354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9" name="TextBox 158"/>
          <p:cNvSpPr txBox="1"/>
          <p:nvPr/>
        </p:nvSpPr>
        <p:spPr>
          <a:xfrm>
            <a:off x="6128387" y="4796954"/>
            <a:ext cx="1015597" cy="276999"/>
          </a:xfrm>
          <a:prstGeom prst="rect">
            <a:avLst/>
          </a:prstGeom>
          <a:noFill/>
          <a:ln w="12700">
            <a:noFill/>
          </a:ln>
        </p:spPr>
        <p:txBody>
          <a:bodyPr wrap="square" rtlCol="0">
            <a:spAutoFit/>
          </a:bodyPr>
          <a:lstStyle/>
          <a:p>
            <a:r>
              <a:rPr lang="en-US" sz="1200" b="1" dirty="0">
                <a:solidFill>
                  <a:schemeClr val="accent5">
                    <a:lumMod val="75000"/>
                  </a:schemeClr>
                </a:solidFill>
                <a:latin typeface="Arial Narrow" panose="020B0606020202030204" pitchFamily="34" charset="0"/>
              </a:rPr>
              <a:t>(mm/</a:t>
            </a:r>
            <a:r>
              <a:rPr lang="en-US" sz="1200" b="1" dirty="0" err="1">
                <a:solidFill>
                  <a:schemeClr val="accent5">
                    <a:lumMod val="75000"/>
                  </a:schemeClr>
                </a:solidFill>
                <a:latin typeface="Arial Narrow" panose="020B0606020202030204" pitchFamily="34" charset="0"/>
              </a:rPr>
              <a:t>yyyy</a:t>
            </a:r>
            <a:r>
              <a:rPr lang="en-US" sz="1200" b="1" dirty="0">
                <a:solidFill>
                  <a:schemeClr val="accent5">
                    <a:lumMod val="75000"/>
                  </a:schemeClr>
                </a:solidFill>
                <a:latin typeface="Arial Narrow" panose="020B0606020202030204" pitchFamily="34" charset="0"/>
              </a:rPr>
              <a:t>)</a:t>
            </a:r>
          </a:p>
        </p:txBody>
      </p:sp>
      <p:sp>
        <p:nvSpPr>
          <p:cNvPr id="160" name="Flowchart: Extract 159"/>
          <p:cNvSpPr/>
          <p:nvPr/>
        </p:nvSpPr>
        <p:spPr>
          <a:xfrm flipV="1">
            <a:off x="6190680" y="5211324"/>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Extract 160"/>
          <p:cNvSpPr/>
          <p:nvPr/>
        </p:nvSpPr>
        <p:spPr>
          <a:xfrm flipV="1">
            <a:off x="6938832" y="5564618"/>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7"/>
          <p:cNvSpPr>
            <a:spLocks noChangeArrowheads="1"/>
          </p:cNvSpPr>
          <p:nvPr/>
        </p:nvSpPr>
        <p:spPr bwMode="auto">
          <a:xfrm>
            <a:off x="9506534" y="1385149"/>
            <a:ext cx="2690171" cy="4832092"/>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Certifications </a:t>
            </a:r>
            <a:r>
              <a:rPr lang="en-US" altLang="en-US" sz="2800" dirty="0">
                <a:solidFill>
                  <a:srgbClr val="FF0000"/>
                </a:solidFill>
                <a:latin typeface="Candara" panose="020E0502030303020204" pitchFamily="34" charset="0"/>
              </a:rPr>
              <a:t>can be identified. If choosing this </a:t>
            </a:r>
            <a:r>
              <a:rPr lang="en-US" altLang="en-US" sz="2800" dirty="0" smtClean="0">
                <a:solidFill>
                  <a:srgbClr val="FF0000"/>
                </a:solidFill>
                <a:latin typeface="Candara" panose="020E0502030303020204" pitchFamily="34" charset="0"/>
              </a:rPr>
              <a:t>option, </a:t>
            </a:r>
            <a:r>
              <a:rPr lang="en-US" altLang="en-US" sz="2800" dirty="0">
                <a:solidFill>
                  <a:srgbClr val="FF0000"/>
                </a:solidFill>
                <a:latin typeface="Candara" panose="020E0502030303020204" pitchFamily="34" charset="0"/>
              </a:rPr>
              <a:t>a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Completion Date </a:t>
            </a:r>
            <a:r>
              <a:rPr lang="en-US" altLang="en-US" sz="2800" dirty="0">
                <a:solidFill>
                  <a:srgbClr val="FF0000"/>
                </a:solidFill>
                <a:latin typeface="Candara" panose="020E0502030303020204" pitchFamily="34" charset="0"/>
              </a:rPr>
              <a:t>will be required. Otherwise, </a:t>
            </a:r>
            <a:r>
              <a:rPr lang="en-US" altLang="en-US" sz="2800" dirty="0" smtClean="0">
                <a:solidFill>
                  <a:srgbClr val="FF0000"/>
                </a:solidFill>
                <a:latin typeface="Candara" panose="020E0502030303020204" pitchFamily="34" charset="0"/>
              </a:rPr>
              <a:t>   you may skip this step.</a:t>
            </a:r>
            <a:endParaRPr lang="en-US" alt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99249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524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Employment</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pic>
        <p:nvPicPr>
          <p:cNvPr id="1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617912" y="1053029"/>
            <a:ext cx="8649878" cy="569771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18" name="Rectangle 117"/>
          <p:cNvSpPr/>
          <p:nvPr/>
        </p:nvSpPr>
        <p:spPr>
          <a:xfrm>
            <a:off x="2056969" y="161324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981438" y="1795797"/>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flipV="1">
            <a:off x="3711763" y="2035001"/>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337354" y="1646835"/>
            <a:ext cx="459981" cy="230832"/>
          </a:xfrm>
          <a:prstGeom prst="rect">
            <a:avLst/>
          </a:prstGeom>
          <a:solidFill>
            <a:schemeClr val="bg1"/>
          </a:solidFill>
        </p:spPr>
        <p:txBody>
          <a:bodyPr wrap="square" rtlCol="0">
            <a:spAutoFit/>
          </a:bodyPr>
          <a:lstStyle/>
          <a:p>
            <a:pPr algn="ctr"/>
            <a:r>
              <a:rPr lang="en-US" sz="900" b="1" dirty="0"/>
              <a:t>Title</a:t>
            </a:r>
          </a:p>
        </p:txBody>
      </p:sp>
      <p:sp>
        <p:nvSpPr>
          <p:cNvPr id="122" name="TextBox 121"/>
          <p:cNvSpPr txBox="1"/>
          <p:nvPr/>
        </p:nvSpPr>
        <p:spPr>
          <a:xfrm>
            <a:off x="4081099" y="1656774"/>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123" name="TextBox 122"/>
          <p:cNvSpPr txBox="1"/>
          <p:nvPr/>
        </p:nvSpPr>
        <p:spPr>
          <a:xfrm>
            <a:off x="3025688" y="1661610"/>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124" name="TextBox 123"/>
          <p:cNvSpPr txBox="1"/>
          <p:nvPr/>
        </p:nvSpPr>
        <p:spPr>
          <a:xfrm>
            <a:off x="5380897" y="1688075"/>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125" name="TextBox 124"/>
          <p:cNvSpPr txBox="1"/>
          <p:nvPr/>
        </p:nvSpPr>
        <p:spPr>
          <a:xfrm>
            <a:off x="6358688" y="1657198"/>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126" name="TextBox 125"/>
          <p:cNvSpPr txBox="1"/>
          <p:nvPr/>
        </p:nvSpPr>
        <p:spPr>
          <a:xfrm>
            <a:off x="7389033" y="1661212"/>
            <a:ext cx="822671" cy="215444"/>
          </a:xfrm>
          <a:prstGeom prst="rect">
            <a:avLst/>
          </a:prstGeom>
          <a:solidFill>
            <a:schemeClr val="bg1"/>
          </a:solidFill>
        </p:spPr>
        <p:txBody>
          <a:bodyPr wrap="square" rtlCol="0">
            <a:spAutoFit/>
          </a:bodyPr>
          <a:lstStyle/>
          <a:p>
            <a:pPr algn="ctr"/>
            <a:r>
              <a:rPr lang="en-US" sz="800" dirty="0"/>
              <a:t>Employment</a:t>
            </a:r>
          </a:p>
        </p:txBody>
      </p:sp>
      <p:sp>
        <p:nvSpPr>
          <p:cNvPr id="127" name="TextBox 126"/>
          <p:cNvSpPr txBox="1"/>
          <p:nvPr/>
        </p:nvSpPr>
        <p:spPr>
          <a:xfrm>
            <a:off x="2131670" y="2211147"/>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128" name="TextBox 127"/>
          <p:cNvSpPr txBox="1"/>
          <p:nvPr/>
        </p:nvSpPr>
        <p:spPr>
          <a:xfrm>
            <a:off x="3293926" y="2201522"/>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129" name="TextBox 128"/>
          <p:cNvSpPr txBox="1"/>
          <p:nvPr/>
        </p:nvSpPr>
        <p:spPr>
          <a:xfrm>
            <a:off x="4113578" y="2201631"/>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130" name="TextBox 129"/>
          <p:cNvSpPr txBox="1"/>
          <p:nvPr/>
        </p:nvSpPr>
        <p:spPr>
          <a:xfrm>
            <a:off x="5170412" y="2201522"/>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131" name="TextBox 130"/>
          <p:cNvSpPr txBox="1"/>
          <p:nvPr/>
        </p:nvSpPr>
        <p:spPr>
          <a:xfrm>
            <a:off x="6472975" y="2211114"/>
            <a:ext cx="675256" cy="215444"/>
          </a:xfrm>
          <a:prstGeom prst="rect">
            <a:avLst/>
          </a:prstGeom>
          <a:noFill/>
        </p:spPr>
        <p:txBody>
          <a:bodyPr wrap="square" rtlCol="0">
            <a:spAutoFit/>
          </a:bodyPr>
          <a:lstStyle/>
          <a:p>
            <a:pPr algn="ctr"/>
            <a:r>
              <a:rPr lang="en-US" sz="800" dirty="0"/>
              <a:t>Contact</a:t>
            </a:r>
            <a:endParaRPr lang="en-US" sz="800" b="1" dirty="0"/>
          </a:p>
        </p:txBody>
      </p:sp>
      <p:sp>
        <p:nvSpPr>
          <p:cNvPr id="132" name="TextBox 131"/>
          <p:cNvSpPr txBox="1"/>
          <p:nvPr/>
        </p:nvSpPr>
        <p:spPr>
          <a:xfrm>
            <a:off x="7484867" y="2211775"/>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133" name="Straight Connector 132"/>
          <p:cNvCxnSpPr>
            <a:endCxn id="136" idx="2"/>
          </p:cNvCxnSpPr>
          <p:nvPr/>
        </p:nvCxnSpPr>
        <p:spPr>
          <a:xfrm flipV="1">
            <a:off x="2648026" y="2029136"/>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984077" y="2028243"/>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3404494" y="1867624"/>
            <a:ext cx="307269" cy="323024"/>
            <a:chOff x="2278143" y="1563274"/>
            <a:chExt cx="307269" cy="323024"/>
          </a:xfrm>
        </p:grpSpPr>
        <p:sp>
          <p:nvSpPr>
            <p:cNvPr id="136" name="Flowchart: Connector 13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138" name="Straight Connector 137"/>
          <p:cNvCxnSpPr/>
          <p:nvPr/>
        </p:nvCxnSpPr>
        <p:spPr>
          <a:xfrm>
            <a:off x="2002705" y="2589064"/>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7735112" y="2437879"/>
            <a:ext cx="307269" cy="323024"/>
            <a:chOff x="2278143" y="1563274"/>
            <a:chExt cx="307269" cy="323024"/>
          </a:xfrm>
        </p:grpSpPr>
        <p:sp>
          <p:nvSpPr>
            <p:cNvPr id="140" name="Flowchart: Connector 13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42" name="Group 141"/>
          <p:cNvGrpSpPr/>
          <p:nvPr/>
        </p:nvGrpSpPr>
        <p:grpSpPr>
          <a:xfrm>
            <a:off x="6678379" y="2434505"/>
            <a:ext cx="307269" cy="323024"/>
            <a:chOff x="2278143" y="1563274"/>
            <a:chExt cx="307269" cy="323024"/>
          </a:xfrm>
        </p:grpSpPr>
        <p:sp>
          <p:nvSpPr>
            <p:cNvPr id="143" name="Flowchart: Connector 14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45" name="Group 144"/>
          <p:cNvGrpSpPr/>
          <p:nvPr/>
        </p:nvGrpSpPr>
        <p:grpSpPr>
          <a:xfrm>
            <a:off x="5663346" y="2429000"/>
            <a:ext cx="307269" cy="323024"/>
            <a:chOff x="2278143" y="1563274"/>
            <a:chExt cx="307269" cy="323024"/>
          </a:xfrm>
        </p:grpSpPr>
        <p:sp>
          <p:nvSpPr>
            <p:cNvPr id="146" name="Flowchart: Connector 14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48" name="Group 147"/>
          <p:cNvGrpSpPr/>
          <p:nvPr/>
        </p:nvGrpSpPr>
        <p:grpSpPr>
          <a:xfrm>
            <a:off x="3424498" y="2415852"/>
            <a:ext cx="307269" cy="323024"/>
            <a:chOff x="2278143" y="1563274"/>
            <a:chExt cx="307269" cy="323024"/>
          </a:xfrm>
        </p:grpSpPr>
        <p:sp>
          <p:nvSpPr>
            <p:cNvPr id="149" name="Flowchart: Connector 14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51" name="Group 150"/>
          <p:cNvGrpSpPr/>
          <p:nvPr/>
        </p:nvGrpSpPr>
        <p:grpSpPr>
          <a:xfrm>
            <a:off x="2413709" y="2421790"/>
            <a:ext cx="307269" cy="323024"/>
            <a:chOff x="2278143" y="1563274"/>
            <a:chExt cx="307269" cy="323024"/>
          </a:xfrm>
        </p:grpSpPr>
        <p:sp>
          <p:nvSpPr>
            <p:cNvPr id="152" name="Flowchart: Connector 15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54" name="Group 153"/>
          <p:cNvGrpSpPr/>
          <p:nvPr/>
        </p:nvGrpSpPr>
        <p:grpSpPr>
          <a:xfrm>
            <a:off x="8719691" y="1876274"/>
            <a:ext cx="307269" cy="323024"/>
            <a:chOff x="2278143" y="1563274"/>
            <a:chExt cx="307269" cy="323024"/>
          </a:xfrm>
        </p:grpSpPr>
        <p:sp>
          <p:nvSpPr>
            <p:cNvPr id="155" name="Flowchart: Connector 15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57" name="Group 156"/>
          <p:cNvGrpSpPr/>
          <p:nvPr/>
        </p:nvGrpSpPr>
        <p:grpSpPr>
          <a:xfrm>
            <a:off x="2333898" y="1763709"/>
            <a:ext cx="415498" cy="461665"/>
            <a:chOff x="3100734" y="3849407"/>
            <a:chExt cx="415498" cy="461665"/>
          </a:xfrm>
        </p:grpSpPr>
        <p:sp>
          <p:nvSpPr>
            <p:cNvPr id="158" name="Flowchart: Connector 157"/>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60" name="Group 159"/>
          <p:cNvGrpSpPr/>
          <p:nvPr/>
        </p:nvGrpSpPr>
        <p:grpSpPr>
          <a:xfrm>
            <a:off x="3340440" y="1790099"/>
            <a:ext cx="415498" cy="461665"/>
            <a:chOff x="3100734" y="3849407"/>
            <a:chExt cx="415498" cy="461665"/>
          </a:xfrm>
        </p:grpSpPr>
        <p:sp>
          <p:nvSpPr>
            <p:cNvPr id="161" name="Flowchart: Connector 160"/>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63" name="Straight Connector 162"/>
          <p:cNvCxnSpPr/>
          <p:nvPr/>
        </p:nvCxnSpPr>
        <p:spPr>
          <a:xfrm>
            <a:off x="3642434" y="2045308"/>
            <a:ext cx="913354" cy="14475"/>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555788" y="2045308"/>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5606129" y="1867569"/>
            <a:ext cx="307269" cy="323024"/>
            <a:chOff x="2278143" y="1563274"/>
            <a:chExt cx="307269" cy="323024"/>
          </a:xfrm>
        </p:grpSpPr>
        <p:sp>
          <p:nvSpPr>
            <p:cNvPr id="166" name="Flowchart: Connector 16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68" name="TextBox 167"/>
          <p:cNvSpPr txBox="1"/>
          <p:nvPr/>
        </p:nvSpPr>
        <p:spPr>
          <a:xfrm>
            <a:off x="8499926" y="1672852"/>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169" name="TextBox 168"/>
          <p:cNvSpPr txBox="1"/>
          <p:nvPr/>
        </p:nvSpPr>
        <p:spPr>
          <a:xfrm>
            <a:off x="1987867" y="276506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170" name="Rectangle 169"/>
          <p:cNvSpPr/>
          <p:nvPr/>
        </p:nvSpPr>
        <p:spPr>
          <a:xfrm>
            <a:off x="2047916" y="2985577"/>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171" name="Rounded Rectangle 1"/>
          <p:cNvSpPr/>
          <p:nvPr/>
        </p:nvSpPr>
        <p:spPr>
          <a:xfrm>
            <a:off x="2027507" y="3198177"/>
            <a:ext cx="7469780" cy="280845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2356258" y="3021771"/>
            <a:ext cx="1146816" cy="307777"/>
            <a:chOff x="599922" y="2221543"/>
            <a:chExt cx="2251428" cy="287345"/>
          </a:xfrm>
        </p:grpSpPr>
        <p:sp>
          <p:nvSpPr>
            <p:cNvPr id="173" name="Rounded Rectangle 2"/>
            <p:cNvSpPr/>
            <p:nvPr/>
          </p:nvSpPr>
          <p:spPr>
            <a:xfrm>
              <a:off x="599922" y="2255678"/>
              <a:ext cx="2168818"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605403" y="2221543"/>
              <a:ext cx="2245947" cy="287345"/>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Employer</a:t>
              </a:r>
            </a:p>
          </p:txBody>
        </p:sp>
      </p:grpSp>
      <p:grpSp>
        <p:nvGrpSpPr>
          <p:cNvPr id="175" name="Group 174"/>
          <p:cNvGrpSpPr/>
          <p:nvPr/>
        </p:nvGrpSpPr>
        <p:grpSpPr>
          <a:xfrm>
            <a:off x="4556560" y="2420433"/>
            <a:ext cx="307269" cy="323024"/>
            <a:chOff x="2278143" y="1563274"/>
            <a:chExt cx="307269" cy="323024"/>
          </a:xfrm>
        </p:grpSpPr>
        <p:sp>
          <p:nvSpPr>
            <p:cNvPr id="176" name="Flowchart: Connector 17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8" name="Group 177"/>
          <p:cNvGrpSpPr/>
          <p:nvPr/>
        </p:nvGrpSpPr>
        <p:grpSpPr>
          <a:xfrm>
            <a:off x="4425332" y="1788597"/>
            <a:ext cx="415498" cy="461665"/>
            <a:chOff x="3100734" y="3849407"/>
            <a:chExt cx="415498" cy="461665"/>
          </a:xfrm>
        </p:grpSpPr>
        <p:sp>
          <p:nvSpPr>
            <p:cNvPr id="179" name="Flowchart: Connector 178"/>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81" name="Straight Connector 180"/>
          <p:cNvCxnSpPr/>
          <p:nvPr/>
        </p:nvCxnSpPr>
        <p:spPr>
          <a:xfrm>
            <a:off x="5722167" y="2043805"/>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6643983" y="1867210"/>
            <a:ext cx="307269" cy="323024"/>
            <a:chOff x="2278143" y="1563274"/>
            <a:chExt cx="307269" cy="323024"/>
          </a:xfrm>
        </p:grpSpPr>
        <p:sp>
          <p:nvSpPr>
            <p:cNvPr id="183" name="Flowchart: Connector 18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5" name="TextBox 184"/>
          <p:cNvSpPr txBox="1"/>
          <p:nvPr/>
        </p:nvSpPr>
        <p:spPr>
          <a:xfrm>
            <a:off x="2343621" y="3388146"/>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Employer Name:</a:t>
            </a:r>
          </a:p>
        </p:txBody>
      </p:sp>
      <p:grpSp>
        <p:nvGrpSpPr>
          <p:cNvPr id="192" name="Group 191"/>
          <p:cNvGrpSpPr/>
          <p:nvPr/>
        </p:nvGrpSpPr>
        <p:grpSpPr>
          <a:xfrm>
            <a:off x="5544088" y="1785132"/>
            <a:ext cx="415498" cy="461665"/>
            <a:chOff x="3100734" y="3849407"/>
            <a:chExt cx="415498" cy="461665"/>
          </a:xfrm>
        </p:grpSpPr>
        <p:sp>
          <p:nvSpPr>
            <p:cNvPr id="193" name="Flowchart: Connector 192"/>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95" name="Straight Connector 194"/>
          <p:cNvCxnSpPr/>
          <p:nvPr/>
        </p:nvCxnSpPr>
        <p:spPr>
          <a:xfrm>
            <a:off x="6820148" y="2040340"/>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a:off x="7681837" y="1874560"/>
            <a:ext cx="307269" cy="323024"/>
            <a:chOff x="2278143" y="1563274"/>
            <a:chExt cx="307269" cy="323024"/>
          </a:xfrm>
        </p:grpSpPr>
        <p:sp>
          <p:nvSpPr>
            <p:cNvPr id="201" name="Flowchart: Connector 20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3" name="Rectangle 202"/>
          <p:cNvSpPr/>
          <p:nvPr/>
        </p:nvSpPr>
        <p:spPr>
          <a:xfrm>
            <a:off x="7327480" y="1630865"/>
            <a:ext cx="1069654" cy="6121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5949012" y="130210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205" name="TextBox 204"/>
          <p:cNvSpPr txBox="1"/>
          <p:nvPr/>
        </p:nvSpPr>
        <p:spPr>
          <a:xfrm>
            <a:off x="2485630" y="3748366"/>
            <a:ext cx="1415782" cy="276999"/>
          </a:xfrm>
          <a:prstGeom prst="rect">
            <a:avLst/>
          </a:prstGeom>
          <a:noFill/>
          <a:ln w="12700">
            <a:noFill/>
          </a:ln>
        </p:spPr>
        <p:txBody>
          <a:bodyPr wrap="square" rtlCol="0">
            <a:spAutoFit/>
          </a:bodyPr>
          <a:lstStyle/>
          <a:p>
            <a:r>
              <a:rPr lang="en-US" sz="1200" dirty="0">
                <a:latin typeface="Arial Narrow" panose="020B0606020202030204" pitchFamily="34" charset="0"/>
              </a:rPr>
              <a:t>Address:</a:t>
            </a:r>
          </a:p>
        </p:txBody>
      </p:sp>
      <p:sp>
        <p:nvSpPr>
          <p:cNvPr id="206" name="TextBox 205"/>
          <p:cNvSpPr txBox="1"/>
          <p:nvPr/>
        </p:nvSpPr>
        <p:spPr>
          <a:xfrm>
            <a:off x="2360938" y="3987358"/>
            <a:ext cx="1561256" cy="492443"/>
          </a:xfrm>
          <a:prstGeom prst="rect">
            <a:avLst/>
          </a:prstGeom>
          <a:noFill/>
          <a:ln w="12700">
            <a:noFill/>
          </a:ln>
        </p:spPr>
        <p:txBody>
          <a:bodyPr wrap="square" rtlCol="0">
            <a:spAutoFit/>
          </a:bodyPr>
          <a:lstStyle/>
          <a:p>
            <a:pPr marL="114300" indent="-114300"/>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Store / Location  Number:</a:t>
            </a:r>
          </a:p>
        </p:txBody>
      </p:sp>
      <p:sp>
        <p:nvSpPr>
          <p:cNvPr id="207" name="TextBox 206"/>
          <p:cNvSpPr txBox="1"/>
          <p:nvPr/>
        </p:nvSpPr>
        <p:spPr>
          <a:xfrm>
            <a:off x="2464848" y="4434168"/>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Zip Code</a:t>
            </a:r>
            <a:r>
              <a:rPr lang="en-US" sz="1200" dirty="0">
                <a:latin typeface="Arial Narrow" panose="020B0606020202030204" pitchFamily="34" charset="0"/>
              </a:rPr>
              <a:t>:</a:t>
            </a:r>
          </a:p>
        </p:txBody>
      </p:sp>
      <p:sp>
        <p:nvSpPr>
          <p:cNvPr id="208" name="TextBox 207"/>
          <p:cNvSpPr txBox="1"/>
          <p:nvPr/>
        </p:nvSpPr>
        <p:spPr>
          <a:xfrm>
            <a:off x="2173900" y="4787461"/>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City:</a:t>
            </a:r>
          </a:p>
        </p:txBody>
      </p:sp>
      <p:sp>
        <p:nvSpPr>
          <p:cNvPr id="209" name="TextBox 208"/>
          <p:cNvSpPr txBox="1"/>
          <p:nvPr/>
        </p:nvSpPr>
        <p:spPr>
          <a:xfrm>
            <a:off x="2340156" y="5161537"/>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State / Province:</a:t>
            </a:r>
          </a:p>
        </p:txBody>
      </p:sp>
      <p:sp>
        <p:nvSpPr>
          <p:cNvPr id="210" name="TextBox 209"/>
          <p:cNvSpPr txBox="1"/>
          <p:nvPr/>
        </p:nvSpPr>
        <p:spPr>
          <a:xfrm>
            <a:off x="2340156" y="5494040"/>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Country:</a:t>
            </a:r>
          </a:p>
        </p:txBody>
      </p:sp>
      <p:sp>
        <p:nvSpPr>
          <p:cNvPr id="211" name="TextBox 210"/>
          <p:cNvSpPr txBox="1"/>
          <p:nvPr/>
        </p:nvSpPr>
        <p:spPr>
          <a:xfrm>
            <a:off x="4044706" y="3423354"/>
            <a:ext cx="2717790"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2" name="TextBox 211"/>
          <p:cNvSpPr txBox="1"/>
          <p:nvPr/>
        </p:nvSpPr>
        <p:spPr>
          <a:xfrm>
            <a:off x="4041240" y="3762792"/>
            <a:ext cx="4458685"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3" name="TextBox 212"/>
          <p:cNvSpPr txBox="1"/>
          <p:nvPr/>
        </p:nvSpPr>
        <p:spPr>
          <a:xfrm>
            <a:off x="4041241" y="4105695"/>
            <a:ext cx="1929374"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4" name="TextBox 213"/>
          <p:cNvSpPr txBox="1"/>
          <p:nvPr/>
        </p:nvSpPr>
        <p:spPr>
          <a:xfrm>
            <a:off x="4048167" y="4455524"/>
            <a:ext cx="15756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5" name="TextBox 214"/>
          <p:cNvSpPr txBox="1"/>
          <p:nvPr/>
        </p:nvSpPr>
        <p:spPr>
          <a:xfrm>
            <a:off x="4055093" y="4805353"/>
            <a:ext cx="15756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6" name="TextBox 215"/>
          <p:cNvSpPr txBox="1"/>
          <p:nvPr/>
        </p:nvSpPr>
        <p:spPr>
          <a:xfrm>
            <a:off x="4055093" y="5169038"/>
            <a:ext cx="1915522"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7" name="TextBox 216"/>
          <p:cNvSpPr txBox="1"/>
          <p:nvPr/>
        </p:nvSpPr>
        <p:spPr>
          <a:xfrm>
            <a:off x="4065484" y="5522329"/>
            <a:ext cx="269354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19" name="Flowchart: Extract 218"/>
          <p:cNvSpPr/>
          <p:nvPr/>
        </p:nvSpPr>
        <p:spPr>
          <a:xfrm flipV="1">
            <a:off x="5712694" y="5222114"/>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Extract 219"/>
          <p:cNvSpPr/>
          <p:nvPr/>
        </p:nvSpPr>
        <p:spPr>
          <a:xfrm flipV="1">
            <a:off x="6460846" y="5575408"/>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7683657" y="1867210"/>
            <a:ext cx="307269" cy="323024"/>
            <a:chOff x="1075113" y="1733097"/>
            <a:chExt cx="307269" cy="323024"/>
          </a:xfrm>
        </p:grpSpPr>
        <p:sp>
          <p:nvSpPr>
            <p:cNvPr id="197" name="Flowchart: Connector 196"/>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a:off x="6571658" y="1792706"/>
            <a:ext cx="415498" cy="461665"/>
            <a:chOff x="3100734" y="3849407"/>
            <a:chExt cx="415498" cy="461665"/>
          </a:xfrm>
        </p:grpSpPr>
        <p:sp>
          <p:nvSpPr>
            <p:cNvPr id="222" name="Flowchart: Connector 22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sp>
        <p:nvSpPr>
          <p:cNvPr id="224" name="TextBox 223"/>
          <p:cNvSpPr txBox="1"/>
          <p:nvPr/>
        </p:nvSpPr>
        <p:spPr>
          <a:xfrm>
            <a:off x="4011470" y="3433421"/>
            <a:ext cx="2560187" cy="276999"/>
          </a:xfrm>
          <a:prstGeom prst="rect">
            <a:avLst/>
          </a:prstGeom>
          <a:noFill/>
          <a:ln w="12700">
            <a:noFill/>
          </a:ln>
        </p:spPr>
        <p:txBody>
          <a:bodyPr wrap="square" rtlCol="0">
            <a:spAutoFit/>
          </a:bodyPr>
          <a:lstStyle/>
          <a:p>
            <a:r>
              <a:rPr lang="en-US" sz="1200" dirty="0">
                <a:latin typeface="Arial Narrow" panose="020B0606020202030204" pitchFamily="34" charset="0"/>
              </a:rPr>
              <a:t>WORLDWIDE Information, LLC</a:t>
            </a:r>
          </a:p>
        </p:txBody>
      </p:sp>
      <p:sp>
        <p:nvSpPr>
          <p:cNvPr id="225" name="TextBox 224"/>
          <p:cNvSpPr txBox="1"/>
          <p:nvPr/>
        </p:nvSpPr>
        <p:spPr>
          <a:xfrm>
            <a:off x="4026851" y="4795360"/>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Fort Lauderdale</a:t>
            </a:r>
            <a:endParaRPr lang="en-US" sz="1200" dirty="0">
              <a:latin typeface="Arial Narrow" panose="020B0606020202030204" pitchFamily="34" charset="0"/>
            </a:endParaRPr>
          </a:p>
        </p:txBody>
      </p:sp>
      <p:sp>
        <p:nvSpPr>
          <p:cNvPr id="226" name="TextBox 225"/>
          <p:cNvSpPr txBox="1"/>
          <p:nvPr/>
        </p:nvSpPr>
        <p:spPr>
          <a:xfrm>
            <a:off x="4031361" y="5157971"/>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Florida</a:t>
            </a:r>
            <a:endParaRPr lang="en-US" sz="1200" dirty="0">
              <a:latin typeface="Arial Narrow" panose="020B0606020202030204" pitchFamily="34" charset="0"/>
            </a:endParaRPr>
          </a:p>
        </p:txBody>
      </p:sp>
      <p:sp>
        <p:nvSpPr>
          <p:cNvPr id="227" name="TextBox 226"/>
          <p:cNvSpPr txBox="1"/>
          <p:nvPr/>
        </p:nvSpPr>
        <p:spPr>
          <a:xfrm>
            <a:off x="4060232" y="5511346"/>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United States</a:t>
            </a:r>
            <a:r>
              <a:rPr lang="en-US" sz="1200" dirty="0">
                <a:latin typeface="Arial Narrow" panose="020B0606020202030204" pitchFamily="34" charset="0"/>
              </a:rPr>
              <a:t>:</a:t>
            </a:r>
          </a:p>
        </p:txBody>
      </p:sp>
      <p:sp>
        <p:nvSpPr>
          <p:cNvPr id="228" name="Rectangle 7"/>
          <p:cNvSpPr>
            <a:spLocks noChangeArrowheads="1"/>
          </p:cNvSpPr>
          <p:nvPr/>
        </p:nvSpPr>
        <p:spPr bwMode="auto">
          <a:xfrm>
            <a:off x="9144000" y="1066800"/>
            <a:ext cx="3023146" cy="4893647"/>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0000"/>
                </a:solidFill>
                <a:latin typeface="Candara" panose="020E0502030303020204" pitchFamily="34" charset="0"/>
              </a:rPr>
              <a:t>Employment history </a:t>
            </a:r>
            <a:r>
              <a:rPr lang="en-US" altLang="en-US" sz="2400" dirty="0" smtClean="0">
                <a:solidFill>
                  <a:srgbClr val="FF0000"/>
                </a:solidFill>
                <a:latin typeface="Candara" panose="020E0502030303020204" pitchFamily="34" charset="0"/>
              </a:rPr>
              <a:t>must </a:t>
            </a:r>
            <a:r>
              <a:rPr lang="en-US" altLang="en-US" sz="2400" dirty="0">
                <a:solidFill>
                  <a:srgbClr val="FF0000"/>
                </a:solidFill>
                <a:latin typeface="Candara" panose="020E0502030303020204" pitchFamily="34" charset="0"/>
              </a:rPr>
              <a:t>be entered </a:t>
            </a:r>
            <a:r>
              <a:rPr lang="en-US" altLang="en-US" sz="2400" dirty="0" smtClean="0">
                <a:solidFill>
                  <a:srgbClr val="FF0000"/>
                </a:solidFill>
                <a:latin typeface="Candara" panose="020E0502030303020204" pitchFamily="34" charset="0"/>
              </a:rPr>
              <a:t>if the User </a:t>
            </a:r>
            <a:r>
              <a:rPr lang="en-US" altLang="en-US" sz="2400" dirty="0">
                <a:solidFill>
                  <a:srgbClr val="FF0000"/>
                </a:solidFill>
                <a:latin typeface="Candara" panose="020E0502030303020204" pitchFamily="34" charset="0"/>
              </a:rPr>
              <a:t>wants Employ Florida to process job applications. </a:t>
            </a:r>
            <a:r>
              <a:rPr lang="en-US" altLang="en-US" sz="2400" dirty="0" smtClean="0">
                <a:solidFill>
                  <a:srgbClr val="FF0000"/>
                </a:solidFill>
                <a:latin typeface="Candara" panose="020E0502030303020204" pitchFamily="34" charset="0"/>
              </a:rPr>
              <a:t> Most </a:t>
            </a:r>
            <a:r>
              <a:rPr lang="en-US" altLang="en-US" sz="2400" dirty="0">
                <a:solidFill>
                  <a:srgbClr val="FF0000"/>
                </a:solidFill>
                <a:latin typeface="Candara" panose="020E0502030303020204" pitchFamily="34" charset="0"/>
              </a:rPr>
              <a:t>of the required data is extracted from the </a:t>
            </a:r>
            <a:r>
              <a:rPr lang="en-US" altLang="en-US" sz="2400" dirty="0" smtClean="0">
                <a:solidFill>
                  <a:srgbClr val="FF0000"/>
                </a:solidFill>
                <a:latin typeface="Candara" panose="020E0502030303020204" pitchFamily="34" charset="0"/>
              </a:rPr>
              <a:t>résumé; however</a:t>
            </a:r>
            <a:r>
              <a:rPr lang="en-US" altLang="en-US" sz="2400" dirty="0">
                <a:solidFill>
                  <a:srgbClr val="FF0000"/>
                </a:solidFill>
                <a:latin typeface="Candara" panose="020E0502030303020204" pitchFamily="34" charset="0"/>
              </a:rPr>
              <a:t>, some additional information may need to be </a:t>
            </a:r>
            <a:r>
              <a:rPr lang="en-US" altLang="en-US" sz="2400" dirty="0" smtClean="0">
                <a:solidFill>
                  <a:srgbClr val="FF0000"/>
                </a:solidFill>
                <a:latin typeface="Candara" panose="020E0502030303020204" pitchFamily="34" charset="0"/>
              </a:rPr>
              <a:t>          manually </a:t>
            </a:r>
            <a:r>
              <a:rPr lang="en-US" altLang="en-US" sz="2400" dirty="0">
                <a:solidFill>
                  <a:srgbClr val="FF0000"/>
                </a:solidFill>
                <a:latin typeface="Candara" panose="020E0502030303020204" pitchFamily="34" charset="0"/>
              </a:rPr>
              <a:t>entered.</a:t>
            </a:r>
          </a:p>
        </p:txBody>
      </p:sp>
      <p:sp>
        <p:nvSpPr>
          <p:cNvPr id="229" name="Rounded Rectangle 1"/>
          <p:cNvSpPr/>
          <p:nvPr/>
        </p:nvSpPr>
        <p:spPr>
          <a:xfrm>
            <a:off x="2027696" y="6282152"/>
            <a:ext cx="7376947" cy="67394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
          <p:cNvSpPr/>
          <p:nvPr/>
        </p:nvSpPr>
        <p:spPr>
          <a:xfrm>
            <a:off x="2262472" y="6127218"/>
            <a:ext cx="1047065"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p:cNvSpPr txBox="1"/>
          <p:nvPr/>
        </p:nvSpPr>
        <p:spPr>
          <a:xfrm>
            <a:off x="2273699" y="6077252"/>
            <a:ext cx="1084301"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Job Title</a:t>
            </a:r>
          </a:p>
        </p:txBody>
      </p:sp>
      <p:sp>
        <p:nvSpPr>
          <p:cNvPr id="4" name="Rectangle 3"/>
          <p:cNvSpPr/>
          <p:nvPr/>
        </p:nvSpPr>
        <p:spPr>
          <a:xfrm>
            <a:off x="9083000" y="6010330"/>
            <a:ext cx="414287" cy="1007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1987867" y="6786958"/>
            <a:ext cx="7095133" cy="23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006163" y="6549250"/>
            <a:ext cx="400251" cy="365125"/>
          </a:xfrm>
        </p:spPr>
        <p:txBody>
          <a:bodyPr/>
          <a:lstStyle/>
          <a:p>
            <a:fld id="{AF9DD44E-2746-4F7C-A6DC-C6840E4448F3}" type="slidenum">
              <a:rPr lang="en-US" smtClean="0"/>
              <a:t>35</a:t>
            </a:fld>
            <a:endParaRPr lang="en-US" dirty="0"/>
          </a:p>
        </p:txBody>
      </p:sp>
      <p:grpSp>
        <p:nvGrpSpPr>
          <p:cNvPr id="234" name="Group 233"/>
          <p:cNvGrpSpPr/>
          <p:nvPr/>
        </p:nvGrpSpPr>
        <p:grpSpPr>
          <a:xfrm>
            <a:off x="612754" y="705194"/>
            <a:ext cx="10579884" cy="444180"/>
            <a:chOff x="740389" y="2334394"/>
            <a:chExt cx="10579884" cy="523220"/>
          </a:xfrm>
        </p:grpSpPr>
        <p:sp>
          <p:nvSpPr>
            <p:cNvPr id="235" name="Rectangle 234"/>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37" name="Group 236"/>
            <p:cNvGrpSpPr/>
            <p:nvPr/>
          </p:nvGrpSpPr>
          <p:grpSpPr>
            <a:xfrm>
              <a:off x="3461961" y="2448074"/>
              <a:ext cx="249571" cy="209014"/>
              <a:chOff x="1588167" y="3041574"/>
              <a:chExt cx="962529" cy="918083"/>
            </a:xfrm>
            <a:solidFill>
              <a:schemeClr val="bg1"/>
            </a:solidFill>
          </p:grpSpPr>
          <p:sp>
            <p:nvSpPr>
              <p:cNvPr id="261" name="Rectangle 260"/>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TextBox 237"/>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39" name="TextBox 238"/>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40" name="TextBox 239"/>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41" name="TextBox 240"/>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42" name="Group 241"/>
            <p:cNvGrpSpPr/>
            <p:nvPr/>
          </p:nvGrpSpPr>
          <p:grpSpPr>
            <a:xfrm>
              <a:off x="961415" y="2450591"/>
              <a:ext cx="284290" cy="233287"/>
              <a:chOff x="2426677" y="3393831"/>
              <a:chExt cx="284290" cy="233287"/>
            </a:xfrm>
          </p:grpSpPr>
          <p:sp>
            <p:nvSpPr>
              <p:cNvPr id="258" name="Minus Sign 257"/>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inus Sign 258"/>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inus Sign 259"/>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TextBox 242"/>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44"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rot="16200000">
              <a:off x="6806807" y="2433804"/>
              <a:ext cx="253390" cy="246758"/>
              <a:chOff x="673358" y="3458547"/>
              <a:chExt cx="2797311" cy="2057400"/>
            </a:xfrm>
            <a:solidFill>
              <a:schemeClr val="bg1"/>
            </a:solidFill>
          </p:grpSpPr>
          <p:sp>
            <p:nvSpPr>
              <p:cNvPr id="255" name="Flowchart: Magnetic Disk 254"/>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Delay 256"/>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841416" y="2443960"/>
              <a:ext cx="167995" cy="238993"/>
              <a:chOff x="3124200" y="1769708"/>
              <a:chExt cx="1371598" cy="1659292"/>
            </a:xfrm>
            <a:solidFill>
              <a:schemeClr val="bg1"/>
            </a:solidFill>
          </p:grpSpPr>
          <p:sp>
            <p:nvSpPr>
              <p:cNvPr id="249" name="Flowchart: Delay 248"/>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Connector 249"/>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Connector 250"/>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Connector 251"/>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Connector 252"/>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Connector 253"/>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7" name="Picture 246"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48" name="TextBox 247"/>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Tree>
    <p:extLst>
      <p:ext uri="{BB962C8B-B14F-4D97-AF65-F5344CB8AC3E}">
        <p14:creationId xmlns:p14="http://schemas.microsoft.com/office/powerpoint/2010/main" val="603517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52400" y="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Employment (cont.)</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58039" y="6530361"/>
            <a:ext cx="448376" cy="365125"/>
          </a:xfrm>
        </p:spPr>
        <p:txBody>
          <a:bodyPr/>
          <a:lstStyle/>
          <a:p>
            <a:fld id="{AF9DD44E-2746-4F7C-A6DC-C6840E4448F3}" type="slidenum">
              <a:rPr lang="en-US" smtClean="0"/>
              <a:t>36</a:t>
            </a:fld>
            <a:endParaRPr lang="en-US" dirty="0"/>
          </a:p>
        </p:txBody>
      </p:sp>
      <p:grpSp>
        <p:nvGrpSpPr>
          <p:cNvPr id="10" name="Group 9"/>
          <p:cNvGrpSpPr/>
          <p:nvPr/>
        </p:nvGrpSpPr>
        <p:grpSpPr>
          <a:xfrm>
            <a:off x="820973" y="705194"/>
            <a:ext cx="10579884" cy="444180"/>
            <a:chOff x="740389" y="2334394"/>
            <a:chExt cx="10579884" cy="523220"/>
          </a:xfrm>
        </p:grpSpPr>
        <p:sp>
          <p:nvSpPr>
            <p:cNvPr id="13" name="Rectangle 12"/>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5" name="Group 14"/>
            <p:cNvGrpSpPr/>
            <p:nvPr/>
          </p:nvGrpSpPr>
          <p:grpSpPr>
            <a:xfrm>
              <a:off x="3461961" y="2448074"/>
              <a:ext cx="249571" cy="209014"/>
              <a:chOff x="1588167" y="3041574"/>
              <a:chExt cx="962529" cy="918083"/>
            </a:xfrm>
            <a:solidFill>
              <a:schemeClr val="bg1"/>
            </a:solidFill>
          </p:grpSpPr>
          <p:sp>
            <p:nvSpPr>
              <p:cNvPr id="39" name="Rectangle 38"/>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7" name="TextBox 16"/>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18" name="TextBox 17"/>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19" name="TextBox 18"/>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0" name="Group 19"/>
            <p:cNvGrpSpPr/>
            <p:nvPr/>
          </p:nvGrpSpPr>
          <p:grpSpPr>
            <a:xfrm>
              <a:off x="961415" y="2450591"/>
              <a:ext cx="284290" cy="233287"/>
              <a:chOff x="2426677" y="3393831"/>
              <a:chExt cx="284290" cy="233287"/>
            </a:xfrm>
          </p:grpSpPr>
          <p:sp>
            <p:nvSpPr>
              <p:cNvPr id="36" name="Minus Sign 35"/>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inus Sign 36"/>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inus Sign 37"/>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2"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200000">
              <a:off x="6806807" y="2433804"/>
              <a:ext cx="253390" cy="246758"/>
              <a:chOff x="673358" y="3458547"/>
              <a:chExt cx="2797311" cy="2057400"/>
            </a:xfrm>
            <a:solidFill>
              <a:schemeClr val="bg1"/>
            </a:solidFill>
          </p:grpSpPr>
          <p:sp>
            <p:nvSpPr>
              <p:cNvPr id="33" name="Flowchart: Magnetic Disk 32"/>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841416" y="2443960"/>
              <a:ext cx="167995" cy="238993"/>
              <a:chOff x="3124200" y="1769708"/>
              <a:chExt cx="1371598" cy="1659292"/>
            </a:xfrm>
            <a:solidFill>
              <a:schemeClr val="bg1"/>
            </a:solidFill>
          </p:grpSpPr>
          <p:sp>
            <p:nvSpPr>
              <p:cNvPr id="27" name="Flowchart: Delay 26"/>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https://openclipart.org/image/2400px/svg_to_png/202704/dashboard-instruments-updat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43" name="Rounded Rectangle 1"/>
          <p:cNvSpPr/>
          <p:nvPr/>
        </p:nvSpPr>
        <p:spPr>
          <a:xfrm>
            <a:off x="2362667" y="1248441"/>
            <a:ext cx="8685681" cy="80669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
          <p:cNvSpPr/>
          <p:nvPr/>
        </p:nvSpPr>
        <p:spPr>
          <a:xfrm>
            <a:off x="2461648" y="1093507"/>
            <a:ext cx="1047065"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472875" y="1043541"/>
            <a:ext cx="1084301"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Job Title</a:t>
            </a:r>
          </a:p>
        </p:txBody>
      </p:sp>
      <p:pic>
        <p:nvPicPr>
          <p:cNvPr id="47"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1" t="14639" r="87934" b="4719"/>
          <a:stretch/>
        </p:blipFill>
        <p:spPr bwMode="auto">
          <a:xfrm>
            <a:off x="839187" y="1050212"/>
            <a:ext cx="1474405" cy="5615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8" name="TextBox 47"/>
          <p:cNvSpPr txBox="1"/>
          <p:nvPr/>
        </p:nvSpPr>
        <p:spPr>
          <a:xfrm>
            <a:off x="2370895" y="1348998"/>
            <a:ext cx="8595975" cy="246221"/>
          </a:xfrm>
          <a:prstGeom prst="rect">
            <a:avLst/>
          </a:prstGeom>
          <a:solidFill>
            <a:schemeClr val="bg1"/>
          </a:solidFill>
        </p:spPr>
        <p:txBody>
          <a:bodyPr wrap="square" rtlCol="0">
            <a:spAutoFit/>
          </a:bodyPr>
          <a:lstStyle/>
          <a:p>
            <a:r>
              <a:rPr lang="en-US" sz="1000" dirty="0"/>
              <a:t>Please enter a job title below for this employment history.  As you are entering the job title, you may see a list of common job titles similar to what you are </a:t>
            </a:r>
          </a:p>
        </p:txBody>
      </p:sp>
      <p:sp>
        <p:nvSpPr>
          <p:cNvPr id="49" name="TextBox 48"/>
          <p:cNvSpPr txBox="1"/>
          <p:nvPr/>
        </p:nvSpPr>
        <p:spPr>
          <a:xfrm>
            <a:off x="2289417" y="1540397"/>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Job Title:</a:t>
            </a:r>
          </a:p>
        </p:txBody>
      </p:sp>
      <p:sp>
        <p:nvSpPr>
          <p:cNvPr id="50" name="TextBox 49"/>
          <p:cNvSpPr txBox="1"/>
          <p:nvPr/>
        </p:nvSpPr>
        <p:spPr>
          <a:xfrm>
            <a:off x="3593160" y="1580228"/>
            <a:ext cx="2560187" cy="276999"/>
          </a:xfrm>
          <a:prstGeom prst="rect">
            <a:avLst/>
          </a:prstGeom>
          <a:noFill/>
          <a:ln w="19050">
            <a:solidFill>
              <a:schemeClr val="tx1"/>
            </a:solidFill>
          </a:ln>
        </p:spPr>
        <p:txBody>
          <a:bodyPr wrap="square" rtlCol="0">
            <a:spAutoFit/>
          </a:bodyPr>
          <a:lstStyle/>
          <a:p>
            <a:r>
              <a:rPr lang="en-US" sz="1200" dirty="0">
                <a:latin typeface="Arial Narrow" panose="020B0606020202030204" pitchFamily="34" charset="0"/>
              </a:rPr>
              <a:t>Senior Account Executive</a:t>
            </a:r>
          </a:p>
        </p:txBody>
      </p:sp>
      <p:sp>
        <p:nvSpPr>
          <p:cNvPr id="51" name="Rounded Rectangle 1"/>
          <p:cNvSpPr/>
          <p:nvPr/>
        </p:nvSpPr>
        <p:spPr>
          <a:xfrm>
            <a:off x="2352113" y="2297114"/>
            <a:ext cx="8685681" cy="146912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2"/>
          <p:cNvSpPr/>
          <p:nvPr/>
        </p:nvSpPr>
        <p:spPr>
          <a:xfrm>
            <a:off x="2451093" y="2142181"/>
            <a:ext cx="1336003"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456365" y="2092215"/>
            <a:ext cx="1383514" cy="584775"/>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Occupation</a:t>
            </a:r>
          </a:p>
        </p:txBody>
      </p:sp>
      <p:sp>
        <p:nvSpPr>
          <p:cNvPr id="55" name="TextBox 54"/>
          <p:cNvSpPr txBox="1"/>
          <p:nvPr/>
        </p:nvSpPr>
        <p:spPr>
          <a:xfrm>
            <a:off x="2405606" y="2397672"/>
            <a:ext cx="8595975" cy="246221"/>
          </a:xfrm>
          <a:prstGeom prst="rect">
            <a:avLst/>
          </a:prstGeom>
          <a:solidFill>
            <a:schemeClr val="bg1"/>
          </a:solidFill>
        </p:spPr>
        <p:txBody>
          <a:bodyPr wrap="square" rtlCol="0">
            <a:spAutoFit/>
          </a:bodyPr>
          <a:lstStyle/>
          <a:p>
            <a:r>
              <a:rPr lang="en-US" sz="1000" dirty="0"/>
              <a:t>We could not suggest any occupations based on the job title you entered. Please click the </a:t>
            </a:r>
            <a:r>
              <a:rPr lang="en-US" sz="1000" i="1" dirty="0"/>
              <a:t>Search for an occupation </a:t>
            </a:r>
            <a:r>
              <a:rPr lang="en-US" sz="1000" dirty="0"/>
              <a:t>link below to find one. </a:t>
            </a:r>
          </a:p>
        </p:txBody>
      </p:sp>
      <p:sp>
        <p:nvSpPr>
          <p:cNvPr id="56" name="TextBox 55"/>
          <p:cNvSpPr txBox="1"/>
          <p:nvPr/>
        </p:nvSpPr>
        <p:spPr>
          <a:xfrm>
            <a:off x="4234615" y="2701015"/>
            <a:ext cx="2160177" cy="276999"/>
          </a:xfrm>
          <a:prstGeom prst="rect">
            <a:avLst/>
          </a:prstGeom>
          <a:noFill/>
          <a:ln w="19050">
            <a:noFill/>
          </a:ln>
        </p:spPr>
        <p:txBody>
          <a:bodyPr wrap="square" rtlCol="0">
            <a:spAutoFit/>
          </a:bodyPr>
          <a:lstStyle/>
          <a:p>
            <a:r>
              <a:rPr lang="en-US" sz="1200" b="1" dirty="0">
                <a:latin typeface="Arial Narrow" panose="020B0606020202030204" pitchFamily="34" charset="0"/>
              </a:rPr>
              <a:t>Marketing Managers</a:t>
            </a:r>
          </a:p>
        </p:txBody>
      </p:sp>
      <p:sp>
        <p:nvSpPr>
          <p:cNvPr id="57" name="TextBox 56"/>
          <p:cNvSpPr txBox="1"/>
          <p:nvPr/>
        </p:nvSpPr>
        <p:spPr>
          <a:xfrm>
            <a:off x="8049508" y="2588131"/>
            <a:ext cx="2525204" cy="276999"/>
          </a:xfrm>
          <a:prstGeom prst="rect">
            <a:avLst/>
          </a:prstGeom>
          <a:noFill/>
          <a:ln w="12700">
            <a:noFill/>
          </a:ln>
        </p:spPr>
        <p:txBody>
          <a:bodyPr wrap="square" rtlCol="0">
            <a:spAutoFit/>
          </a:bodyPr>
          <a:lstStyle/>
          <a:p>
            <a:r>
              <a:rPr lang="en-US" sz="1200" dirty="0">
                <a:latin typeface="Arial Narrow" panose="020B0606020202030204" pitchFamily="34" charset="0"/>
              </a:rPr>
              <a:t>[ </a:t>
            </a:r>
            <a:r>
              <a:rPr lang="en-US" sz="1200" u="sng" dirty="0">
                <a:latin typeface="Arial Narrow" panose="020B0606020202030204" pitchFamily="34" charset="0"/>
              </a:rPr>
              <a:t>Search for an occupation</a:t>
            </a:r>
            <a:r>
              <a:rPr lang="en-US" sz="1200" dirty="0">
                <a:latin typeface="Arial Narrow" panose="020B0606020202030204" pitchFamily="34" charset="0"/>
              </a:rPr>
              <a:t> ]</a:t>
            </a:r>
          </a:p>
        </p:txBody>
      </p:sp>
      <p:sp>
        <p:nvSpPr>
          <p:cNvPr id="58" name="TextBox 57"/>
          <p:cNvSpPr txBox="1"/>
          <p:nvPr/>
        </p:nvSpPr>
        <p:spPr>
          <a:xfrm>
            <a:off x="2269804" y="2652456"/>
            <a:ext cx="1380057" cy="492443"/>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Occupation  Title:</a:t>
            </a:r>
          </a:p>
        </p:txBody>
      </p:sp>
      <p:sp>
        <p:nvSpPr>
          <p:cNvPr id="60" name="TextBox 59"/>
          <p:cNvSpPr txBox="1"/>
          <p:nvPr/>
        </p:nvSpPr>
        <p:spPr>
          <a:xfrm>
            <a:off x="2268300" y="3058351"/>
            <a:ext cx="1380057" cy="492443"/>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Occupation  Code:</a:t>
            </a:r>
          </a:p>
        </p:txBody>
      </p:sp>
      <p:sp>
        <p:nvSpPr>
          <p:cNvPr id="61" name="TextBox 60"/>
          <p:cNvSpPr txBox="1"/>
          <p:nvPr/>
        </p:nvSpPr>
        <p:spPr>
          <a:xfrm>
            <a:off x="4224064" y="3097860"/>
            <a:ext cx="2160177" cy="276999"/>
          </a:xfrm>
          <a:prstGeom prst="rect">
            <a:avLst/>
          </a:prstGeom>
          <a:noFill/>
          <a:ln w="19050">
            <a:noFill/>
          </a:ln>
        </p:spPr>
        <p:txBody>
          <a:bodyPr wrap="square" rtlCol="0">
            <a:spAutoFit/>
          </a:bodyPr>
          <a:lstStyle/>
          <a:p>
            <a:r>
              <a:rPr lang="en-US" sz="1200" b="1" dirty="0">
                <a:latin typeface="Arial Narrow" panose="020B0606020202030204" pitchFamily="34" charset="0"/>
              </a:rPr>
              <a:t>11202100</a:t>
            </a:r>
          </a:p>
        </p:txBody>
      </p:sp>
      <p:sp>
        <p:nvSpPr>
          <p:cNvPr id="62" name="Rounded Rectangle 1"/>
          <p:cNvSpPr/>
          <p:nvPr/>
        </p:nvSpPr>
        <p:spPr>
          <a:xfrm>
            <a:off x="2350612" y="4015747"/>
            <a:ext cx="8685681" cy="2434423"/>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2"/>
          <p:cNvSpPr/>
          <p:nvPr/>
        </p:nvSpPr>
        <p:spPr>
          <a:xfrm>
            <a:off x="2449592" y="3860815"/>
            <a:ext cx="1336003"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472964" y="3810849"/>
            <a:ext cx="1383514"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Position</a:t>
            </a:r>
          </a:p>
        </p:txBody>
      </p:sp>
      <p:sp>
        <p:nvSpPr>
          <p:cNvPr id="69" name="TextBox 68"/>
          <p:cNvSpPr txBox="1"/>
          <p:nvPr/>
        </p:nvSpPr>
        <p:spPr>
          <a:xfrm>
            <a:off x="2268304" y="4153818"/>
            <a:ext cx="1758592" cy="307777"/>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Type of employment:</a:t>
            </a:r>
          </a:p>
        </p:txBody>
      </p:sp>
      <p:sp>
        <p:nvSpPr>
          <p:cNvPr id="70" name="TextBox 69"/>
          <p:cNvSpPr txBox="1"/>
          <p:nvPr/>
        </p:nvSpPr>
        <p:spPr>
          <a:xfrm>
            <a:off x="2266799" y="4514448"/>
            <a:ext cx="2049736" cy="307777"/>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Full or part-time:</a:t>
            </a:r>
          </a:p>
        </p:txBody>
      </p:sp>
      <p:sp>
        <p:nvSpPr>
          <p:cNvPr id="72" name="TextBox 71"/>
          <p:cNvSpPr txBox="1"/>
          <p:nvPr/>
        </p:nvSpPr>
        <p:spPr>
          <a:xfrm>
            <a:off x="4263879" y="4188737"/>
            <a:ext cx="1915522"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73" name="Flowchart: Extract 72"/>
          <p:cNvSpPr/>
          <p:nvPr/>
        </p:nvSpPr>
        <p:spPr>
          <a:xfrm flipV="1">
            <a:off x="5921480" y="4241813"/>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262217" y="4176535"/>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Regular</a:t>
            </a:r>
            <a:endParaRPr lang="en-US" sz="1200" dirty="0">
              <a:latin typeface="Arial Narrow" panose="020B0606020202030204" pitchFamily="34" charset="0"/>
            </a:endParaRPr>
          </a:p>
        </p:txBody>
      </p:sp>
      <p:sp>
        <p:nvSpPr>
          <p:cNvPr id="75" name="TextBox 74"/>
          <p:cNvSpPr txBox="1"/>
          <p:nvPr/>
        </p:nvSpPr>
        <p:spPr>
          <a:xfrm>
            <a:off x="4262377" y="4558421"/>
            <a:ext cx="24915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76" name="Flowchart: Extract 75"/>
          <p:cNvSpPr/>
          <p:nvPr/>
        </p:nvSpPr>
        <p:spPr>
          <a:xfrm flipV="1">
            <a:off x="6535599" y="4611497"/>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260716" y="4546219"/>
            <a:ext cx="2210881" cy="307777"/>
          </a:xfrm>
          <a:prstGeom prst="rect">
            <a:avLst/>
          </a:prstGeom>
          <a:noFill/>
          <a:ln w="12700">
            <a:noFill/>
          </a:ln>
        </p:spPr>
        <p:txBody>
          <a:bodyPr wrap="square" rtlCol="0">
            <a:spAutoFit/>
          </a:bodyPr>
          <a:lstStyle/>
          <a:p>
            <a:r>
              <a:rPr lang="en-US" sz="1400" dirty="0">
                <a:latin typeface="Arial Narrow" panose="020B0606020202030204" pitchFamily="34" charset="0"/>
              </a:rPr>
              <a:t>Full-time (30 Hours or More)</a:t>
            </a:r>
            <a:endParaRPr lang="en-US" sz="1200" dirty="0">
              <a:latin typeface="Arial Narrow" panose="020B0606020202030204" pitchFamily="34" charset="0"/>
            </a:endParaRPr>
          </a:p>
        </p:txBody>
      </p:sp>
      <p:sp>
        <p:nvSpPr>
          <p:cNvPr id="78" name="TextBox 77"/>
          <p:cNvSpPr txBox="1"/>
          <p:nvPr/>
        </p:nvSpPr>
        <p:spPr>
          <a:xfrm>
            <a:off x="2419199" y="4911289"/>
            <a:ext cx="2049736" cy="307777"/>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Gross Salary:</a:t>
            </a:r>
          </a:p>
        </p:txBody>
      </p:sp>
      <p:sp>
        <p:nvSpPr>
          <p:cNvPr id="79" name="TextBox 78"/>
          <p:cNvSpPr txBox="1"/>
          <p:nvPr/>
        </p:nvSpPr>
        <p:spPr>
          <a:xfrm>
            <a:off x="2417694" y="5244757"/>
            <a:ext cx="2049736" cy="307777"/>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Salary is based upon:</a:t>
            </a:r>
          </a:p>
        </p:txBody>
      </p:sp>
      <p:sp>
        <p:nvSpPr>
          <p:cNvPr id="80" name="TextBox 79"/>
          <p:cNvSpPr txBox="1"/>
          <p:nvPr/>
        </p:nvSpPr>
        <p:spPr>
          <a:xfrm>
            <a:off x="4262375" y="5282694"/>
            <a:ext cx="1915522"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81" name="Flowchart: Extract 80"/>
          <p:cNvSpPr/>
          <p:nvPr/>
        </p:nvSpPr>
        <p:spPr>
          <a:xfrm flipV="1">
            <a:off x="5919976" y="5335770"/>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60713" y="5270492"/>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Year</a:t>
            </a:r>
            <a:endParaRPr lang="en-US" sz="1200" dirty="0">
              <a:latin typeface="Arial Narrow" panose="020B0606020202030204" pitchFamily="34" charset="0"/>
            </a:endParaRPr>
          </a:p>
        </p:txBody>
      </p:sp>
      <p:sp>
        <p:nvSpPr>
          <p:cNvPr id="83" name="TextBox 82"/>
          <p:cNvSpPr txBox="1"/>
          <p:nvPr/>
        </p:nvSpPr>
        <p:spPr>
          <a:xfrm>
            <a:off x="4497754" y="4920552"/>
            <a:ext cx="1680143"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85" name="TextBox 84"/>
          <p:cNvSpPr txBox="1"/>
          <p:nvPr/>
        </p:nvSpPr>
        <p:spPr>
          <a:xfrm>
            <a:off x="4460339" y="4908350"/>
            <a:ext cx="1751895" cy="307777"/>
          </a:xfrm>
          <a:prstGeom prst="rect">
            <a:avLst/>
          </a:prstGeom>
          <a:noFill/>
          <a:ln w="12700">
            <a:noFill/>
          </a:ln>
        </p:spPr>
        <p:txBody>
          <a:bodyPr wrap="square" rtlCol="0">
            <a:spAutoFit/>
          </a:bodyPr>
          <a:lstStyle/>
          <a:p>
            <a:pPr algn="r"/>
            <a:r>
              <a:rPr lang="en-US" sz="1400" dirty="0">
                <a:latin typeface="Arial Narrow" panose="020B0606020202030204" pitchFamily="34" charset="0"/>
              </a:rPr>
              <a:t>85,000.00</a:t>
            </a:r>
            <a:endParaRPr lang="en-US" sz="1200" dirty="0">
              <a:latin typeface="Arial Narrow" panose="020B0606020202030204" pitchFamily="34" charset="0"/>
            </a:endParaRPr>
          </a:p>
        </p:txBody>
      </p:sp>
      <p:sp>
        <p:nvSpPr>
          <p:cNvPr id="86" name="TextBox 85"/>
          <p:cNvSpPr txBox="1"/>
          <p:nvPr/>
        </p:nvSpPr>
        <p:spPr>
          <a:xfrm>
            <a:off x="4248983" y="4887597"/>
            <a:ext cx="402760" cy="307777"/>
          </a:xfrm>
          <a:prstGeom prst="rect">
            <a:avLst/>
          </a:prstGeom>
          <a:noFill/>
          <a:ln w="12700">
            <a:noFill/>
          </a:ln>
        </p:spPr>
        <p:txBody>
          <a:bodyPr wrap="square" rtlCol="0">
            <a:spAutoFit/>
          </a:bodyPr>
          <a:lstStyle/>
          <a:p>
            <a:r>
              <a:rPr lang="en-US" sz="1400" dirty="0">
                <a:latin typeface="Arial Narrow" panose="020B0606020202030204" pitchFamily="34" charset="0"/>
              </a:rPr>
              <a:t>$</a:t>
            </a:r>
            <a:endParaRPr lang="en-US" sz="1200" dirty="0">
              <a:latin typeface="Arial Narrow" panose="020B0606020202030204" pitchFamily="34" charset="0"/>
            </a:endParaRPr>
          </a:p>
        </p:txBody>
      </p:sp>
      <p:sp>
        <p:nvSpPr>
          <p:cNvPr id="87" name="TextBox 86"/>
          <p:cNvSpPr txBox="1"/>
          <p:nvPr/>
        </p:nvSpPr>
        <p:spPr>
          <a:xfrm>
            <a:off x="2266791" y="5600853"/>
            <a:ext cx="1758592" cy="307777"/>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Date you began work:</a:t>
            </a:r>
          </a:p>
        </p:txBody>
      </p:sp>
      <p:sp>
        <p:nvSpPr>
          <p:cNvPr id="88" name="TextBox 87"/>
          <p:cNvSpPr txBox="1"/>
          <p:nvPr/>
        </p:nvSpPr>
        <p:spPr>
          <a:xfrm>
            <a:off x="5848528" y="5651224"/>
            <a:ext cx="1015597" cy="276999"/>
          </a:xfrm>
          <a:prstGeom prst="rect">
            <a:avLst/>
          </a:prstGeom>
          <a:noFill/>
          <a:ln w="12700">
            <a:noFill/>
          </a:ln>
        </p:spPr>
        <p:txBody>
          <a:bodyPr wrap="square" rtlCol="0">
            <a:spAutoFit/>
          </a:bodyPr>
          <a:lstStyle/>
          <a:p>
            <a:r>
              <a:rPr lang="en-US" sz="1200" b="1" dirty="0">
                <a:solidFill>
                  <a:schemeClr val="accent5">
                    <a:lumMod val="75000"/>
                  </a:schemeClr>
                </a:solidFill>
                <a:latin typeface="Arial Narrow" panose="020B0606020202030204" pitchFamily="34" charset="0"/>
              </a:rPr>
              <a:t>(mm/</a:t>
            </a:r>
            <a:r>
              <a:rPr lang="en-US" sz="1200" b="1" dirty="0" err="1">
                <a:solidFill>
                  <a:schemeClr val="accent5">
                    <a:lumMod val="75000"/>
                  </a:schemeClr>
                </a:solidFill>
                <a:latin typeface="Arial Narrow" panose="020B0606020202030204" pitchFamily="34" charset="0"/>
              </a:rPr>
              <a:t>yyyy</a:t>
            </a:r>
            <a:r>
              <a:rPr lang="en-US" sz="1200" b="1" dirty="0">
                <a:solidFill>
                  <a:schemeClr val="accent5">
                    <a:lumMod val="75000"/>
                  </a:schemeClr>
                </a:solidFill>
                <a:latin typeface="Arial Narrow" panose="020B0606020202030204" pitchFamily="34" charset="0"/>
              </a:rPr>
              <a:t>)</a:t>
            </a:r>
          </a:p>
        </p:txBody>
      </p:sp>
      <p:sp>
        <p:nvSpPr>
          <p:cNvPr id="89" name="TextBox 88"/>
          <p:cNvSpPr txBox="1"/>
          <p:nvPr/>
        </p:nvSpPr>
        <p:spPr>
          <a:xfrm>
            <a:off x="4263611" y="5648833"/>
            <a:ext cx="15756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90" name="TextBox 89"/>
          <p:cNvSpPr txBox="1"/>
          <p:nvPr/>
        </p:nvSpPr>
        <p:spPr>
          <a:xfrm>
            <a:off x="4269769" y="5641672"/>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03/01/2001</a:t>
            </a:r>
            <a:endParaRPr lang="en-US" sz="1200" dirty="0">
              <a:latin typeface="Arial Narrow" panose="020B0606020202030204" pitchFamily="34" charset="0"/>
            </a:endParaRPr>
          </a:p>
        </p:txBody>
      </p:sp>
      <p:sp>
        <p:nvSpPr>
          <p:cNvPr id="91" name="Rectangle 90"/>
          <p:cNvSpPr/>
          <p:nvPr/>
        </p:nvSpPr>
        <p:spPr>
          <a:xfrm>
            <a:off x="4269769" y="6008010"/>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414617" y="5940442"/>
            <a:ext cx="1922795" cy="307777"/>
          </a:xfrm>
          <a:prstGeom prst="rect">
            <a:avLst/>
          </a:prstGeom>
          <a:noFill/>
          <a:ln w="12700">
            <a:noFill/>
          </a:ln>
        </p:spPr>
        <p:txBody>
          <a:bodyPr wrap="square" rtlCol="0">
            <a:spAutoFit/>
          </a:bodyPr>
          <a:lstStyle/>
          <a:p>
            <a:r>
              <a:rPr lang="en-US" sz="1400" dirty="0">
                <a:latin typeface="Arial Narrow" panose="020B0606020202030204" pitchFamily="34" charset="0"/>
              </a:rPr>
              <a:t>Currently Employed</a:t>
            </a:r>
            <a:endParaRPr lang="en-US" sz="1200" dirty="0">
              <a:latin typeface="Arial Narrow" panose="020B0606020202030204" pitchFamily="34" charset="0"/>
            </a:endParaRPr>
          </a:p>
        </p:txBody>
      </p:sp>
      <p:sp>
        <p:nvSpPr>
          <p:cNvPr id="2" name="Rectangle 1"/>
          <p:cNvSpPr/>
          <p:nvPr/>
        </p:nvSpPr>
        <p:spPr>
          <a:xfrm>
            <a:off x="2370895" y="6293484"/>
            <a:ext cx="8595975" cy="18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50612" y="6008010"/>
            <a:ext cx="211519" cy="34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0755517" y="5985707"/>
            <a:ext cx="389299"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7"/>
          <p:cNvSpPr>
            <a:spLocks noChangeArrowheads="1"/>
          </p:cNvSpPr>
          <p:nvPr/>
        </p:nvSpPr>
        <p:spPr bwMode="auto">
          <a:xfrm>
            <a:off x="7801345" y="3026657"/>
            <a:ext cx="4031206" cy="2554545"/>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rgbClr val="FF0000"/>
                </a:solidFill>
                <a:latin typeface="Candara" panose="020E0502030303020204" pitchFamily="34" charset="0"/>
              </a:rPr>
              <a:t>Complete </a:t>
            </a:r>
            <a:r>
              <a:rPr lang="en-US" altLang="en-US" dirty="0">
                <a:solidFill>
                  <a:srgbClr val="FF0000"/>
                </a:solidFill>
                <a:latin typeface="Candara" panose="020E0502030303020204" pitchFamily="34" charset="0"/>
              </a:rPr>
              <a:t>the </a:t>
            </a:r>
            <a:r>
              <a:rPr lang="en-US" altLang="en-US" dirty="0" smtClean="0">
                <a:solidFill>
                  <a:srgbClr val="FF0000"/>
                </a:solidFill>
                <a:latin typeface="Candara" panose="020E0502030303020204" pitchFamily="34" charset="0"/>
              </a:rPr>
              <a:t>            </a:t>
            </a:r>
            <a:r>
              <a:rPr lang="en-US" altLang="en-US" b="1" dirty="0" smtClean="0">
                <a:solidFill>
                  <a:srgbClr val="FF0000"/>
                </a:solidFill>
                <a:effectLst>
                  <a:outerShdw blurRad="38100" dist="38100" dir="2700000" algn="tl">
                    <a:srgbClr val="000000">
                      <a:alpha val="43137"/>
                    </a:srgbClr>
                  </a:outerShdw>
                </a:effectLst>
                <a:latin typeface="Candara" panose="020E0502030303020204" pitchFamily="34" charset="0"/>
              </a:rPr>
              <a:t>Job Title</a:t>
            </a:r>
            <a:r>
              <a:rPr lang="en-US" altLang="en-US" b="1" dirty="0" smtClean="0">
                <a:solidFill>
                  <a:srgbClr val="FF0000"/>
                </a:solidFill>
                <a:latin typeface="Candara" panose="020E0502030303020204" pitchFamily="34" charset="0"/>
              </a:rPr>
              <a:t>,           </a:t>
            </a:r>
            <a:r>
              <a:rPr lang="en-US" altLang="en-US" b="1" dirty="0" smtClean="0">
                <a:solidFill>
                  <a:srgbClr val="FF0000"/>
                </a:solidFill>
                <a:effectLst>
                  <a:outerShdw blurRad="38100" dist="38100" dir="2700000" algn="tl">
                    <a:srgbClr val="000000">
                      <a:alpha val="43137"/>
                    </a:srgbClr>
                  </a:outerShdw>
                </a:effectLst>
                <a:latin typeface="Candara" panose="020E0502030303020204" pitchFamily="34" charset="0"/>
              </a:rPr>
              <a:t>Occupation Title</a:t>
            </a:r>
            <a:r>
              <a:rPr lang="en-US" altLang="en-US" b="1" dirty="0" smtClean="0">
                <a:solidFill>
                  <a:srgbClr val="FF0000"/>
                </a:solidFill>
                <a:latin typeface="Candara" panose="020E0502030303020204" pitchFamily="34" charset="0"/>
              </a:rPr>
              <a:t>, </a:t>
            </a:r>
            <a:r>
              <a:rPr lang="en-US" altLang="en-US" b="1" dirty="0" smtClean="0">
                <a:solidFill>
                  <a:srgbClr val="FF0000"/>
                </a:solidFill>
                <a:effectLst>
                  <a:outerShdw blurRad="38100" dist="38100" dir="2700000" algn="tl">
                    <a:srgbClr val="000000">
                      <a:alpha val="43137"/>
                    </a:srgbClr>
                  </a:outerShdw>
                </a:effectLst>
                <a:latin typeface="Candara" panose="020E0502030303020204" pitchFamily="34" charset="0"/>
              </a:rPr>
              <a:t>Occupation Code</a:t>
            </a:r>
            <a:r>
              <a:rPr lang="en-US" altLang="en-US" b="1" dirty="0" smtClean="0">
                <a:solidFill>
                  <a:srgbClr val="FF0000"/>
                </a:solidFill>
                <a:latin typeface="Candara" panose="020E0502030303020204" pitchFamily="34" charset="0"/>
              </a:rPr>
              <a:t>, </a:t>
            </a:r>
            <a:r>
              <a:rPr lang="en-US" altLang="en-US" dirty="0" smtClean="0">
                <a:solidFill>
                  <a:srgbClr val="FF0000"/>
                </a:solidFill>
                <a:latin typeface="Candara" panose="020E0502030303020204" pitchFamily="34" charset="0"/>
              </a:rPr>
              <a:t>and  </a:t>
            </a:r>
            <a:r>
              <a:rPr lang="en-US" altLang="en-US" b="1" dirty="0" smtClean="0">
                <a:solidFill>
                  <a:srgbClr val="FF0000"/>
                </a:solidFill>
                <a:effectLst>
                  <a:outerShdw blurRad="38100" dist="38100" dir="2700000" algn="tl">
                    <a:srgbClr val="000000">
                      <a:alpha val="43137"/>
                    </a:srgbClr>
                  </a:outerShdw>
                </a:effectLst>
                <a:latin typeface="Candara" panose="020E0502030303020204" pitchFamily="34" charset="0"/>
              </a:rPr>
              <a:t>Position</a:t>
            </a:r>
            <a:r>
              <a:rPr lang="en-US" altLang="en-US" b="1" dirty="0" smtClean="0">
                <a:solidFill>
                  <a:srgbClr val="FF0000"/>
                </a:solidFill>
                <a:latin typeface="Candara" panose="020E0502030303020204" pitchFamily="34" charset="0"/>
              </a:rPr>
              <a:t> </a:t>
            </a:r>
            <a:r>
              <a:rPr lang="en-US" altLang="en-US" dirty="0" smtClean="0">
                <a:solidFill>
                  <a:srgbClr val="FF0000"/>
                </a:solidFill>
                <a:latin typeface="Candara" panose="020E0502030303020204" pitchFamily="34" charset="0"/>
              </a:rPr>
              <a:t>information.</a:t>
            </a:r>
            <a:r>
              <a:rPr lang="en-US" altLang="en-US" b="1" dirty="0" smtClean="0">
                <a:solidFill>
                  <a:srgbClr val="FF0000"/>
                </a:solidFill>
                <a:latin typeface="Candara" panose="020E0502030303020204" pitchFamily="34" charset="0"/>
              </a:rPr>
              <a:t> </a:t>
            </a:r>
            <a:endParaRPr lang="en-US" altLang="en-US" b="1" dirty="0">
              <a:solidFill>
                <a:srgbClr val="FF0000"/>
              </a:solidFill>
              <a:latin typeface="Candara" panose="020E0502030303020204" pitchFamily="34" charset="0"/>
            </a:endParaRPr>
          </a:p>
        </p:txBody>
      </p:sp>
      <p:sp>
        <p:nvSpPr>
          <p:cNvPr id="95" name="TextBox 94"/>
          <p:cNvSpPr txBox="1"/>
          <p:nvPr/>
        </p:nvSpPr>
        <p:spPr>
          <a:xfrm>
            <a:off x="2265284" y="6224034"/>
            <a:ext cx="1958780" cy="307777"/>
          </a:xfrm>
          <a:prstGeom prst="rect">
            <a:avLst/>
          </a:prstGeom>
          <a:noFill/>
          <a:ln w="12700">
            <a:noFill/>
          </a:ln>
        </p:spPr>
        <p:txBody>
          <a:bodyPr wrap="square" rtlCol="0">
            <a:spAutoFit/>
          </a:bodyPr>
          <a:lstStyle/>
          <a:p>
            <a:pPr marL="288925" indent="-288925"/>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Reason for Separation:</a:t>
            </a:r>
          </a:p>
        </p:txBody>
      </p:sp>
      <p:sp>
        <p:nvSpPr>
          <p:cNvPr id="96" name="TextBox 95"/>
          <p:cNvSpPr txBox="1"/>
          <p:nvPr/>
        </p:nvSpPr>
        <p:spPr>
          <a:xfrm>
            <a:off x="4269923" y="6258951"/>
            <a:ext cx="249150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97" name="Flowchart: Extract 96"/>
          <p:cNvSpPr/>
          <p:nvPr/>
        </p:nvSpPr>
        <p:spPr>
          <a:xfrm flipV="1">
            <a:off x="6543145" y="6312027"/>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4268262" y="6246749"/>
            <a:ext cx="2210881" cy="307777"/>
          </a:xfrm>
          <a:prstGeom prst="rect">
            <a:avLst/>
          </a:prstGeom>
          <a:noFill/>
          <a:ln w="12700">
            <a:noFill/>
          </a:ln>
        </p:spPr>
        <p:txBody>
          <a:bodyPr wrap="square" rtlCol="0">
            <a:spAutoFit/>
          </a:bodyPr>
          <a:lstStyle/>
          <a:p>
            <a:r>
              <a:rPr lang="en-US" sz="1400" dirty="0">
                <a:latin typeface="Arial Narrow" panose="020B0606020202030204" pitchFamily="34" charset="0"/>
              </a:rPr>
              <a:t>Better Job Opportunity</a:t>
            </a:r>
            <a:endParaRPr lang="en-US" sz="1200" dirty="0">
              <a:latin typeface="Arial Narrow" panose="020B0606020202030204" pitchFamily="34" charset="0"/>
            </a:endParaRPr>
          </a:p>
        </p:txBody>
      </p:sp>
      <p:sp>
        <p:nvSpPr>
          <p:cNvPr id="99" name="Oval 98"/>
          <p:cNvSpPr/>
          <p:nvPr/>
        </p:nvSpPr>
        <p:spPr>
          <a:xfrm>
            <a:off x="2133601" y="1457687"/>
            <a:ext cx="1408944" cy="49085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133599" y="2618889"/>
            <a:ext cx="1408945" cy="49248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133600" y="3111371"/>
            <a:ext cx="1408945" cy="43942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133600" y="3692708"/>
            <a:ext cx="1891783" cy="5491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1" t="14639" r="87934" b="4719"/>
          <a:stretch/>
        </p:blipFill>
        <p:spPr bwMode="auto">
          <a:xfrm>
            <a:off x="839187" y="1113583"/>
            <a:ext cx="1474405" cy="5615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3" name="Rounded Rectangle 1"/>
          <p:cNvSpPr/>
          <p:nvPr/>
        </p:nvSpPr>
        <p:spPr>
          <a:xfrm>
            <a:off x="2350612" y="285737"/>
            <a:ext cx="8685681" cy="6443602"/>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0755517" y="6284462"/>
            <a:ext cx="389299"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20973" y="768565"/>
            <a:ext cx="10579884" cy="444180"/>
            <a:chOff x="740389" y="2334394"/>
            <a:chExt cx="10579884" cy="523220"/>
          </a:xfrm>
        </p:grpSpPr>
        <p:sp>
          <p:nvSpPr>
            <p:cNvPr id="15" name="Rectangle 14"/>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7" name="Group 16"/>
            <p:cNvGrpSpPr/>
            <p:nvPr/>
          </p:nvGrpSpPr>
          <p:grpSpPr>
            <a:xfrm>
              <a:off x="3461961" y="2448074"/>
              <a:ext cx="249571" cy="209014"/>
              <a:chOff x="1588167" y="3041574"/>
              <a:chExt cx="962529" cy="918083"/>
            </a:xfrm>
            <a:solidFill>
              <a:schemeClr val="bg1"/>
            </a:solidFill>
          </p:grpSpPr>
          <p:sp>
            <p:nvSpPr>
              <p:cNvPr id="41" name="Rectangle 40"/>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9" name="TextBox 18"/>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0" name="TextBox 19"/>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1" name="TextBox 20"/>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2" name="Group 21"/>
            <p:cNvGrpSpPr/>
            <p:nvPr/>
          </p:nvGrpSpPr>
          <p:grpSpPr>
            <a:xfrm>
              <a:off x="961415" y="2450591"/>
              <a:ext cx="284290" cy="233287"/>
              <a:chOff x="2426677" y="3393831"/>
              <a:chExt cx="284290" cy="233287"/>
            </a:xfrm>
          </p:grpSpPr>
          <p:sp>
            <p:nvSpPr>
              <p:cNvPr id="38" name="Minus Sign 37"/>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38"/>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Sign 39"/>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4"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rot="16200000">
              <a:off x="6806807" y="2433804"/>
              <a:ext cx="253390" cy="246758"/>
              <a:chOff x="673358" y="3458547"/>
              <a:chExt cx="2797311" cy="2057400"/>
            </a:xfrm>
            <a:solidFill>
              <a:schemeClr val="bg1"/>
            </a:solidFill>
          </p:grpSpPr>
          <p:sp>
            <p:nvSpPr>
              <p:cNvPr id="35" name="Flowchart: Magnetic Disk 34"/>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841416" y="2443960"/>
              <a:ext cx="167995" cy="238993"/>
              <a:chOff x="3124200" y="1769708"/>
              <a:chExt cx="1371598" cy="1659292"/>
            </a:xfrm>
            <a:solidFill>
              <a:schemeClr val="bg1"/>
            </a:solidFill>
          </p:grpSpPr>
          <p:sp>
            <p:nvSpPr>
              <p:cNvPr id="29" name="Flowchart: Delay 28"/>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https://openclipart.org/image/2400px/svg_to_png/202704/dashboard-instruments-updat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6" name="Rectangle 2"/>
          <p:cNvSpPr txBox="1">
            <a:spLocks noChangeArrowheads="1"/>
          </p:cNvSpPr>
          <p:nvPr/>
        </p:nvSpPr>
        <p:spPr>
          <a:xfrm>
            <a:off x="152400" y="0"/>
            <a:ext cx="12066876" cy="589934"/>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Employment History</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2" name="Rectangle 1"/>
          <p:cNvSpPr/>
          <p:nvPr/>
        </p:nvSpPr>
        <p:spPr>
          <a:xfrm>
            <a:off x="2350612" y="703826"/>
            <a:ext cx="428802" cy="101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755517" y="703826"/>
            <a:ext cx="280776" cy="101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2451816" y="1325356"/>
            <a:ext cx="2160177" cy="307777"/>
          </a:xfrm>
          <a:prstGeom prst="rect">
            <a:avLst/>
          </a:prstGeom>
          <a:noFill/>
          <a:ln w="19050">
            <a:noFill/>
          </a:ln>
        </p:spPr>
        <p:txBody>
          <a:bodyPr wrap="square" rtlCol="0">
            <a:spAutoFit/>
          </a:bodyPr>
          <a:lstStyle/>
          <a:p>
            <a:r>
              <a:rPr lang="en-US" sz="1400" b="1" dirty="0">
                <a:latin typeface="Arial Narrow" panose="020B0606020202030204" pitchFamily="34" charset="0"/>
              </a:rPr>
              <a:t>Employment History</a:t>
            </a:r>
          </a:p>
        </p:txBody>
      </p:sp>
      <p:sp>
        <p:nvSpPr>
          <p:cNvPr id="179" name="Rounded Rectangle 2"/>
          <p:cNvSpPr/>
          <p:nvPr/>
        </p:nvSpPr>
        <p:spPr>
          <a:xfrm>
            <a:off x="2350612" y="1717140"/>
            <a:ext cx="8594444"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2885960" y="1696504"/>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Employer</a:t>
            </a:r>
            <a:endParaRPr lang="en-US" sz="1200" b="1" dirty="0">
              <a:solidFill>
                <a:schemeClr val="bg1"/>
              </a:solidFill>
              <a:latin typeface="Arial Narrow" panose="020B0606020202030204" pitchFamily="34" charset="0"/>
            </a:endParaRPr>
          </a:p>
        </p:txBody>
      </p:sp>
      <p:sp>
        <p:nvSpPr>
          <p:cNvPr id="181" name="TextBox 180"/>
          <p:cNvSpPr txBox="1"/>
          <p:nvPr/>
        </p:nvSpPr>
        <p:spPr>
          <a:xfrm>
            <a:off x="5070742" y="1690850"/>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Location</a:t>
            </a:r>
            <a:endParaRPr lang="en-US" sz="1200" b="1" dirty="0">
              <a:solidFill>
                <a:schemeClr val="bg1"/>
              </a:solidFill>
              <a:latin typeface="Arial Narrow" panose="020B0606020202030204" pitchFamily="34" charset="0"/>
            </a:endParaRPr>
          </a:p>
        </p:txBody>
      </p:sp>
      <p:sp>
        <p:nvSpPr>
          <p:cNvPr id="182" name="TextBox 181"/>
          <p:cNvSpPr txBox="1"/>
          <p:nvPr/>
        </p:nvSpPr>
        <p:spPr>
          <a:xfrm>
            <a:off x="6778703" y="1690850"/>
            <a:ext cx="1396583"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Start / End Dates</a:t>
            </a:r>
            <a:endParaRPr lang="en-US" sz="1200" b="1" dirty="0">
              <a:solidFill>
                <a:schemeClr val="bg1"/>
              </a:solidFill>
              <a:latin typeface="Arial Narrow" panose="020B0606020202030204" pitchFamily="34" charset="0"/>
            </a:endParaRPr>
          </a:p>
        </p:txBody>
      </p:sp>
      <p:sp>
        <p:nvSpPr>
          <p:cNvPr id="183" name="TextBox 182"/>
          <p:cNvSpPr txBox="1"/>
          <p:nvPr/>
        </p:nvSpPr>
        <p:spPr>
          <a:xfrm>
            <a:off x="8904387" y="1699903"/>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Actions</a:t>
            </a:r>
            <a:endParaRPr lang="en-US" sz="1200" b="1" dirty="0">
              <a:solidFill>
                <a:schemeClr val="bg1"/>
              </a:solidFill>
              <a:latin typeface="Arial Narrow" panose="020B0606020202030204" pitchFamily="34" charset="0"/>
            </a:endParaRPr>
          </a:p>
        </p:txBody>
      </p:sp>
      <p:sp>
        <p:nvSpPr>
          <p:cNvPr id="184" name="Rectangle 183"/>
          <p:cNvSpPr/>
          <p:nvPr/>
        </p:nvSpPr>
        <p:spPr>
          <a:xfrm>
            <a:off x="2470246" y="1990174"/>
            <a:ext cx="8474810" cy="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2433226" y="2076990"/>
            <a:ext cx="2628490" cy="307777"/>
          </a:xfrm>
          <a:prstGeom prst="rect">
            <a:avLst/>
          </a:prstGeom>
          <a:noFill/>
          <a:ln w="12700">
            <a:noFill/>
          </a:ln>
        </p:spPr>
        <p:txBody>
          <a:bodyPr wrap="square" rtlCol="0">
            <a:spAutoFit/>
          </a:bodyPr>
          <a:lstStyle/>
          <a:p>
            <a:r>
              <a:rPr lang="en-US" sz="1400" u="sng" dirty="0">
                <a:latin typeface="Arial Narrow" panose="020B0606020202030204" pitchFamily="34" charset="0"/>
              </a:rPr>
              <a:t>Fidelity Capital Financial Group </a:t>
            </a:r>
            <a:endParaRPr lang="en-US" sz="1200" u="sng" dirty="0">
              <a:latin typeface="Arial Narrow" panose="020B0606020202030204" pitchFamily="34" charset="0"/>
            </a:endParaRPr>
          </a:p>
        </p:txBody>
      </p:sp>
      <p:sp>
        <p:nvSpPr>
          <p:cNvPr id="186" name="TextBox 185"/>
          <p:cNvSpPr txBox="1"/>
          <p:nvPr/>
        </p:nvSpPr>
        <p:spPr>
          <a:xfrm>
            <a:off x="4921406" y="2075487"/>
            <a:ext cx="2328058" cy="307777"/>
          </a:xfrm>
          <a:prstGeom prst="rect">
            <a:avLst/>
          </a:prstGeom>
          <a:noFill/>
          <a:ln w="12700">
            <a:noFill/>
          </a:ln>
        </p:spPr>
        <p:txBody>
          <a:bodyPr wrap="square" rtlCol="0">
            <a:spAutoFit/>
          </a:bodyPr>
          <a:lstStyle/>
          <a:p>
            <a:r>
              <a:rPr lang="en-US" sz="1400" dirty="0">
                <a:latin typeface="Arial Narrow" panose="020B0606020202030204" pitchFamily="34" charset="0"/>
              </a:rPr>
              <a:t>Pompano Beach, FL</a:t>
            </a:r>
            <a:endParaRPr lang="en-US" sz="1200" dirty="0">
              <a:latin typeface="Arial Narrow" panose="020B0606020202030204" pitchFamily="34" charset="0"/>
            </a:endParaRPr>
          </a:p>
        </p:txBody>
      </p:sp>
      <p:sp>
        <p:nvSpPr>
          <p:cNvPr id="187" name="TextBox 186"/>
          <p:cNvSpPr txBox="1"/>
          <p:nvPr/>
        </p:nvSpPr>
        <p:spPr>
          <a:xfrm>
            <a:off x="6813593" y="2075486"/>
            <a:ext cx="2628490" cy="307777"/>
          </a:xfrm>
          <a:prstGeom prst="rect">
            <a:avLst/>
          </a:prstGeom>
          <a:noFill/>
          <a:ln w="12700">
            <a:noFill/>
          </a:ln>
        </p:spPr>
        <p:txBody>
          <a:bodyPr wrap="square" rtlCol="0">
            <a:spAutoFit/>
          </a:bodyPr>
          <a:lstStyle/>
          <a:p>
            <a:r>
              <a:rPr lang="en-US" sz="1400" dirty="0">
                <a:latin typeface="Arial Narrow" panose="020B0606020202030204" pitchFamily="34" charset="0"/>
              </a:rPr>
              <a:t>11/2010 – 02/2018</a:t>
            </a:r>
            <a:endParaRPr lang="en-US" sz="1200" dirty="0">
              <a:latin typeface="Arial Narrow" panose="020B0606020202030204" pitchFamily="34" charset="0"/>
            </a:endParaRPr>
          </a:p>
        </p:txBody>
      </p:sp>
      <p:sp>
        <p:nvSpPr>
          <p:cNvPr id="188" name="TextBox 187"/>
          <p:cNvSpPr txBox="1"/>
          <p:nvPr/>
        </p:nvSpPr>
        <p:spPr>
          <a:xfrm>
            <a:off x="8769125" y="2066640"/>
            <a:ext cx="1218097" cy="307777"/>
          </a:xfrm>
          <a:prstGeom prst="rect">
            <a:avLst/>
          </a:prstGeom>
          <a:noFill/>
          <a:ln w="12700">
            <a:noFill/>
          </a:ln>
        </p:spPr>
        <p:txBody>
          <a:bodyPr wrap="square" rtlCol="0">
            <a:spAutoFit/>
          </a:bodyPr>
          <a:lstStyle/>
          <a:p>
            <a:r>
              <a:rPr lang="en-US" sz="1400" dirty="0">
                <a:latin typeface="Arial Narrow" panose="020B0606020202030204" pitchFamily="34" charset="0"/>
              </a:rPr>
              <a:t>Edit | Delete</a:t>
            </a:r>
            <a:endParaRPr lang="en-US" sz="1200" dirty="0">
              <a:latin typeface="Arial Narrow" panose="020B0606020202030204" pitchFamily="34" charset="0"/>
            </a:endParaRPr>
          </a:p>
        </p:txBody>
      </p:sp>
      <p:sp>
        <p:nvSpPr>
          <p:cNvPr id="189" name="TextBox 188"/>
          <p:cNvSpPr txBox="1"/>
          <p:nvPr/>
        </p:nvSpPr>
        <p:spPr>
          <a:xfrm>
            <a:off x="2431725" y="2546257"/>
            <a:ext cx="2628490" cy="307777"/>
          </a:xfrm>
          <a:prstGeom prst="rect">
            <a:avLst/>
          </a:prstGeom>
          <a:noFill/>
          <a:ln w="12700">
            <a:noFill/>
          </a:ln>
        </p:spPr>
        <p:txBody>
          <a:bodyPr wrap="square" rtlCol="0">
            <a:spAutoFit/>
          </a:bodyPr>
          <a:lstStyle/>
          <a:p>
            <a:r>
              <a:rPr lang="en-US" sz="1400" u="sng" dirty="0">
                <a:latin typeface="Arial Narrow" panose="020B0606020202030204" pitchFamily="34" charset="0"/>
              </a:rPr>
              <a:t>Florida Joint Title Plant</a:t>
            </a:r>
            <a:endParaRPr lang="en-US" sz="1200" u="sng" dirty="0">
              <a:latin typeface="Arial Narrow" panose="020B0606020202030204" pitchFamily="34" charset="0"/>
            </a:endParaRPr>
          </a:p>
        </p:txBody>
      </p:sp>
      <p:sp>
        <p:nvSpPr>
          <p:cNvPr id="190" name="TextBox 189"/>
          <p:cNvSpPr txBox="1"/>
          <p:nvPr/>
        </p:nvSpPr>
        <p:spPr>
          <a:xfrm>
            <a:off x="4919905" y="2544754"/>
            <a:ext cx="2328058" cy="307777"/>
          </a:xfrm>
          <a:prstGeom prst="rect">
            <a:avLst/>
          </a:prstGeom>
          <a:noFill/>
          <a:ln w="12700">
            <a:noFill/>
          </a:ln>
        </p:spPr>
        <p:txBody>
          <a:bodyPr wrap="square" rtlCol="0">
            <a:spAutoFit/>
          </a:bodyPr>
          <a:lstStyle/>
          <a:p>
            <a:r>
              <a:rPr lang="en-US" sz="1400" dirty="0">
                <a:latin typeface="Arial Narrow" panose="020B0606020202030204" pitchFamily="34" charset="0"/>
              </a:rPr>
              <a:t>Fort Lauderdale, FL</a:t>
            </a:r>
            <a:endParaRPr lang="en-US" sz="1200" dirty="0">
              <a:latin typeface="Arial Narrow" panose="020B0606020202030204" pitchFamily="34" charset="0"/>
            </a:endParaRPr>
          </a:p>
        </p:txBody>
      </p:sp>
      <p:sp>
        <p:nvSpPr>
          <p:cNvPr id="191" name="TextBox 190"/>
          <p:cNvSpPr txBox="1"/>
          <p:nvPr/>
        </p:nvSpPr>
        <p:spPr>
          <a:xfrm>
            <a:off x="6812092" y="2544753"/>
            <a:ext cx="2628490" cy="307777"/>
          </a:xfrm>
          <a:prstGeom prst="rect">
            <a:avLst/>
          </a:prstGeom>
          <a:noFill/>
          <a:ln w="12700">
            <a:noFill/>
          </a:ln>
        </p:spPr>
        <p:txBody>
          <a:bodyPr wrap="square" rtlCol="0">
            <a:spAutoFit/>
          </a:bodyPr>
          <a:lstStyle/>
          <a:p>
            <a:r>
              <a:rPr lang="en-US" sz="1400" dirty="0">
                <a:latin typeface="Arial Narrow" panose="020B0606020202030204" pitchFamily="34" charset="0"/>
              </a:rPr>
              <a:t>02/2007 – 09/2010</a:t>
            </a:r>
            <a:endParaRPr lang="en-US" sz="1200" dirty="0">
              <a:latin typeface="Arial Narrow" panose="020B0606020202030204" pitchFamily="34" charset="0"/>
            </a:endParaRPr>
          </a:p>
        </p:txBody>
      </p:sp>
      <p:sp>
        <p:nvSpPr>
          <p:cNvPr id="192" name="TextBox 191"/>
          <p:cNvSpPr txBox="1"/>
          <p:nvPr/>
        </p:nvSpPr>
        <p:spPr>
          <a:xfrm>
            <a:off x="8767624" y="2535907"/>
            <a:ext cx="1218097" cy="307777"/>
          </a:xfrm>
          <a:prstGeom prst="rect">
            <a:avLst/>
          </a:prstGeom>
          <a:noFill/>
          <a:ln w="12700">
            <a:noFill/>
          </a:ln>
        </p:spPr>
        <p:txBody>
          <a:bodyPr wrap="square" rtlCol="0">
            <a:spAutoFit/>
          </a:bodyPr>
          <a:lstStyle/>
          <a:p>
            <a:r>
              <a:rPr lang="en-US" sz="1400" dirty="0">
                <a:latin typeface="Arial Narrow" panose="020B0606020202030204" pitchFamily="34" charset="0"/>
              </a:rPr>
              <a:t>Edit | Delete</a:t>
            </a:r>
            <a:endParaRPr lang="en-US" sz="1200" dirty="0">
              <a:latin typeface="Arial Narrow" panose="020B0606020202030204" pitchFamily="34" charset="0"/>
            </a:endParaRPr>
          </a:p>
        </p:txBody>
      </p:sp>
      <p:sp>
        <p:nvSpPr>
          <p:cNvPr id="193" name="Rectangle 192"/>
          <p:cNvSpPr/>
          <p:nvPr/>
        </p:nvSpPr>
        <p:spPr>
          <a:xfrm>
            <a:off x="2477798" y="3029812"/>
            <a:ext cx="8474810" cy="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2440778" y="3116628"/>
            <a:ext cx="2628490" cy="307777"/>
          </a:xfrm>
          <a:prstGeom prst="rect">
            <a:avLst/>
          </a:prstGeom>
          <a:noFill/>
          <a:ln w="12700">
            <a:noFill/>
          </a:ln>
        </p:spPr>
        <p:txBody>
          <a:bodyPr wrap="square" rtlCol="0">
            <a:spAutoFit/>
          </a:bodyPr>
          <a:lstStyle/>
          <a:p>
            <a:r>
              <a:rPr lang="en-US" sz="1400" u="sng" dirty="0">
                <a:latin typeface="Arial Narrow" panose="020B0606020202030204" pitchFamily="34" charset="0"/>
              </a:rPr>
              <a:t>Worldwide Information Services</a:t>
            </a:r>
            <a:endParaRPr lang="en-US" sz="1200" u="sng" dirty="0">
              <a:latin typeface="Arial Narrow" panose="020B0606020202030204" pitchFamily="34" charset="0"/>
            </a:endParaRPr>
          </a:p>
        </p:txBody>
      </p:sp>
      <p:sp>
        <p:nvSpPr>
          <p:cNvPr id="195" name="TextBox 194"/>
          <p:cNvSpPr txBox="1"/>
          <p:nvPr/>
        </p:nvSpPr>
        <p:spPr>
          <a:xfrm>
            <a:off x="4928958" y="3115125"/>
            <a:ext cx="2328058" cy="307777"/>
          </a:xfrm>
          <a:prstGeom prst="rect">
            <a:avLst/>
          </a:prstGeom>
          <a:noFill/>
          <a:ln w="12700">
            <a:noFill/>
          </a:ln>
        </p:spPr>
        <p:txBody>
          <a:bodyPr wrap="square" rtlCol="0">
            <a:spAutoFit/>
          </a:bodyPr>
          <a:lstStyle/>
          <a:p>
            <a:r>
              <a:rPr lang="en-US" sz="1400" dirty="0">
                <a:latin typeface="Arial Narrow" panose="020B0606020202030204" pitchFamily="34" charset="0"/>
              </a:rPr>
              <a:t>Fort Lauderdale, FL</a:t>
            </a:r>
            <a:endParaRPr lang="en-US" sz="1200" dirty="0">
              <a:latin typeface="Arial Narrow" panose="020B0606020202030204" pitchFamily="34" charset="0"/>
            </a:endParaRPr>
          </a:p>
        </p:txBody>
      </p:sp>
      <p:sp>
        <p:nvSpPr>
          <p:cNvPr id="196" name="TextBox 195"/>
          <p:cNvSpPr txBox="1"/>
          <p:nvPr/>
        </p:nvSpPr>
        <p:spPr>
          <a:xfrm>
            <a:off x="6821145" y="3115124"/>
            <a:ext cx="2628490" cy="307777"/>
          </a:xfrm>
          <a:prstGeom prst="rect">
            <a:avLst/>
          </a:prstGeom>
          <a:noFill/>
          <a:ln w="12700">
            <a:noFill/>
          </a:ln>
        </p:spPr>
        <p:txBody>
          <a:bodyPr wrap="square" rtlCol="0">
            <a:spAutoFit/>
          </a:bodyPr>
          <a:lstStyle/>
          <a:p>
            <a:r>
              <a:rPr lang="en-US" sz="1400" dirty="0">
                <a:latin typeface="Arial Narrow" panose="020B0606020202030204" pitchFamily="34" charset="0"/>
              </a:rPr>
              <a:t>03/2001 – 12/2006</a:t>
            </a:r>
            <a:endParaRPr lang="en-US" sz="1200" dirty="0">
              <a:latin typeface="Arial Narrow" panose="020B0606020202030204" pitchFamily="34" charset="0"/>
            </a:endParaRPr>
          </a:p>
        </p:txBody>
      </p:sp>
      <p:sp>
        <p:nvSpPr>
          <p:cNvPr id="197" name="TextBox 196"/>
          <p:cNvSpPr txBox="1"/>
          <p:nvPr/>
        </p:nvSpPr>
        <p:spPr>
          <a:xfrm>
            <a:off x="8776677" y="3106278"/>
            <a:ext cx="1218097" cy="307777"/>
          </a:xfrm>
          <a:prstGeom prst="rect">
            <a:avLst/>
          </a:prstGeom>
          <a:noFill/>
          <a:ln w="12700">
            <a:noFill/>
          </a:ln>
        </p:spPr>
        <p:txBody>
          <a:bodyPr wrap="square" rtlCol="0">
            <a:spAutoFit/>
          </a:bodyPr>
          <a:lstStyle/>
          <a:p>
            <a:r>
              <a:rPr lang="en-US" sz="1400" dirty="0">
                <a:latin typeface="Arial Narrow" panose="020B0606020202030204" pitchFamily="34" charset="0"/>
              </a:rPr>
              <a:t>Edit | Delete</a:t>
            </a:r>
            <a:endParaRPr lang="en-US" sz="1200" dirty="0">
              <a:latin typeface="Arial Narrow" panose="020B0606020202030204" pitchFamily="34" charset="0"/>
            </a:endParaRPr>
          </a:p>
        </p:txBody>
      </p:sp>
      <p:sp>
        <p:nvSpPr>
          <p:cNvPr id="220" name="Rectangle 7"/>
          <p:cNvSpPr>
            <a:spLocks noChangeArrowheads="1"/>
          </p:cNvSpPr>
          <p:nvPr/>
        </p:nvSpPr>
        <p:spPr bwMode="auto">
          <a:xfrm>
            <a:off x="3155754" y="3882006"/>
            <a:ext cx="6802808" cy="954107"/>
          </a:xfrm>
          <a:prstGeom prst="rect">
            <a:avLst/>
          </a:prstGeom>
          <a:solidFill>
            <a:schemeClr val="bg1"/>
          </a:solidFill>
          <a:ln>
            <a:noFill/>
          </a:ln>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Once all employment history is </a:t>
            </a:r>
            <a:r>
              <a:rPr lang="en-US" altLang="en-US" sz="2800" dirty="0" smtClean="0">
                <a:solidFill>
                  <a:srgbClr val="FF0000"/>
                </a:solidFill>
                <a:latin typeface="Candara" panose="020E0502030303020204" pitchFamily="34" charset="0"/>
              </a:rPr>
              <a:t>captured,    </a:t>
            </a:r>
            <a:r>
              <a:rPr lang="en-US" altLang="en-US" sz="2800" dirty="0">
                <a:solidFill>
                  <a:srgbClr val="FF0000"/>
                </a:solidFill>
                <a:latin typeface="Candara" panose="020E0502030303020204" pitchFamily="34" charset="0"/>
              </a:rPr>
              <a:t>it will be reflected in the table (as shown</a:t>
            </a:r>
            <a:r>
              <a:rPr lang="en-US" altLang="en-US" sz="2800" dirty="0" smtClean="0">
                <a:solidFill>
                  <a:srgbClr val="FF0000"/>
                </a:solidFill>
                <a:latin typeface="Candara" panose="020E0502030303020204" pitchFamily="34" charset="0"/>
              </a:rPr>
              <a:t>). </a:t>
            </a:r>
            <a:endParaRPr lang="en-US" altLang="en-US" sz="2800" dirty="0">
              <a:solidFill>
                <a:srgbClr val="FF0000"/>
              </a:solidFill>
              <a:latin typeface="Candara" panose="020E0502030303020204" pitchFamily="34" charset="0"/>
            </a:endParaRPr>
          </a:p>
        </p:txBody>
      </p:sp>
      <p:sp>
        <p:nvSpPr>
          <p:cNvPr id="221" name="Rectangle 220"/>
          <p:cNvSpPr/>
          <p:nvPr/>
        </p:nvSpPr>
        <p:spPr>
          <a:xfrm>
            <a:off x="2341195" y="5486400"/>
            <a:ext cx="87402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9967615" y="5623557"/>
            <a:ext cx="1838104" cy="5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481769" y="6058725"/>
            <a:ext cx="2546279" cy="645362"/>
            <a:chOff x="6572600" y="6212638"/>
            <a:chExt cx="2546279" cy="645362"/>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grpSp>
      <p:sp>
        <p:nvSpPr>
          <p:cNvPr id="223" name="Slide Number Placeholder 2"/>
          <p:cNvSpPr>
            <a:spLocks noGrp="1"/>
          </p:cNvSpPr>
          <p:nvPr>
            <p:ph type="sldNum" sz="quarter" idx="12"/>
          </p:nvPr>
        </p:nvSpPr>
        <p:spPr>
          <a:xfrm>
            <a:off x="5958039" y="6421725"/>
            <a:ext cx="448376" cy="365125"/>
          </a:xfrm>
        </p:spPr>
        <p:txBody>
          <a:bodyPr/>
          <a:lstStyle/>
          <a:p>
            <a:fld id="{AF9DD44E-2746-4F7C-A6DC-C6840E4448F3}" type="slidenum">
              <a:rPr lang="en-US" smtClean="0"/>
              <a:t>37</a:t>
            </a:fld>
            <a:endParaRPr lang="en-US" dirty="0"/>
          </a:p>
        </p:txBody>
      </p:sp>
    </p:spTree>
    <p:extLst>
      <p:ext uri="{BB962C8B-B14F-4D97-AF65-F5344CB8AC3E}">
        <p14:creationId xmlns:p14="http://schemas.microsoft.com/office/powerpoint/2010/main" val="112128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sp>
        <p:nvSpPr>
          <p:cNvPr id="6" name="Rectangle 2"/>
          <p:cNvSpPr txBox="1">
            <a:spLocks noChangeArrowheads="1"/>
          </p:cNvSpPr>
          <p:nvPr/>
        </p:nvSpPr>
        <p:spPr>
          <a:xfrm>
            <a:off x="125124" y="104839"/>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Job Skills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88" y="818705"/>
            <a:ext cx="10682726" cy="55568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2"/>
          <p:cNvSpPr>
            <a:spLocks noChangeArrowheads="1"/>
          </p:cNvSpPr>
          <p:nvPr/>
        </p:nvSpPr>
        <p:spPr bwMode="auto">
          <a:xfrm>
            <a:off x="5774982" y="3807414"/>
            <a:ext cx="4301509" cy="2677656"/>
          </a:xfrm>
          <a:prstGeom prst="rect">
            <a:avLst/>
          </a:prstGeom>
          <a:solidFill>
            <a:schemeClr val="bg1"/>
          </a:solidFill>
          <a:ln>
            <a:noFill/>
          </a:ln>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FF0000"/>
                </a:solidFill>
                <a:latin typeface="Candara" panose="020E0502030303020204" pitchFamily="34" charset="0"/>
              </a:rPr>
              <a:t>Building </a:t>
            </a:r>
            <a:r>
              <a:rPr lang="en-US" altLang="en-US" sz="2400" dirty="0" smtClean="0">
                <a:solidFill>
                  <a:srgbClr val="FF0000"/>
                </a:solidFill>
                <a:latin typeface="Candara" panose="020E0502030303020204" pitchFamily="34" charset="0"/>
              </a:rPr>
              <a:t>this skills </a:t>
            </a:r>
            <a:r>
              <a:rPr lang="en-US" altLang="en-US" sz="2400" dirty="0">
                <a:solidFill>
                  <a:srgbClr val="FF0000"/>
                </a:solidFill>
                <a:latin typeface="Candara" panose="020E0502030303020204" pitchFamily="34" charset="0"/>
              </a:rPr>
              <a:t>database will </a:t>
            </a:r>
            <a:r>
              <a:rPr lang="en-US" altLang="en-US" sz="2400" dirty="0" smtClean="0">
                <a:solidFill>
                  <a:srgbClr val="FF0000"/>
                </a:solidFill>
                <a:latin typeface="Candara" panose="020E0502030303020204" pitchFamily="34" charset="0"/>
              </a:rPr>
              <a:t>increase the chances of potential </a:t>
            </a:r>
            <a:r>
              <a:rPr lang="en-US" altLang="en-US" sz="2400" dirty="0">
                <a:solidFill>
                  <a:srgbClr val="FF0000"/>
                </a:solidFill>
                <a:latin typeface="Candara" panose="020E0502030303020204" pitchFamily="34" charset="0"/>
              </a:rPr>
              <a:t>employers finding your résumé </a:t>
            </a:r>
            <a:r>
              <a:rPr lang="en-US" altLang="en-US" sz="2400" dirty="0" smtClean="0">
                <a:solidFill>
                  <a:srgbClr val="FF0000"/>
                </a:solidFill>
                <a:latin typeface="Candara" panose="020E0502030303020204" pitchFamily="34" charset="0"/>
              </a:rPr>
              <a:t>faster.  Skill </a:t>
            </a:r>
            <a:r>
              <a:rPr lang="en-US" altLang="en-US" sz="2400" dirty="0">
                <a:solidFill>
                  <a:srgbClr val="FF0000"/>
                </a:solidFill>
                <a:latin typeface="Candara" panose="020E0502030303020204" pitchFamily="34" charset="0"/>
              </a:rPr>
              <a:t>information must be manually entered into the system </a:t>
            </a:r>
            <a:r>
              <a:rPr lang="en-US" altLang="en-US" sz="2400" dirty="0" smtClean="0">
                <a:solidFill>
                  <a:srgbClr val="FF0000"/>
                </a:solidFill>
                <a:latin typeface="Candara" panose="020E0502030303020204" pitchFamily="34" charset="0"/>
              </a:rPr>
              <a:t>in the </a:t>
            </a:r>
            <a:r>
              <a:rPr lang="en-US" altLang="en-US" sz="2400" b="1" dirty="0" smtClean="0">
                <a:solidFill>
                  <a:srgbClr val="FF0000"/>
                </a:solidFill>
                <a:effectLst>
                  <a:outerShdw blurRad="38100" dist="38100" dir="2700000" algn="tl">
                    <a:srgbClr val="000000">
                      <a:alpha val="43137"/>
                    </a:srgbClr>
                  </a:outerShdw>
                </a:effectLst>
                <a:latin typeface="Candara" panose="020E0502030303020204" pitchFamily="34" charset="0"/>
              </a:rPr>
              <a:t>Job Skills </a:t>
            </a:r>
            <a:r>
              <a:rPr lang="en-US" altLang="en-US" sz="2400" dirty="0" smtClean="0">
                <a:solidFill>
                  <a:srgbClr val="FF0000"/>
                </a:solidFill>
                <a:latin typeface="Candara" panose="020E0502030303020204" pitchFamily="34" charset="0"/>
              </a:rPr>
              <a:t>category</a:t>
            </a:r>
            <a:r>
              <a:rPr lang="en-US" altLang="en-US" sz="2400" dirty="0">
                <a:solidFill>
                  <a:srgbClr val="FF0000"/>
                </a:solidFill>
                <a:latin typeface="Candara" panose="020E0502030303020204" pitchFamily="34" charset="0"/>
              </a:rPr>
              <a:t>. </a:t>
            </a:r>
          </a:p>
        </p:txBody>
      </p:sp>
      <p:sp>
        <p:nvSpPr>
          <p:cNvPr id="10" name="Rectangle 9"/>
          <p:cNvSpPr/>
          <p:nvPr/>
        </p:nvSpPr>
        <p:spPr>
          <a:xfrm>
            <a:off x="4111477" y="1852186"/>
            <a:ext cx="976564" cy="5831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5864999" y="6438928"/>
            <a:ext cx="496133" cy="365125"/>
          </a:xfrm>
        </p:spPr>
        <p:txBody>
          <a:bodyPr/>
          <a:lstStyle/>
          <a:p>
            <a:fld id="{AF9DD44E-2746-4F7C-A6DC-C6840E4448F3}" type="slidenum">
              <a:rPr lang="en-US" smtClean="0"/>
              <a:t>38</a:t>
            </a:fld>
            <a:endParaRPr lang="en-US" dirty="0"/>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Tree>
    <p:extLst>
      <p:ext uri="{BB962C8B-B14F-4D97-AF65-F5344CB8AC3E}">
        <p14:creationId xmlns:p14="http://schemas.microsoft.com/office/powerpoint/2010/main" val="2567445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76200" y="7620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Contact</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6006164" y="6433066"/>
            <a:ext cx="400230" cy="365125"/>
          </a:xfrm>
        </p:spPr>
        <p:txBody>
          <a:bodyPr/>
          <a:lstStyle/>
          <a:p>
            <a:fld id="{AF9DD44E-2746-4F7C-A6DC-C6840E4448F3}" type="slidenum">
              <a:rPr lang="en-US" smtClean="0"/>
              <a:t>39</a:t>
            </a:fld>
            <a:endParaRPr lang="en-US"/>
          </a:p>
        </p:txBody>
      </p:sp>
      <p:sp>
        <p:nvSpPr>
          <p:cNvPr id="13" name="TextBox 12"/>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617912" y="1053029"/>
            <a:ext cx="8649878" cy="569771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2056969" y="161324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81438" y="1795797"/>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3711763" y="2035001"/>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37354" y="1646835"/>
            <a:ext cx="459981" cy="230832"/>
          </a:xfrm>
          <a:prstGeom prst="rect">
            <a:avLst/>
          </a:prstGeom>
          <a:solidFill>
            <a:schemeClr val="bg1"/>
          </a:solidFill>
        </p:spPr>
        <p:txBody>
          <a:bodyPr wrap="square" rtlCol="0">
            <a:spAutoFit/>
          </a:bodyPr>
          <a:lstStyle/>
          <a:p>
            <a:pPr algn="ctr"/>
            <a:r>
              <a:rPr lang="en-US" sz="900" b="1" dirty="0"/>
              <a:t>Title</a:t>
            </a:r>
          </a:p>
        </p:txBody>
      </p:sp>
      <p:sp>
        <p:nvSpPr>
          <p:cNvPr id="19" name="TextBox 18"/>
          <p:cNvSpPr txBox="1"/>
          <p:nvPr/>
        </p:nvSpPr>
        <p:spPr>
          <a:xfrm>
            <a:off x="4081099" y="1656774"/>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20" name="TextBox 19"/>
          <p:cNvSpPr txBox="1"/>
          <p:nvPr/>
        </p:nvSpPr>
        <p:spPr>
          <a:xfrm>
            <a:off x="3025688" y="1661610"/>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21" name="TextBox 20"/>
          <p:cNvSpPr txBox="1"/>
          <p:nvPr/>
        </p:nvSpPr>
        <p:spPr>
          <a:xfrm>
            <a:off x="5380897" y="1688075"/>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22" name="TextBox 21"/>
          <p:cNvSpPr txBox="1"/>
          <p:nvPr/>
        </p:nvSpPr>
        <p:spPr>
          <a:xfrm>
            <a:off x="6358688" y="1657198"/>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23" name="TextBox 22"/>
          <p:cNvSpPr txBox="1"/>
          <p:nvPr/>
        </p:nvSpPr>
        <p:spPr>
          <a:xfrm>
            <a:off x="7389033" y="1661212"/>
            <a:ext cx="822671" cy="215444"/>
          </a:xfrm>
          <a:prstGeom prst="rect">
            <a:avLst/>
          </a:prstGeom>
          <a:solidFill>
            <a:schemeClr val="bg1"/>
          </a:solidFill>
        </p:spPr>
        <p:txBody>
          <a:bodyPr wrap="square" rtlCol="0">
            <a:spAutoFit/>
          </a:bodyPr>
          <a:lstStyle/>
          <a:p>
            <a:pPr algn="ctr"/>
            <a:r>
              <a:rPr lang="en-US" sz="800" dirty="0"/>
              <a:t>Employment</a:t>
            </a:r>
          </a:p>
        </p:txBody>
      </p:sp>
      <p:sp>
        <p:nvSpPr>
          <p:cNvPr id="24" name="TextBox 23"/>
          <p:cNvSpPr txBox="1"/>
          <p:nvPr/>
        </p:nvSpPr>
        <p:spPr>
          <a:xfrm>
            <a:off x="2131670" y="2211147"/>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5" name="TextBox 24"/>
          <p:cNvSpPr txBox="1"/>
          <p:nvPr/>
        </p:nvSpPr>
        <p:spPr>
          <a:xfrm>
            <a:off x="3293926" y="2201522"/>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6" name="TextBox 25"/>
          <p:cNvSpPr txBox="1"/>
          <p:nvPr/>
        </p:nvSpPr>
        <p:spPr>
          <a:xfrm>
            <a:off x="4113578" y="2201631"/>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7" name="TextBox 26"/>
          <p:cNvSpPr txBox="1"/>
          <p:nvPr/>
        </p:nvSpPr>
        <p:spPr>
          <a:xfrm>
            <a:off x="5170412" y="2201522"/>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28" name="TextBox 27"/>
          <p:cNvSpPr txBox="1"/>
          <p:nvPr/>
        </p:nvSpPr>
        <p:spPr>
          <a:xfrm>
            <a:off x="6472975" y="2211114"/>
            <a:ext cx="675256" cy="215444"/>
          </a:xfrm>
          <a:prstGeom prst="rect">
            <a:avLst/>
          </a:prstGeom>
          <a:noFill/>
        </p:spPr>
        <p:txBody>
          <a:bodyPr wrap="square" rtlCol="0">
            <a:spAutoFit/>
          </a:bodyPr>
          <a:lstStyle/>
          <a:p>
            <a:pPr algn="ctr"/>
            <a:r>
              <a:rPr lang="en-US" sz="800" dirty="0"/>
              <a:t>Contact</a:t>
            </a:r>
            <a:endParaRPr lang="en-US" sz="800" b="1" dirty="0"/>
          </a:p>
        </p:txBody>
      </p:sp>
      <p:sp>
        <p:nvSpPr>
          <p:cNvPr id="29" name="TextBox 28"/>
          <p:cNvSpPr txBox="1"/>
          <p:nvPr/>
        </p:nvSpPr>
        <p:spPr>
          <a:xfrm>
            <a:off x="7484867" y="2211775"/>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30" name="Straight Connector 29"/>
          <p:cNvCxnSpPr>
            <a:endCxn id="33" idx="2"/>
          </p:cNvCxnSpPr>
          <p:nvPr/>
        </p:nvCxnSpPr>
        <p:spPr>
          <a:xfrm flipV="1">
            <a:off x="2648026" y="2029136"/>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84077" y="2028243"/>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404494" y="1867624"/>
            <a:ext cx="307269" cy="323024"/>
            <a:chOff x="2278143" y="1563274"/>
            <a:chExt cx="307269" cy="323024"/>
          </a:xfrm>
        </p:grpSpPr>
        <p:sp>
          <p:nvSpPr>
            <p:cNvPr id="33" name="Flowchart: Connector 3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35" name="Straight Connector 34"/>
          <p:cNvCxnSpPr/>
          <p:nvPr/>
        </p:nvCxnSpPr>
        <p:spPr>
          <a:xfrm>
            <a:off x="2002705" y="2598117"/>
            <a:ext cx="6962618" cy="298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678379" y="2434505"/>
            <a:ext cx="307269" cy="323024"/>
            <a:chOff x="2278143" y="1563274"/>
            <a:chExt cx="307269" cy="323024"/>
          </a:xfrm>
        </p:grpSpPr>
        <p:sp>
          <p:nvSpPr>
            <p:cNvPr id="40" name="Flowchart: Connector 3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2" name="Group 41"/>
          <p:cNvGrpSpPr/>
          <p:nvPr/>
        </p:nvGrpSpPr>
        <p:grpSpPr>
          <a:xfrm>
            <a:off x="5663346" y="2429000"/>
            <a:ext cx="307269" cy="323024"/>
            <a:chOff x="2278143" y="1563274"/>
            <a:chExt cx="307269" cy="323024"/>
          </a:xfrm>
        </p:grpSpPr>
        <p:sp>
          <p:nvSpPr>
            <p:cNvPr id="43" name="Flowchart: Connector 4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5" name="Group 44"/>
          <p:cNvGrpSpPr/>
          <p:nvPr/>
        </p:nvGrpSpPr>
        <p:grpSpPr>
          <a:xfrm>
            <a:off x="3424498" y="2415852"/>
            <a:ext cx="307269" cy="323024"/>
            <a:chOff x="2278143" y="1563274"/>
            <a:chExt cx="307269" cy="323024"/>
          </a:xfrm>
        </p:grpSpPr>
        <p:sp>
          <p:nvSpPr>
            <p:cNvPr id="46" name="Flowchart: Connector 4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8" name="Group 47"/>
          <p:cNvGrpSpPr/>
          <p:nvPr/>
        </p:nvGrpSpPr>
        <p:grpSpPr>
          <a:xfrm>
            <a:off x="2413709" y="2421790"/>
            <a:ext cx="307269" cy="323024"/>
            <a:chOff x="2278143" y="1563274"/>
            <a:chExt cx="307269" cy="323024"/>
          </a:xfrm>
        </p:grpSpPr>
        <p:sp>
          <p:nvSpPr>
            <p:cNvPr id="49" name="Flowchart: Connector 4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1" name="Group 50"/>
          <p:cNvGrpSpPr/>
          <p:nvPr/>
        </p:nvGrpSpPr>
        <p:grpSpPr>
          <a:xfrm>
            <a:off x="8719691" y="1876274"/>
            <a:ext cx="307269" cy="323024"/>
            <a:chOff x="2278143" y="1563274"/>
            <a:chExt cx="307269" cy="323024"/>
          </a:xfrm>
        </p:grpSpPr>
        <p:sp>
          <p:nvSpPr>
            <p:cNvPr id="52" name="Flowchart: Connector 5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4" name="Group 53"/>
          <p:cNvGrpSpPr/>
          <p:nvPr/>
        </p:nvGrpSpPr>
        <p:grpSpPr>
          <a:xfrm>
            <a:off x="2333898" y="1763709"/>
            <a:ext cx="415498" cy="461665"/>
            <a:chOff x="3100734" y="3849407"/>
            <a:chExt cx="415498" cy="461665"/>
          </a:xfrm>
        </p:grpSpPr>
        <p:sp>
          <p:nvSpPr>
            <p:cNvPr id="55" name="Flowchart: Connector 54"/>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57" name="Group 56"/>
          <p:cNvGrpSpPr/>
          <p:nvPr/>
        </p:nvGrpSpPr>
        <p:grpSpPr>
          <a:xfrm>
            <a:off x="3340440" y="1790099"/>
            <a:ext cx="415498" cy="461665"/>
            <a:chOff x="3100734" y="3849407"/>
            <a:chExt cx="415498" cy="461665"/>
          </a:xfrm>
        </p:grpSpPr>
        <p:sp>
          <p:nvSpPr>
            <p:cNvPr id="58" name="Flowchart: Connector 57"/>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60" name="Straight Connector 59"/>
          <p:cNvCxnSpPr/>
          <p:nvPr/>
        </p:nvCxnSpPr>
        <p:spPr>
          <a:xfrm>
            <a:off x="3642434" y="2045308"/>
            <a:ext cx="913354" cy="14475"/>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55788" y="2045308"/>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5606129" y="1867569"/>
            <a:ext cx="307269" cy="323024"/>
            <a:chOff x="2278143" y="1563274"/>
            <a:chExt cx="307269" cy="323024"/>
          </a:xfrm>
        </p:grpSpPr>
        <p:sp>
          <p:nvSpPr>
            <p:cNvPr id="63" name="Flowchart: Connector 6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5" name="TextBox 64"/>
          <p:cNvSpPr txBox="1"/>
          <p:nvPr/>
        </p:nvSpPr>
        <p:spPr>
          <a:xfrm>
            <a:off x="8499926" y="1672852"/>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66" name="TextBox 65"/>
          <p:cNvSpPr txBox="1"/>
          <p:nvPr/>
        </p:nvSpPr>
        <p:spPr>
          <a:xfrm>
            <a:off x="1987867" y="276506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67" name="Rectangle 66"/>
          <p:cNvSpPr/>
          <p:nvPr/>
        </p:nvSpPr>
        <p:spPr>
          <a:xfrm>
            <a:off x="2047916" y="2985577"/>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68" name="Rounded Rectangle 1"/>
          <p:cNvSpPr/>
          <p:nvPr/>
        </p:nvSpPr>
        <p:spPr>
          <a:xfrm>
            <a:off x="2027507" y="3198177"/>
            <a:ext cx="7469780" cy="133861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2"/>
          <p:cNvSpPr/>
          <p:nvPr/>
        </p:nvSpPr>
        <p:spPr>
          <a:xfrm>
            <a:off x="2265728" y="3058333"/>
            <a:ext cx="1104737"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277573" y="3021771"/>
            <a:ext cx="1144024"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Name</a:t>
            </a:r>
          </a:p>
        </p:txBody>
      </p:sp>
      <p:grpSp>
        <p:nvGrpSpPr>
          <p:cNvPr id="72" name="Group 71"/>
          <p:cNvGrpSpPr/>
          <p:nvPr/>
        </p:nvGrpSpPr>
        <p:grpSpPr>
          <a:xfrm>
            <a:off x="4556560" y="2420433"/>
            <a:ext cx="307269" cy="323024"/>
            <a:chOff x="2278143" y="1563274"/>
            <a:chExt cx="307269" cy="323024"/>
          </a:xfrm>
        </p:grpSpPr>
        <p:sp>
          <p:nvSpPr>
            <p:cNvPr id="73" name="Flowchart: Connector 72"/>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5" name="Group 74"/>
          <p:cNvGrpSpPr/>
          <p:nvPr/>
        </p:nvGrpSpPr>
        <p:grpSpPr>
          <a:xfrm>
            <a:off x="4425332" y="1788597"/>
            <a:ext cx="415498" cy="461665"/>
            <a:chOff x="3100734" y="3849407"/>
            <a:chExt cx="415498" cy="461665"/>
          </a:xfrm>
        </p:grpSpPr>
        <p:sp>
          <p:nvSpPr>
            <p:cNvPr id="76" name="Flowchart: Connector 75"/>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78" name="Straight Connector 77"/>
          <p:cNvCxnSpPr/>
          <p:nvPr/>
        </p:nvCxnSpPr>
        <p:spPr>
          <a:xfrm>
            <a:off x="5722167" y="2043805"/>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6643983" y="1867210"/>
            <a:ext cx="307269" cy="323024"/>
            <a:chOff x="2278143" y="1563274"/>
            <a:chExt cx="307269" cy="323024"/>
          </a:xfrm>
        </p:grpSpPr>
        <p:sp>
          <p:nvSpPr>
            <p:cNvPr id="80" name="Flowchart: Connector 79"/>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2" name="TextBox 81"/>
          <p:cNvSpPr txBox="1"/>
          <p:nvPr/>
        </p:nvSpPr>
        <p:spPr>
          <a:xfrm>
            <a:off x="2343621" y="3388146"/>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First Name</a:t>
            </a:r>
          </a:p>
        </p:txBody>
      </p:sp>
      <p:grpSp>
        <p:nvGrpSpPr>
          <p:cNvPr id="83" name="Group 82"/>
          <p:cNvGrpSpPr/>
          <p:nvPr/>
        </p:nvGrpSpPr>
        <p:grpSpPr>
          <a:xfrm>
            <a:off x="5544088" y="1785132"/>
            <a:ext cx="415498" cy="461665"/>
            <a:chOff x="3100734" y="3849407"/>
            <a:chExt cx="415498" cy="461665"/>
          </a:xfrm>
        </p:grpSpPr>
        <p:sp>
          <p:nvSpPr>
            <p:cNvPr id="84" name="Flowchart: Connector 83"/>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86" name="Straight Connector 85"/>
          <p:cNvCxnSpPr/>
          <p:nvPr/>
        </p:nvCxnSpPr>
        <p:spPr>
          <a:xfrm>
            <a:off x="6820148" y="2040340"/>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7681837" y="1874560"/>
            <a:ext cx="307269" cy="323024"/>
            <a:chOff x="2278143" y="1563274"/>
            <a:chExt cx="307269" cy="323024"/>
          </a:xfrm>
        </p:grpSpPr>
        <p:sp>
          <p:nvSpPr>
            <p:cNvPr id="88" name="Flowchart: Connector 8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0" name="Rectangle 89"/>
          <p:cNvSpPr/>
          <p:nvPr/>
        </p:nvSpPr>
        <p:spPr>
          <a:xfrm>
            <a:off x="6371582" y="2210059"/>
            <a:ext cx="1069654" cy="6121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5949012" y="130210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sp>
        <p:nvSpPr>
          <p:cNvPr id="92" name="TextBox 91"/>
          <p:cNvSpPr txBox="1"/>
          <p:nvPr/>
        </p:nvSpPr>
        <p:spPr>
          <a:xfrm>
            <a:off x="2485630" y="3748366"/>
            <a:ext cx="1415782" cy="276999"/>
          </a:xfrm>
          <a:prstGeom prst="rect">
            <a:avLst/>
          </a:prstGeom>
          <a:noFill/>
          <a:ln w="12700">
            <a:noFill/>
          </a:ln>
        </p:spPr>
        <p:txBody>
          <a:bodyPr wrap="square" rtlCol="0">
            <a:spAutoFit/>
          </a:bodyPr>
          <a:lstStyle/>
          <a:p>
            <a:r>
              <a:rPr lang="en-US" sz="1200" dirty="0">
                <a:latin typeface="Arial Narrow" panose="020B0606020202030204" pitchFamily="34" charset="0"/>
              </a:rPr>
              <a:t>ML:</a:t>
            </a:r>
          </a:p>
        </p:txBody>
      </p:sp>
      <p:sp>
        <p:nvSpPr>
          <p:cNvPr id="93" name="TextBox 92"/>
          <p:cNvSpPr txBox="1"/>
          <p:nvPr/>
        </p:nvSpPr>
        <p:spPr>
          <a:xfrm>
            <a:off x="2216090" y="3987358"/>
            <a:ext cx="1561256" cy="307777"/>
          </a:xfrm>
          <a:prstGeom prst="rect">
            <a:avLst/>
          </a:prstGeom>
          <a:noFill/>
          <a:ln w="12700">
            <a:noFill/>
          </a:ln>
        </p:spPr>
        <p:txBody>
          <a:bodyPr wrap="square" rtlCol="0">
            <a:spAutoFit/>
          </a:bodyPr>
          <a:lstStyle/>
          <a:p>
            <a:pPr marL="114300" indent="-114300"/>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dirty="0">
                <a:solidFill>
                  <a:srgbClr val="C00000"/>
                </a:solidFill>
                <a:latin typeface="Arial Narrow" panose="020B0606020202030204" pitchFamily="34" charset="0"/>
              </a:rPr>
              <a:t>*</a:t>
            </a:r>
            <a:r>
              <a:rPr lang="en-US" sz="1200" dirty="0">
                <a:latin typeface="Arial Narrow" panose="020B0606020202030204" pitchFamily="34" charset="0"/>
              </a:rPr>
              <a:t>  Last Name</a:t>
            </a:r>
          </a:p>
        </p:txBody>
      </p:sp>
      <p:sp>
        <p:nvSpPr>
          <p:cNvPr id="97" name="TextBox 96"/>
          <p:cNvSpPr txBox="1"/>
          <p:nvPr/>
        </p:nvSpPr>
        <p:spPr>
          <a:xfrm>
            <a:off x="2340156" y="6236418"/>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Country:</a:t>
            </a:r>
          </a:p>
        </p:txBody>
      </p:sp>
      <p:sp>
        <p:nvSpPr>
          <p:cNvPr id="98" name="TextBox 97"/>
          <p:cNvSpPr txBox="1"/>
          <p:nvPr/>
        </p:nvSpPr>
        <p:spPr>
          <a:xfrm>
            <a:off x="4044706" y="3423354"/>
            <a:ext cx="1547192"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99" name="TextBox 98"/>
          <p:cNvSpPr txBox="1"/>
          <p:nvPr/>
        </p:nvSpPr>
        <p:spPr>
          <a:xfrm>
            <a:off x="4041241" y="3762792"/>
            <a:ext cx="514548"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00" name="TextBox 99"/>
          <p:cNvSpPr txBox="1"/>
          <p:nvPr/>
        </p:nvSpPr>
        <p:spPr>
          <a:xfrm>
            <a:off x="4041241" y="4105695"/>
            <a:ext cx="1929374"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04" name="TextBox 103"/>
          <p:cNvSpPr txBox="1"/>
          <p:nvPr/>
        </p:nvSpPr>
        <p:spPr>
          <a:xfrm>
            <a:off x="4065484" y="6264707"/>
            <a:ext cx="269354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06" name="Flowchart: Extract 105"/>
          <p:cNvSpPr/>
          <p:nvPr/>
        </p:nvSpPr>
        <p:spPr>
          <a:xfrm flipV="1">
            <a:off x="6460846" y="6317786"/>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6571658" y="1792706"/>
            <a:ext cx="415498" cy="461665"/>
            <a:chOff x="3100734" y="3849407"/>
            <a:chExt cx="415498" cy="461665"/>
          </a:xfrm>
        </p:grpSpPr>
        <p:sp>
          <p:nvSpPr>
            <p:cNvPr id="112" name="Flowchart: Connector 11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sp>
        <p:nvSpPr>
          <p:cNvPr id="114" name="TextBox 113"/>
          <p:cNvSpPr txBox="1"/>
          <p:nvPr/>
        </p:nvSpPr>
        <p:spPr>
          <a:xfrm>
            <a:off x="4011470" y="3433421"/>
            <a:ext cx="2560187" cy="276999"/>
          </a:xfrm>
          <a:prstGeom prst="rect">
            <a:avLst/>
          </a:prstGeom>
          <a:noFill/>
          <a:ln w="12700">
            <a:noFill/>
          </a:ln>
        </p:spPr>
        <p:txBody>
          <a:bodyPr wrap="square" rtlCol="0">
            <a:spAutoFit/>
          </a:bodyPr>
          <a:lstStyle/>
          <a:p>
            <a:r>
              <a:rPr lang="en-US" sz="1200" dirty="0">
                <a:latin typeface="Arial Narrow" panose="020B0606020202030204" pitchFamily="34" charset="0"/>
              </a:rPr>
              <a:t>Tom</a:t>
            </a:r>
          </a:p>
        </p:txBody>
      </p:sp>
      <p:sp>
        <p:nvSpPr>
          <p:cNvPr id="117" name="TextBox 116"/>
          <p:cNvSpPr txBox="1"/>
          <p:nvPr/>
        </p:nvSpPr>
        <p:spPr>
          <a:xfrm>
            <a:off x="4060232" y="6253724"/>
            <a:ext cx="1291887" cy="307777"/>
          </a:xfrm>
          <a:prstGeom prst="rect">
            <a:avLst/>
          </a:prstGeom>
          <a:noFill/>
          <a:ln w="12700">
            <a:noFill/>
          </a:ln>
        </p:spPr>
        <p:txBody>
          <a:bodyPr wrap="square" rtlCol="0">
            <a:spAutoFit/>
          </a:bodyPr>
          <a:lstStyle/>
          <a:p>
            <a:r>
              <a:rPr lang="en-US" sz="1400" dirty="0">
                <a:latin typeface="Arial Narrow" panose="020B0606020202030204" pitchFamily="34" charset="0"/>
              </a:rPr>
              <a:t>United States</a:t>
            </a:r>
            <a:r>
              <a:rPr lang="en-US" sz="1200" dirty="0">
                <a:latin typeface="Arial Narrow" panose="020B0606020202030204" pitchFamily="34" charset="0"/>
              </a:rPr>
              <a:t>:</a:t>
            </a:r>
          </a:p>
        </p:txBody>
      </p:sp>
      <p:grpSp>
        <p:nvGrpSpPr>
          <p:cNvPr id="121" name="Group 120"/>
          <p:cNvGrpSpPr/>
          <p:nvPr/>
        </p:nvGrpSpPr>
        <p:grpSpPr>
          <a:xfrm>
            <a:off x="612754" y="705194"/>
            <a:ext cx="10579884" cy="444180"/>
            <a:chOff x="740389" y="2334394"/>
            <a:chExt cx="10579884" cy="523220"/>
          </a:xfrm>
        </p:grpSpPr>
        <p:sp>
          <p:nvSpPr>
            <p:cNvPr id="122" name="Rectangle 121"/>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24" name="Group 123"/>
            <p:cNvGrpSpPr/>
            <p:nvPr/>
          </p:nvGrpSpPr>
          <p:grpSpPr>
            <a:xfrm>
              <a:off x="3461961" y="2448074"/>
              <a:ext cx="249571" cy="209014"/>
              <a:chOff x="1588167" y="3041574"/>
              <a:chExt cx="962529" cy="918083"/>
            </a:xfrm>
            <a:solidFill>
              <a:schemeClr val="bg1"/>
            </a:solidFill>
          </p:grpSpPr>
          <p:sp>
            <p:nvSpPr>
              <p:cNvPr id="148" name="Rectangle 14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26" name="TextBox 125"/>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127" name="TextBox 126"/>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128" name="TextBox 127"/>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129" name="Group 128"/>
            <p:cNvGrpSpPr/>
            <p:nvPr/>
          </p:nvGrpSpPr>
          <p:grpSpPr>
            <a:xfrm>
              <a:off x="961415" y="2450591"/>
              <a:ext cx="284290" cy="233287"/>
              <a:chOff x="2426677" y="3393831"/>
              <a:chExt cx="284290" cy="233287"/>
            </a:xfrm>
          </p:grpSpPr>
          <p:sp>
            <p:nvSpPr>
              <p:cNvPr id="145" name="Minus Sign 144"/>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inus Sign 145"/>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inus Sign 146"/>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TextBox 129"/>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131"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rot="16200000">
              <a:off x="6806807" y="2433804"/>
              <a:ext cx="253390" cy="246758"/>
              <a:chOff x="673358" y="3458547"/>
              <a:chExt cx="2797311" cy="2057400"/>
            </a:xfrm>
            <a:solidFill>
              <a:schemeClr val="bg1"/>
            </a:solidFill>
          </p:grpSpPr>
          <p:sp>
            <p:nvSpPr>
              <p:cNvPr id="142" name="Flowchart: Magnetic Disk 14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14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8841416" y="2443960"/>
              <a:ext cx="167995" cy="238993"/>
              <a:chOff x="3124200" y="1769708"/>
              <a:chExt cx="1371598" cy="1659292"/>
            </a:xfrm>
            <a:solidFill>
              <a:schemeClr val="bg1"/>
            </a:solidFill>
          </p:grpSpPr>
          <p:sp>
            <p:nvSpPr>
              <p:cNvPr id="136" name="Flowchart: Delay 13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Connector 13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4" name="Picture 133"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cxnSp>
        <p:nvCxnSpPr>
          <p:cNvPr id="170" name="Straight Connector 169"/>
          <p:cNvCxnSpPr/>
          <p:nvPr/>
        </p:nvCxnSpPr>
        <p:spPr>
          <a:xfrm>
            <a:off x="7868712" y="2038487"/>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011169" y="2591486"/>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016518" y="2600163"/>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930415" y="2607776"/>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7610684" y="1790566"/>
            <a:ext cx="415498" cy="461665"/>
            <a:chOff x="3100734" y="3849407"/>
            <a:chExt cx="415498" cy="461665"/>
          </a:xfrm>
        </p:grpSpPr>
        <p:sp>
          <p:nvSpPr>
            <p:cNvPr id="153" name="Flowchart: Connector 152"/>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55" name="Group 154"/>
          <p:cNvGrpSpPr/>
          <p:nvPr/>
        </p:nvGrpSpPr>
        <p:grpSpPr>
          <a:xfrm>
            <a:off x="8644183" y="1803097"/>
            <a:ext cx="415498" cy="461665"/>
            <a:chOff x="3100734" y="3849407"/>
            <a:chExt cx="415498" cy="461665"/>
          </a:xfrm>
        </p:grpSpPr>
        <p:sp>
          <p:nvSpPr>
            <p:cNvPr id="156" name="Flowchart: Connector 155"/>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58" name="Group 157"/>
          <p:cNvGrpSpPr/>
          <p:nvPr/>
        </p:nvGrpSpPr>
        <p:grpSpPr>
          <a:xfrm>
            <a:off x="2342405" y="2326172"/>
            <a:ext cx="415498" cy="461665"/>
            <a:chOff x="3100734" y="3849407"/>
            <a:chExt cx="415498" cy="461665"/>
          </a:xfrm>
        </p:grpSpPr>
        <p:sp>
          <p:nvSpPr>
            <p:cNvPr id="159" name="Flowchart: Connector 158"/>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61" name="Group 160"/>
          <p:cNvGrpSpPr/>
          <p:nvPr/>
        </p:nvGrpSpPr>
        <p:grpSpPr>
          <a:xfrm>
            <a:off x="3347184" y="2326106"/>
            <a:ext cx="415498" cy="461665"/>
            <a:chOff x="3100734" y="3849407"/>
            <a:chExt cx="415498" cy="461665"/>
          </a:xfrm>
        </p:grpSpPr>
        <p:sp>
          <p:nvSpPr>
            <p:cNvPr id="162" name="Flowchart: Connector 16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74" name="Straight Connector 173"/>
          <p:cNvCxnSpPr/>
          <p:nvPr/>
        </p:nvCxnSpPr>
        <p:spPr>
          <a:xfrm>
            <a:off x="5928836" y="2617232"/>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6796908" y="2627337"/>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735112" y="2437879"/>
            <a:ext cx="307269" cy="323024"/>
            <a:chOff x="2278143" y="1563274"/>
            <a:chExt cx="307269" cy="323024"/>
          </a:xfrm>
        </p:grpSpPr>
        <p:sp>
          <p:nvSpPr>
            <p:cNvPr id="37" name="Flowchart: Connector 36"/>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07" name="Group 106"/>
          <p:cNvGrpSpPr/>
          <p:nvPr/>
        </p:nvGrpSpPr>
        <p:grpSpPr>
          <a:xfrm>
            <a:off x="6678133" y="2438539"/>
            <a:ext cx="307269" cy="323024"/>
            <a:chOff x="1075113" y="1733097"/>
            <a:chExt cx="307269" cy="323024"/>
          </a:xfrm>
        </p:grpSpPr>
        <p:sp>
          <p:nvSpPr>
            <p:cNvPr id="108" name="Flowchart: Connector 107"/>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6" name="Straight Connector 175"/>
          <p:cNvCxnSpPr/>
          <p:nvPr/>
        </p:nvCxnSpPr>
        <p:spPr>
          <a:xfrm>
            <a:off x="4642498" y="2612668"/>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4469541" y="2334074"/>
            <a:ext cx="415498" cy="461665"/>
            <a:chOff x="3100734" y="3849407"/>
            <a:chExt cx="415498" cy="461665"/>
          </a:xfrm>
        </p:grpSpPr>
        <p:sp>
          <p:nvSpPr>
            <p:cNvPr id="165" name="Flowchart: Connector 164"/>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67" name="Group 166"/>
          <p:cNvGrpSpPr/>
          <p:nvPr/>
        </p:nvGrpSpPr>
        <p:grpSpPr>
          <a:xfrm>
            <a:off x="5591898" y="2334073"/>
            <a:ext cx="415498" cy="461665"/>
            <a:chOff x="3100734" y="3849407"/>
            <a:chExt cx="415498" cy="461665"/>
          </a:xfrm>
        </p:grpSpPr>
        <p:sp>
          <p:nvSpPr>
            <p:cNvPr id="168" name="Flowchart: Connector 167"/>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sp>
        <p:nvSpPr>
          <p:cNvPr id="177" name="TextBox 176"/>
          <p:cNvSpPr txBox="1"/>
          <p:nvPr/>
        </p:nvSpPr>
        <p:spPr>
          <a:xfrm>
            <a:off x="4028075" y="4119972"/>
            <a:ext cx="2560187" cy="276999"/>
          </a:xfrm>
          <a:prstGeom prst="rect">
            <a:avLst/>
          </a:prstGeom>
          <a:noFill/>
          <a:ln w="12700">
            <a:noFill/>
          </a:ln>
        </p:spPr>
        <p:txBody>
          <a:bodyPr wrap="square" rtlCol="0">
            <a:spAutoFit/>
          </a:bodyPr>
          <a:lstStyle/>
          <a:p>
            <a:r>
              <a:rPr lang="en-US" sz="1200" dirty="0">
                <a:latin typeface="Arial Narrow" panose="020B0606020202030204" pitchFamily="34" charset="0"/>
              </a:rPr>
              <a:t>Fabricator</a:t>
            </a:r>
          </a:p>
        </p:txBody>
      </p:sp>
      <p:sp>
        <p:nvSpPr>
          <p:cNvPr id="178" name="Rounded Rectangle 1"/>
          <p:cNvSpPr/>
          <p:nvPr/>
        </p:nvSpPr>
        <p:spPr>
          <a:xfrm>
            <a:off x="2026000" y="4826264"/>
            <a:ext cx="7469780" cy="1944187"/>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2"/>
          <p:cNvSpPr/>
          <p:nvPr/>
        </p:nvSpPr>
        <p:spPr>
          <a:xfrm>
            <a:off x="2264221" y="4686421"/>
            <a:ext cx="1733193"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282805" y="4649859"/>
            <a:ext cx="1794829"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Residential Address</a:t>
            </a:r>
          </a:p>
        </p:txBody>
      </p:sp>
      <p:sp>
        <p:nvSpPr>
          <p:cNvPr id="182" name="TextBox 181"/>
          <p:cNvSpPr txBox="1"/>
          <p:nvPr/>
        </p:nvSpPr>
        <p:spPr>
          <a:xfrm>
            <a:off x="2246793" y="4967134"/>
            <a:ext cx="1988511" cy="307777"/>
          </a:xfrm>
          <a:prstGeom prst="rect">
            <a:avLst/>
          </a:prstGeom>
          <a:noFill/>
          <a:ln w="12700">
            <a:noFill/>
          </a:ln>
        </p:spPr>
        <p:txBody>
          <a:bodyPr wrap="square" rtlCol="0">
            <a:spAutoFit/>
          </a:bodyPr>
          <a:lstStyle/>
          <a:p>
            <a:r>
              <a:rPr lang="en-US" sz="1400" dirty="0">
                <a:latin typeface="Arial Narrow" panose="020B0606020202030204" pitchFamily="34" charset="0"/>
              </a:rPr>
              <a:t>Are you homeless?</a:t>
            </a:r>
            <a:endParaRPr lang="en-US" sz="1200" dirty="0">
              <a:latin typeface="Arial Narrow" panose="020B0606020202030204" pitchFamily="34" charset="0"/>
            </a:endParaRPr>
          </a:p>
        </p:txBody>
      </p:sp>
      <p:grpSp>
        <p:nvGrpSpPr>
          <p:cNvPr id="183" name="Group 182"/>
          <p:cNvGrpSpPr/>
          <p:nvPr/>
        </p:nvGrpSpPr>
        <p:grpSpPr>
          <a:xfrm>
            <a:off x="4347248" y="4335873"/>
            <a:ext cx="1221800" cy="1107996"/>
            <a:chOff x="10700999" y="1641292"/>
            <a:chExt cx="1221800" cy="1107996"/>
          </a:xfrm>
        </p:grpSpPr>
        <p:grpSp>
          <p:nvGrpSpPr>
            <p:cNvPr id="184" name="Group 183"/>
            <p:cNvGrpSpPr/>
            <p:nvPr/>
          </p:nvGrpSpPr>
          <p:grpSpPr>
            <a:xfrm>
              <a:off x="10700999" y="2284898"/>
              <a:ext cx="577892" cy="307777"/>
              <a:chOff x="10919247" y="3147982"/>
              <a:chExt cx="577892" cy="307777"/>
            </a:xfrm>
          </p:grpSpPr>
          <p:sp>
            <p:nvSpPr>
              <p:cNvPr id="190" name="TextBox 189"/>
              <p:cNvSpPr txBox="1"/>
              <p:nvPr/>
            </p:nvSpPr>
            <p:spPr>
              <a:xfrm>
                <a:off x="11054205" y="3147982"/>
                <a:ext cx="442934" cy="307777"/>
              </a:xfrm>
              <a:prstGeom prst="rect">
                <a:avLst/>
              </a:prstGeom>
              <a:noFill/>
            </p:spPr>
            <p:txBody>
              <a:bodyPr wrap="square" rtlCol="0">
                <a:spAutoFit/>
              </a:bodyPr>
              <a:lstStyle/>
              <a:p>
                <a:r>
                  <a:rPr lang="en-US" sz="1400" b="1" dirty="0">
                    <a:latin typeface="Arial Narrow" panose="020B0606020202030204" pitchFamily="34" charset="0"/>
                  </a:rPr>
                  <a:t>Yes</a:t>
                </a:r>
              </a:p>
            </p:txBody>
          </p:sp>
          <p:sp>
            <p:nvSpPr>
              <p:cNvPr id="191" name="Flowchart: Connector 190"/>
              <p:cNvSpPr/>
              <p:nvPr/>
            </p:nvSpPr>
            <p:spPr>
              <a:xfrm>
                <a:off x="10919247" y="3200921"/>
                <a:ext cx="144712" cy="164435"/>
              </a:xfrm>
              <a:prstGeom prst="flowChartConnector">
                <a:avLst/>
              </a:prstGeom>
              <a:solidFill>
                <a:srgbClr val="9B9B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11220350" y="1641292"/>
              <a:ext cx="702449" cy="1107996"/>
              <a:chOff x="10222849" y="3864933"/>
              <a:chExt cx="702449" cy="1107996"/>
            </a:xfrm>
          </p:grpSpPr>
          <p:grpSp>
            <p:nvGrpSpPr>
              <p:cNvPr id="186" name="Group 185"/>
              <p:cNvGrpSpPr/>
              <p:nvPr/>
            </p:nvGrpSpPr>
            <p:grpSpPr>
              <a:xfrm>
                <a:off x="10222849" y="3864933"/>
                <a:ext cx="285685" cy="1107996"/>
                <a:chOff x="8022391" y="4791193"/>
                <a:chExt cx="285685" cy="1107996"/>
              </a:xfrm>
            </p:grpSpPr>
            <p:sp>
              <p:nvSpPr>
                <p:cNvPr id="188" name="Flowchart: Connector 187"/>
                <p:cNvSpPr/>
                <p:nvPr/>
              </p:nvSpPr>
              <p:spPr>
                <a:xfrm>
                  <a:off x="8137194" y="5486400"/>
                  <a:ext cx="144712" cy="164435"/>
                </a:xfrm>
                <a:prstGeom prst="flowChartConnector">
                  <a:avLst/>
                </a:prstGeom>
                <a:solidFill>
                  <a:srgbClr val="9B9B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8022391" y="4791193"/>
                  <a:ext cx="285685" cy="1107996"/>
                </a:xfrm>
                <a:prstGeom prst="rect">
                  <a:avLst/>
                </a:prstGeom>
                <a:noFill/>
              </p:spPr>
              <p:txBody>
                <a:bodyPr wrap="square" rtlCol="0">
                  <a:spAutoFit/>
                </a:bodyPr>
                <a:lstStyle/>
                <a:p>
                  <a:r>
                    <a:rPr lang="en-US" sz="6600" dirty="0"/>
                    <a:t>.</a:t>
                  </a:r>
                </a:p>
              </p:txBody>
            </p:sp>
          </p:grpSp>
          <p:sp>
            <p:nvSpPr>
              <p:cNvPr id="187" name="TextBox 186"/>
              <p:cNvSpPr txBox="1"/>
              <p:nvPr/>
            </p:nvSpPr>
            <p:spPr>
              <a:xfrm>
                <a:off x="10482364" y="4510465"/>
                <a:ext cx="442934" cy="307777"/>
              </a:xfrm>
              <a:prstGeom prst="rect">
                <a:avLst/>
              </a:prstGeom>
              <a:noFill/>
            </p:spPr>
            <p:txBody>
              <a:bodyPr wrap="square" rtlCol="0">
                <a:spAutoFit/>
              </a:bodyPr>
              <a:lstStyle/>
              <a:p>
                <a:r>
                  <a:rPr lang="en-US" sz="1400" b="1" dirty="0">
                    <a:latin typeface="Arial Narrow" panose="020B0606020202030204" pitchFamily="34" charset="0"/>
                  </a:rPr>
                  <a:t>No</a:t>
                </a:r>
              </a:p>
            </p:txBody>
          </p:sp>
        </p:grpSp>
      </p:grpSp>
      <p:sp>
        <p:nvSpPr>
          <p:cNvPr id="192" name="TextBox 191"/>
          <p:cNvSpPr txBox="1"/>
          <p:nvPr/>
        </p:nvSpPr>
        <p:spPr>
          <a:xfrm>
            <a:off x="2095066" y="5311727"/>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Address Line 1:</a:t>
            </a:r>
          </a:p>
        </p:txBody>
      </p:sp>
      <p:sp>
        <p:nvSpPr>
          <p:cNvPr id="193" name="TextBox 192"/>
          <p:cNvSpPr txBox="1"/>
          <p:nvPr/>
        </p:nvSpPr>
        <p:spPr>
          <a:xfrm>
            <a:off x="2093563" y="5618028"/>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Address Line 2:</a:t>
            </a:r>
          </a:p>
        </p:txBody>
      </p:sp>
      <p:sp>
        <p:nvSpPr>
          <p:cNvPr id="194" name="TextBox 193"/>
          <p:cNvSpPr txBox="1"/>
          <p:nvPr/>
        </p:nvSpPr>
        <p:spPr>
          <a:xfrm>
            <a:off x="4048847" y="5341029"/>
            <a:ext cx="256018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95" name="TextBox 194"/>
          <p:cNvSpPr txBox="1"/>
          <p:nvPr/>
        </p:nvSpPr>
        <p:spPr>
          <a:xfrm>
            <a:off x="4047330" y="5683542"/>
            <a:ext cx="256018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94" name="TextBox 93"/>
          <p:cNvSpPr txBox="1"/>
          <p:nvPr/>
        </p:nvSpPr>
        <p:spPr>
          <a:xfrm>
            <a:off x="2112644" y="5981956"/>
            <a:ext cx="1291887" cy="307777"/>
          </a:xfrm>
          <a:prstGeom prst="rect">
            <a:avLst/>
          </a:prstGeom>
          <a:noFill/>
          <a:ln w="12700">
            <a:noFill/>
          </a:ln>
        </p:spPr>
        <p:txBody>
          <a:bodyPr wrap="square" rtlCol="0">
            <a:spAutoFit/>
          </a:bodyPr>
          <a:lstStyle/>
          <a:p>
            <a:r>
              <a:rPr lang="en-US" sz="1400" dirty="0">
                <a:solidFill>
                  <a:srgbClr val="C00000"/>
                </a:solidFill>
                <a:latin typeface="Arial Narrow" panose="020B0606020202030204" pitchFamily="34" charset="0"/>
              </a:rPr>
              <a:t>*</a:t>
            </a:r>
            <a:r>
              <a:rPr lang="en-US" sz="1400" dirty="0">
                <a:latin typeface="Arial Narrow" panose="020B0606020202030204" pitchFamily="34" charset="0"/>
              </a:rPr>
              <a:t>  </a:t>
            </a:r>
            <a:r>
              <a:rPr lang="en-US" sz="1200" dirty="0">
                <a:latin typeface="Arial Narrow" panose="020B0606020202030204" pitchFamily="34" charset="0"/>
              </a:rPr>
              <a:t>Zip Code:</a:t>
            </a:r>
          </a:p>
        </p:txBody>
      </p:sp>
      <p:sp>
        <p:nvSpPr>
          <p:cNvPr id="95" name="TextBox 94"/>
          <p:cNvSpPr txBox="1"/>
          <p:nvPr/>
        </p:nvSpPr>
        <p:spPr>
          <a:xfrm>
            <a:off x="1965213" y="6316892"/>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200" dirty="0">
                <a:latin typeface="Arial Narrow" panose="020B0606020202030204" pitchFamily="34" charset="0"/>
              </a:rPr>
              <a:t>City:</a:t>
            </a:r>
          </a:p>
        </p:txBody>
      </p:sp>
      <p:sp>
        <p:nvSpPr>
          <p:cNvPr id="196" name="TextBox 195"/>
          <p:cNvSpPr txBox="1"/>
          <p:nvPr/>
        </p:nvSpPr>
        <p:spPr>
          <a:xfrm>
            <a:off x="4064279" y="6030232"/>
            <a:ext cx="1479809"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97" name="TextBox 196"/>
          <p:cNvSpPr txBox="1"/>
          <p:nvPr/>
        </p:nvSpPr>
        <p:spPr>
          <a:xfrm>
            <a:off x="4062778" y="6363692"/>
            <a:ext cx="1479809"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96" name="TextBox 95"/>
          <p:cNvSpPr txBox="1"/>
          <p:nvPr/>
        </p:nvSpPr>
        <p:spPr>
          <a:xfrm>
            <a:off x="5535050" y="6031066"/>
            <a:ext cx="1737478" cy="276999"/>
          </a:xfrm>
          <a:prstGeom prst="rect">
            <a:avLst/>
          </a:prstGeom>
          <a:noFill/>
          <a:ln w="12700">
            <a:noFill/>
          </a:ln>
        </p:spPr>
        <p:txBody>
          <a:bodyPr wrap="square" rtlCol="0">
            <a:spAutoFit/>
          </a:bodyPr>
          <a:lstStyle/>
          <a:p>
            <a:r>
              <a:rPr lang="en-US" sz="1200" u="sng" dirty="0">
                <a:latin typeface="Arial Narrow" panose="020B0606020202030204" pitchFamily="34" charset="0"/>
              </a:rPr>
              <a:t>Find zip code</a:t>
            </a:r>
          </a:p>
        </p:txBody>
      </p:sp>
      <p:sp>
        <p:nvSpPr>
          <p:cNvPr id="2" name="Rectangle 1"/>
          <p:cNvSpPr/>
          <p:nvPr/>
        </p:nvSpPr>
        <p:spPr>
          <a:xfrm>
            <a:off x="2002705" y="6641100"/>
            <a:ext cx="7593968" cy="2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4"/>
          <p:cNvSpPr>
            <a:spLocks noChangeArrowheads="1"/>
          </p:cNvSpPr>
          <p:nvPr/>
        </p:nvSpPr>
        <p:spPr bwMode="auto">
          <a:xfrm>
            <a:off x="9269293" y="1672852"/>
            <a:ext cx="2859036" cy="3970318"/>
          </a:xfrm>
          <a:prstGeom prst="rect">
            <a:avLst/>
          </a:prstGeom>
          <a:solidFill>
            <a:schemeClr val="bg1"/>
          </a:solidFill>
          <a:ln>
            <a:noFill/>
          </a:ln>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Contact</a:t>
            </a:r>
            <a:r>
              <a:rPr lang="en-US" altLang="en-US" sz="2800" dirty="0" smtClean="0">
                <a:solidFill>
                  <a:srgbClr val="FF0000"/>
                </a:solidFill>
                <a:latin typeface="Candara" panose="020E0502030303020204" pitchFamily="34" charset="0"/>
              </a:rPr>
              <a:t> </a:t>
            </a:r>
            <a:r>
              <a:rPr lang="en-US" altLang="en-US" sz="2800" dirty="0">
                <a:solidFill>
                  <a:srgbClr val="FF0000"/>
                </a:solidFill>
                <a:latin typeface="Candara" panose="020E0502030303020204" pitchFamily="34" charset="0"/>
              </a:rPr>
              <a:t>information </a:t>
            </a:r>
            <a:r>
              <a:rPr lang="en-US" altLang="en-US" sz="2800" dirty="0" smtClean="0">
                <a:solidFill>
                  <a:srgbClr val="FF0000"/>
                </a:solidFill>
                <a:latin typeface="Candara" panose="020E0502030303020204" pitchFamily="34" charset="0"/>
              </a:rPr>
              <a:t> must </a:t>
            </a:r>
            <a:r>
              <a:rPr lang="en-US" altLang="en-US" sz="2800" dirty="0">
                <a:solidFill>
                  <a:srgbClr val="FF0000"/>
                </a:solidFill>
                <a:latin typeface="Candara" panose="020E0502030303020204" pitchFamily="34" charset="0"/>
              </a:rPr>
              <a:t>be correct for potential employers to </a:t>
            </a:r>
            <a:r>
              <a:rPr lang="en-US" altLang="en-US" sz="2800" dirty="0" smtClean="0">
                <a:solidFill>
                  <a:srgbClr val="FF0000"/>
                </a:solidFill>
                <a:latin typeface="Candara" panose="020E0502030303020204" pitchFamily="34" charset="0"/>
              </a:rPr>
              <a:t>communicate with the          User about  opportunities. </a:t>
            </a:r>
            <a:endParaRPr lang="en-US" altLang="en-US" sz="2800" dirty="0">
              <a:solidFill>
                <a:srgbClr val="FF0000"/>
              </a:solidFill>
              <a:latin typeface="Candara" panose="020E0502030303020204" pitchFamily="34" charset="0"/>
            </a:endParaRPr>
          </a:p>
        </p:txBody>
      </p:sp>
      <p:sp>
        <p:nvSpPr>
          <p:cNvPr id="199" name="Slide Number Placeholder 2"/>
          <p:cNvSpPr txBox="1">
            <a:spLocks/>
          </p:cNvSpPr>
          <p:nvPr/>
        </p:nvSpPr>
        <p:spPr>
          <a:xfrm>
            <a:off x="6652642" y="6427960"/>
            <a:ext cx="496133" cy="37609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9DD44E-2746-4F7C-A6DC-C6840E4448F3}" type="slidenum">
              <a:rPr lang="en-US" smtClean="0"/>
              <a:pPr/>
              <a:t>39</a:t>
            </a:fld>
            <a:endParaRPr lang="en-US" dirty="0"/>
          </a:p>
        </p:txBody>
      </p:sp>
    </p:spTree>
    <p:extLst>
      <p:ext uri="{BB962C8B-B14F-4D97-AF65-F5344CB8AC3E}">
        <p14:creationId xmlns:p14="http://schemas.microsoft.com/office/powerpoint/2010/main" val="15689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80" y="6049684"/>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9" name="Rectangle 2"/>
          <p:cNvSpPr txBox="1">
            <a:spLocks noChangeArrowheads="1"/>
          </p:cNvSpPr>
          <p:nvPr/>
        </p:nvSpPr>
        <p:spPr>
          <a:xfrm>
            <a:off x="1321873" y="58896"/>
            <a:ext cx="6552427" cy="857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a:solidFill>
                  <a:srgbClr val="2096E4"/>
                </a:solidFill>
                <a:effectLst>
                  <a:outerShdw blurRad="38100" dist="38100" dir="2700000" algn="tl">
                    <a:srgbClr val="000000">
                      <a:alpha val="43137"/>
                    </a:srgbClr>
                  </a:outerShdw>
                </a:effectLst>
                <a:latin typeface="Candara" pitchFamily="34" charset="0"/>
                <a:hlinkClick r:id="rId4"/>
              </a:rPr>
              <a:t>Employ Florida</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15" name="TextBox 14"/>
          <p:cNvSpPr txBox="1"/>
          <p:nvPr/>
        </p:nvSpPr>
        <p:spPr>
          <a:xfrm>
            <a:off x="7988973" y="309723"/>
            <a:ext cx="4004492" cy="523220"/>
          </a:xfrm>
          <a:prstGeom prst="rect">
            <a:avLst/>
          </a:prstGeom>
          <a:noFill/>
        </p:spPr>
        <p:txBody>
          <a:bodyPr wrap="square" rtlCol="0">
            <a:spAutoFit/>
          </a:bodyPr>
          <a:lstStyle/>
          <a:p>
            <a:pPr algn="ctr"/>
            <a:r>
              <a:rPr lang="en-US" sz="2800" b="1" u="sng" dirty="0">
                <a:solidFill>
                  <a:srgbClr val="EA0000"/>
                </a:solidFill>
                <a:effectLst>
                  <a:outerShdw blurRad="38100" dist="38100" dir="2700000" algn="tl">
                    <a:srgbClr val="000000">
                      <a:alpha val="43137"/>
                    </a:srgbClr>
                  </a:outerShdw>
                </a:effectLst>
              </a:rPr>
              <a:t>www.employflorida.com</a:t>
            </a: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268" t="17396" r="14126" b="16166"/>
          <a:stretch/>
        </p:blipFill>
        <p:spPr bwMode="auto">
          <a:xfrm>
            <a:off x="273164" y="1001027"/>
            <a:ext cx="8624592" cy="536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4"/>
          <p:cNvSpPr txBox="1">
            <a:spLocks noChangeArrowheads="1"/>
          </p:cNvSpPr>
          <p:nvPr/>
        </p:nvSpPr>
        <p:spPr bwMode="auto">
          <a:xfrm>
            <a:off x="8903025" y="1679391"/>
            <a:ext cx="3263690" cy="39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lvl="1" indent="0">
              <a:lnSpc>
                <a:spcPct val="90000"/>
              </a:lnSpc>
              <a:spcBef>
                <a:spcPct val="20000"/>
              </a:spcBef>
              <a:buClr>
                <a:srgbClr val="2096E4"/>
              </a:buClr>
              <a:buSzPct val="75000"/>
              <a:tabLst>
                <a:tab pos="808038" algn="l"/>
              </a:tabLst>
              <a:defRPr/>
            </a:pPr>
            <a:r>
              <a:rPr lang="en-US" sz="3000" b="1" dirty="0">
                <a:latin typeface="Candara" pitchFamily="34" charset="0"/>
              </a:rPr>
              <a:t>From this </a:t>
            </a:r>
            <a:r>
              <a:rPr lang="en-US" sz="3000" b="1" dirty="0" smtClean="0">
                <a:latin typeface="Candara" pitchFamily="34" charset="0"/>
              </a:rPr>
              <a:t>page, you </a:t>
            </a:r>
            <a:r>
              <a:rPr lang="en-US" sz="3000" b="1" dirty="0">
                <a:latin typeface="Candara" pitchFamily="34" charset="0"/>
              </a:rPr>
              <a:t>can:</a:t>
            </a:r>
          </a:p>
          <a:p>
            <a:pPr marL="342900" lvl="1">
              <a:lnSpc>
                <a:spcPct val="90000"/>
              </a:lnSpc>
              <a:spcBef>
                <a:spcPct val="20000"/>
              </a:spcBef>
              <a:buSzPct val="85000"/>
              <a:buFont typeface="Wingdings" panose="05000000000000000000" pitchFamily="2" charset="2"/>
              <a:buChar char="§"/>
              <a:tabLst>
                <a:tab pos="808038" algn="l"/>
              </a:tabLst>
              <a:defRPr/>
            </a:pPr>
            <a:r>
              <a:rPr lang="en-US" sz="2800" b="1" dirty="0">
                <a:latin typeface="Candara" pitchFamily="34" charset="0"/>
              </a:rPr>
              <a:t>Search for Jobs</a:t>
            </a:r>
          </a:p>
          <a:p>
            <a:pPr marL="342900" lvl="1">
              <a:lnSpc>
                <a:spcPct val="90000"/>
              </a:lnSpc>
              <a:spcBef>
                <a:spcPct val="20000"/>
              </a:spcBef>
              <a:buSzPct val="85000"/>
              <a:buFont typeface="Wingdings" panose="05000000000000000000" pitchFamily="2" charset="2"/>
              <a:buChar char="§"/>
              <a:tabLst>
                <a:tab pos="808038" algn="l"/>
              </a:tabLst>
              <a:defRPr/>
            </a:pPr>
            <a:r>
              <a:rPr lang="en-US" sz="2800" b="1" dirty="0">
                <a:latin typeface="Candara" pitchFamily="34" charset="0"/>
              </a:rPr>
              <a:t>Create a Résumé</a:t>
            </a:r>
          </a:p>
          <a:p>
            <a:pPr marL="342900" lvl="1">
              <a:lnSpc>
                <a:spcPct val="90000"/>
              </a:lnSpc>
              <a:spcBef>
                <a:spcPct val="20000"/>
              </a:spcBef>
              <a:buSzPct val="85000"/>
              <a:buFont typeface="Wingdings" panose="05000000000000000000" pitchFamily="2" charset="2"/>
              <a:buChar char="§"/>
              <a:tabLst>
                <a:tab pos="808038" algn="l"/>
              </a:tabLst>
              <a:defRPr/>
            </a:pPr>
            <a:r>
              <a:rPr lang="en-US" sz="2800" b="1" dirty="0" smtClean="0">
                <a:latin typeface="Candara" pitchFamily="34" charset="0"/>
              </a:rPr>
              <a:t>Receive Re-employment Assistance</a:t>
            </a:r>
            <a:endParaRPr lang="en-US" sz="2800" b="1" dirty="0">
              <a:latin typeface="Candara" pitchFamily="34" charset="0"/>
            </a:endParaRPr>
          </a:p>
          <a:p>
            <a:pPr marL="342900" lvl="1">
              <a:lnSpc>
                <a:spcPct val="90000"/>
              </a:lnSpc>
              <a:spcBef>
                <a:spcPct val="20000"/>
              </a:spcBef>
              <a:buSzPct val="85000"/>
              <a:buFont typeface="Wingdings" panose="05000000000000000000" pitchFamily="2" charset="2"/>
              <a:buChar char="§"/>
              <a:tabLst>
                <a:tab pos="808038" algn="l"/>
              </a:tabLst>
              <a:defRPr/>
            </a:pPr>
            <a:r>
              <a:rPr lang="en-US" sz="2800" b="1" dirty="0" smtClean="0">
                <a:latin typeface="Candara" pitchFamily="34" charset="0"/>
              </a:rPr>
              <a:t>Find Education </a:t>
            </a:r>
            <a:r>
              <a:rPr lang="en-US" sz="2800" b="1" dirty="0">
                <a:latin typeface="Candara" pitchFamily="34" charset="0"/>
              </a:rPr>
              <a:t>and </a:t>
            </a:r>
            <a:r>
              <a:rPr lang="en-US" sz="2800" b="1" dirty="0" smtClean="0">
                <a:latin typeface="Candara" pitchFamily="34" charset="0"/>
              </a:rPr>
              <a:t>Training</a:t>
            </a:r>
            <a:endParaRPr lang="en-US" sz="2800" dirty="0"/>
          </a:p>
        </p:txBody>
      </p:sp>
      <p:sp>
        <p:nvSpPr>
          <p:cNvPr id="3" name="Slide Number Placeholder 2"/>
          <p:cNvSpPr>
            <a:spLocks noGrp="1"/>
          </p:cNvSpPr>
          <p:nvPr>
            <p:ph type="sldNum" sz="quarter" idx="12"/>
          </p:nvPr>
        </p:nvSpPr>
        <p:spPr>
          <a:xfrm>
            <a:off x="6006163" y="6356350"/>
            <a:ext cx="352261" cy="365125"/>
          </a:xfrm>
        </p:spPr>
        <p:txBody>
          <a:bodyPr/>
          <a:lstStyle/>
          <a:p>
            <a:fld id="{AF9DD44E-2746-4F7C-A6DC-C6840E4448F3}" type="slidenum">
              <a:rPr lang="en-US" smtClean="0"/>
              <a:t>4</a:t>
            </a:fld>
            <a:endParaRPr lang="en-US"/>
          </a:p>
        </p:txBody>
      </p:sp>
    </p:spTree>
    <p:extLst>
      <p:ext uri="{BB962C8B-B14F-4D97-AF65-F5344CB8AC3E}">
        <p14:creationId xmlns:p14="http://schemas.microsoft.com/office/powerpoint/2010/main" val="108925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25124" y="68627"/>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References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24417" b="4622"/>
          <a:stretch/>
        </p:blipFill>
        <p:spPr bwMode="auto">
          <a:xfrm>
            <a:off x="617912" y="1053029"/>
            <a:ext cx="8649878" cy="569771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2056969" y="161324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438" y="1795797"/>
            <a:ext cx="6936972" cy="11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3711763" y="2035001"/>
            <a:ext cx="5218923" cy="140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37354" y="1646835"/>
            <a:ext cx="459981" cy="230832"/>
          </a:xfrm>
          <a:prstGeom prst="rect">
            <a:avLst/>
          </a:prstGeom>
          <a:solidFill>
            <a:schemeClr val="bg1"/>
          </a:solidFill>
        </p:spPr>
        <p:txBody>
          <a:bodyPr wrap="square" rtlCol="0">
            <a:spAutoFit/>
          </a:bodyPr>
          <a:lstStyle/>
          <a:p>
            <a:pPr algn="ctr"/>
            <a:r>
              <a:rPr lang="en-US" sz="900" b="1" dirty="0"/>
              <a:t>Title</a:t>
            </a:r>
          </a:p>
        </p:txBody>
      </p:sp>
      <p:sp>
        <p:nvSpPr>
          <p:cNvPr id="18" name="TextBox 17"/>
          <p:cNvSpPr txBox="1"/>
          <p:nvPr/>
        </p:nvSpPr>
        <p:spPr>
          <a:xfrm>
            <a:off x="4081099" y="1656774"/>
            <a:ext cx="1276527" cy="215444"/>
          </a:xfrm>
          <a:prstGeom prst="rect">
            <a:avLst/>
          </a:prstGeom>
          <a:solidFill>
            <a:schemeClr val="bg1"/>
          </a:solidFill>
        </p:spPr>
        <p:txBody>
          <a:bodyPr wrap="square" rtlCol="0">
            <a:spAutoFit/>
          </a:bodyPr>
          <a:lstStyle/>
          <a:p>
            <a:pPr algn="ctr"/>
            <a:r>
              <a:rPr lang="en-US" sz="800" dirty="0"/>
              <a:t>Employer Search Items</a:t>
            </a:r>
          </a:p>
        </p:txBody>
      </p:sp>
      <p:sp>
        <p:nvSpPr>
          <p:cNvPr id="19" name="TextBox 18"/>
          <p:cNvSpPr txBox="1"/>
          <p:nvPr/>
        </p:nvSpPr>
        <p:spPr>
          <a:xfrm>
            <a:off x="3025688" y="1661610"/>
            <a:ext cx="1126156" cy="215444"/>
          </a:xfrm>
          <a:prstGeom prst="rect">
            <a:avLst/>
          </a:prstGeom>
          <a:solidFill>
            <a:schemeClr val="bg1"/>
          </a:solidFill>
        </p:spPr>
        <p:txBody>
          <a:bodyPr wrap="square" rtlCol="0">
            <a:spAutoFit/>
          </a:bodyPr>
          <a:lstStyle/>
          <a:p>
            <a:pPr algn="ctr"/>
            <a:r>
              <a:rPr lang="en-US" sz="800" dirty="0"/>
              <a:t>Résumé Extraction</a:t>
            </a:r>
          </a:p>
        </p:txBody>
      </p:sp>
      <p:sp>
        <p:nvSpPr>
          <p:cNvPr id="20" name="TextBox 19"/>
          <p:cNvSpPr txBox="1"/>
          <p:nvPr/>
        </p:nvSpPr>
        <p:spPr>
          <a:xfrm>
            <a:off x="5380897" y="1688075"/>
            <a:ext cx="763827" cy="215444"/>
          </a:xfrm>
          <a:prstGeom prst="rect">
            <a:avLst/>
          </a:prstGeom>
          <a:solidFill>
            <a:schemeClr val="bg1"/>
          </a:solidFill>
        </p:spPr>
        <p:txBody>
          <a:bodyPr wrap="square" rtlCol="0">
            <a:spAutoFit/>
          </a:bodyPr>
          <a:lstStyle/>
          <a:p>
            <a:pPr algn="ctr"/>
            <a:r>
              <a:rPr lang="en-US" sz="800" dirty="0"/>
              <a:t>Educatio</a:t>
            </a:r>
            <a:r>
              <a:rPr lang="en-US" sz="800" b="1" dirty="0"/>
              <a:t>n</a:t>
            </a:r>
          </a:p>
        </p:txBody>
      </p:sp>
      <p:sp>
        <p:nvSpPr>
          <p:cNvPr id="21" name="TextBox 20"/>
          <p:cNvSpPr txBox="1"/>
          <p:nvPr/>
        </p:nvSpPr>
        <p:spPr>
          <a:xfrm>
            <a:off x="6358688" y="1657198"/>
            <a:ext cx="808522" cy="215444"/>
          </a:xfrm>
          <a:prstGeom prst="rect">
            <a:avLst/>
          </a:prstGeom>
          <a:solidFill>
            <a:schemeClr val="bg1"/>
          </a:solidFill>
        </p:spPr>
        <p:txBody>
          <a:bodyPr wrap="square" rtlCol="0">
            <a:spAutoFit/>
          </a:bodyPr>
          <a:lstStyle/>
          <a:p>
            <a:pPr algn="ctr"/>
            <a:r>
              <a:rPr lang="en-US" sz="800" dirty="0"/>
              <a:t>Certifications</a:t>
            </a:r>
          </a:p>
        </p:txBody>
      </p:sp>
      <p:sp>
        <p:nvSpPr>
          <p:cNvPr id="22" name="TextBox 21"/>
          <p:cNvSpPr txBox="1"/>
          <p:nvPr/>
        </p:nvSpPr>
        <p:spPr>
          <a:xfrm>
            <a:off x="7389033" y="1661212"/>
            <a:ext cx="822671" cy="215444"/>
          </a:xfrm>
          <a:prstGeom prst="rect">
            <a:avLst/>
          </a:prstGeom>
          <a:solidFill>
            <a:schemeClr val="bg1"/>
          </a:solidFill>
        </p:spPr>
        <p:txBody>
          <a:bodyPr wrap="square" rtlCol="0">
            <a:spAutoFit/>
          </a:bodyPr>
          <a:lstStyle/>
          <a:p>
            <a:pPr algn="ctr"/>
            <a:r>
              <a:rPr lang="en-US" sz="800" dirty="0"/>
              <a:t>Employment</a:t>
            </a:r>
          </a:p>
        </p:txBody>
      </p:sp>
      <p:sp>
        <p:nvSpPr>
          <p:cNvPr id="23" name="TextBox 22"/>
          <p:cNvSpPr txBox="1"/>
          <p:nvPr/>
        </p:nvSpPr>
        <p:spPr>
          <a:xfrm>
            <a:off x="2131670" y="2211147"/>
            <a:ext cx="871348" cy="215444"/>
          </a:xfrm>
          <a:prstGeom prst="rect">
            <a:avLst/>
          </a:prstGeom>
          <a:noFill/>
        </p:spPr>
        <p:txBody>
          <a:bodyPr wrap="square" rtlCol="0">
            <a:spAutoFit/>
          </a:bodyPr>
          <a:lstStyle/>
          <a:p>
            <a:pPr algn="ctr"/>
            <a:r>
              <a:rPr lang="en-US" sz="800" dirty="0"/>
              <a:t>Ability Summary</a:t>
            </a:r>
            <a:endParaRPr lang="en-US" sz="800" b="1" dirty="0"/>
          </a:p>
        </p:txBody>
      </p:sp>
      <p:sp>
        <p:nvSpPr>
          <p:cNvPr id="24" name="TextBox 23"/>
          <p:cNvSpPr txBox="1"/>
          <p:nvPr/>
        </p:nvSpPr>
        <p:spPr>
          <a:xfrm>
            <a:off x="3293926" y="2201522"/>
            <a:ext cx="628179" cy="215444"/>
          </a:xfrm>
          <a:prstGeom prst="rect">
            <a:avLst/>
          </a:prstGeom>
          <a:noFill/>
        </p:spPr>
        <p:txBody>
          <a:bodyPr wrap="square" rtlCol="0">
            <a:spAutoFit/>
          </a:bodyPr>
          <a:lstStyle/>
          <a:p>
            <a:pPr algn="ctr"/>
            <a:r>
              <a:rPr lang="en-US" sz="800" dirty="0"/>
              <a:t>Objective</a:t>
            </a:r>
            <a:endParaRPr lang="en-US" sz="800" b="1" dirty="0"/>
          </a:p>
        </p:txBody>
      </p:sp>
      <p:sp>
        <p:nvSpPr>
          <p:cNvPr id="25" name="TextBox 24"/>
          <p:cNvSpPr txBox="1"/>
          <p:nvPr/>
        </p:nvSpPr>
        <p:spPr>
          <a:xfrm>
            <a:off x="4113578" y="2201631"/>
            <a:ext cx="1095334" cy="215444"/>
          </a:xfrm>
          <a:prstGeom prst="rect">
            <a:avLst/>
          </a:prstGeom>
          <a:noFill/>
        </p:spPr>
        <p:txBody>
          <a:bodyPr wrap="square" rtlCol="0">
            <a:spAutoFit/>
          </a:bodyPr>
          <a:lstStyle/>
          <a:p>
            <a:pPr algn="ctr"/>
            <a:r>
              <a:rPr lang="en-US" sz="800" dirty="0"/>
              <a:t>Honors &amp; Activities</a:t>
            </a:r>
            <a:endParaRPr lang="en-US" sz="800" b="1" dirty="0"/>
          </a:p>
        </p:txBody>
      </p:sp>
      <p:sp>
        <p:nvSpPr>
          <p:cNvPr id="26" name="TextBox 25"/>
          <p:cNvSpPr txBox="1"/>
          <p:nvPr/>
        </p:nvSpPr>
        <p:spPr>
          <a:xfrm>
            <a:off x="5170412" y="2201522"/>
            <a:ext cx="1254638" cy="215444"/>
          </a:xfrm>
          <a:prstGeom prst="rect">
            <a:avLst/>
          </a:prstGeom>
          <a:noFill/>
        </p:spPr>
        <p:txBody>
          <a:bodyPr wrap="square" rtlCol="0">
            <a:spAutoFit/>
          </a:bodyPr>
          <a:lstStyle/>
          <a:p>
            <a:pPr algn="ctr"/>
            <a:r>
              <a:rPr lang="en-US" sz="800" dirty="0"/>
              <a:t>Additional Information</a:t>
            </a:r>
            <a:endParaRPr lang="en-US" sz="800" b="1" dirty="0"/>
          </a:p>
        </p:txBody>
      </p:sp>
      <p:sp>
        <p:nvSpPr>
          <p:cNvPr id="27" name="TextBox 26"/>
          <p:cNvSpPr txBox="1"/>
          <p:nvPr/>
        </p:nvSpPr>
        <p:spPr>
          <a:xfrm>
            <a:off x="6472975" y="2211114"/>
            <a:ext cx="675256" cy="215444"/>
          </a:xfrm>
          <a:prstGeom prst="rect">
            <a:avLst/>
          </a:prstGeom>
          <a:noFill/>
        </p:spPr>
        <p:txBody>
          <a:bodyPr wrap="square" rtlCol="0">
            <a:spAutoFit/>
          </a:bodyPr>
          <a:lstStyle/>
          <a:p>
            <a:pPr algn="ctr"/>
            <a:r>
              <a:rPr lang="en-US" sz="800" dirty="0"/>
              <a:t>Contact</a:t>
            </a:r>
            <a:endParaRPr lang="en-US" sz="800" b="1" dirty="0"/>
          </a:p>
        </p:txBody>
      </p:sp>
      <p:sp>
        <p:nvSpPr>
          <p:cNvPr id="28" name="TextBox 27"/>
          <p:cNvSpPr txBox="1"/>
          <p:nvPr/>
        </p:nvSpPr>
        <p:spPr>
          <a:xfrm>
            <a:off x="7484867" y="2220828"/>
            <a:ext cx="760055" cy="215444"/>
          </a:xfrm>
          <a:prstGeom prst="rect">
            <a:avLst/>
          </a:prstGeom>
          <a:noFill/>
        </p:spPr>
        <p:txBody>
          <a:bodyPr wrap="square" rtlCol="0">
            <a:spAutoFit/>
          </a:bodyPr>
          <a:lstStyle/>
          <a:p>
            <a:pPr algn="ctr"/>
            <a:r>
              <a:rPr lang="en-US" sz="800" dirty="0"/>
              <a:t>References</a:t>
            </a:r>
            <a:endParaRPr lang="en-US" sz="800" b="1" dirty="0"/>
          </a:p>
        </p:txBody>
      </p:sp>
      <p:cxnSp>
        <p:nvCxnSpPr>
          <p:cNvPr id="29" name="Straight Connector 28"/>
          <p:cNvCxnSpPr>
            <a:endCxn id="32" idx="2"/>
          </p:cNvCxnSpPr>
          <p:nvPr/>
        </p:nvCxnSpPr>
        <p:spPr>
          <a:xfrm flipV="1">
            <a:off x="2648026" y="2029136"/>
            <a:ext cx="756468" cy="9939"/>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84077" y="2028243"/>
            <a:ext cx="453483"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404494" y="1867624"/>
            <a:ext cx="307269" cy="323024"/>
            <a:chOff x="2278143" y="1563274"/>
            <a:chExt cx="307269" cy="323024"/>
          </a:xfrm>
        </p:grpSpPr>
        <p:sp>
          <p:nvSpPr>
            <p:cNvPr id="32" name="Flowchart: Connector 3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34" name="Straight Connector 33"/>
          <p:cNvCxnSpPr/>
          <p:nvPr/>
        </p:nvCxnSpPr>
        <p:spPr>
          <a:xfrm>
            <a:off x="2002705" y="2598117"/>
            <a:ext cx="6962618" cy="2981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78379" y="2434505"/>
            <a:ext cx="307269" cy="323024"/>
            <a:chOff x="2278143" y="1563274"/>
            <a:chExt cx="307269" cy="323024"/>
          </a:xfrm>
        </p:grpSpPr>
        <p:sp>
          <p:nvSpPr>
            <p:cNvPr id="36" name="Flowchart: Connector 3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8" name="Group 37"/>
          <p:cNvGrpSpPr/>
          <p:nvPr/>
        </p:nvGrpSpPr>
        <p:grpSpPr>
          <a:xfrm>
            <a:off x="5663346" y="2429000"/>
            <a:ext cx="307269" cy="323024"/>
            <a:chOff x="2278143" y="1563274"/>
            <a:chExt cx="307269" cy="323024"/>
          </a:xfrm>
        </p:grpSpPr>
        <p:sp>
          <p:nvSpPr>
            <p:cNvPr id="39" name="Flowchart: Connector 3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1" name="Group 40"/>
          <p:cNvGrpSpPr/>
          <p:nvPr/>
        </p:nvGrpSpPr>
        <p:grpSpPr>
          <a:xfrm>
            <a:off x="3424498" y="2415852"/>
            <a:ext cx="307269" cy="323024"/>
            <a:chOff x="2278143" y="1563274"/>
            <a:chExt cx="307269" cy="323024"/>
          </a:xfrm>
        </p:grpSpPr>
        <p:sp>
          <p:nvSpPr>
            <p:cNvPr id="42" name="Flowchart: Connector 41"/>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4" name="Group 43"/>
          <p:cNvGrpSpPr/>
          <p:nvPr/>
        </p:nvGrpSpPr>
        <p:grpSpPr>
          <a:xfrm>
            <a:off x="2413709" y="2421790"/>
            <a:ext cx="307269" cy="323024"/>
            <a:chOff x="2278143" y="1563274"/>
            <a:chExt cx="307269" cy="323024"/>
          </a:xfrm>
        </p:grpSpPr>
        <p:sp>
          <p:nvSpPr>
            <p:cNvPr id="45" name="Flowchart: Connector 44"/>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47" name="Group 46"/>
          <p:cNvGrpSpPr/>
          <p:nvPr/>
        </p:nvGrpSpPr>
        <p:grpSpPr>
          <a:xfrm>
            <a:off x="8719691" y="1876274"/>
            <a:ext cx="307269" cy="323024"/>
            <a:chOff x="2278143" y="1563274"/>
            <a:chExt cx="307269" cy="323024"/>
          </a:xfrm>
        </p:grpSpPr>
        <p:sp>
          <p:nvSpPr>
            <p:cNvPr id="48" name="Flowchart: Connector 47"/>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2333898" y="1763709"/>
            <a:ext cx="415498" cy="461665"/>
            <a:chOff x="3100734" y="3849407"/>
            <a:chExt cx="415498" cy="461665"/>
          </a:xfrm>
        </p:grpSpPr>
        <p:sp>
          <p:nvSpPr>
            <p:cNvPr id="51" name="Flowchart: Connector 50"/>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53" name="Group 52"/>
          <p:cNvGrpSpPr/>
          <p:nvPr/>
        </p:nvGrpSpPr>
        <p:grpSpPr>
          <a:xfrm>
            <a:off x="3340440" y="1790099"/>
            <a:ext cx="415498" cy="461665"/>
            <a:chOff x="3100734" y="3849407"/>
            <a:chExt cx="415498" cy="461665"/>
          </a:xfrm>
        </p:grpSpPr>
        <p:sp>
          <p:nvSpPr>
            <p:cNvPr id="54" name="Flowchart: Connector 53"/>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56" name="Straight Connector 55"/>
          <p:cNvCxnSpPr/>
          <p:nvPr/>
        </p:nvCxnSpPr>
        <p:spPr>
          <a:xfrm>
            <a:off x="3642434" y="2045308"/>
            <a:ext cx="913354" cy="14475"/>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55788" y="2045308"/>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606129" y="1867569"/>
            <a:ext cx="307269" cy="323024"/>
            <a:chOff x="2278143" y="1563274"/>
            <a:chExt cx="307269" cy="323024"/>
          </a:xfrm>
        </p:grpSpPr>
        <p:sp>
          <p:nvSpPr>
            <p:cNvPr id="59" name="Flowchart: Connector 5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1" name="TextBox 60"/>
          <p:cNvSpPr txBox="1"/>
          <p:nvPr/>
        </p:nvSpPr>
        <p:spPr>
          <a:xfrm>
            <a:off x="8499926" y="1672852"/>
            <a:ext cx="763827" cy="215444"/>
          </a:xfrm>
          <a:prstGeom prst="rect">
            <a:avLst/>
          </a:prstGeom>
          <a:solidFill>
            <a:schemeClr val="bg1"/>
          </a:solidFill>
        </p:spPr>
        <p:txBody>
          <a:bodyPr wrap="square" rtlCol="0">
            <a:spAutoFit/>
          </a:bodyPr>
          <a:lstStyle/>
          <a:p>
            <a:pPr algn="ctr"/>
            <a:r>
              <a:rPr lang="en-US" sz="800" dirty="0"/>
              <a:t>Job Skills</a:t>
            </a:r>
            <a:endParaRPr lang="en-US" sz="800" b="1" dirty="0"/>
          </a:p>
        </p:txBody>
      </p:sp>
      <p:sp>
        <p:nvSpPr>
          <p:cNvPr id="62" name="TextBox 61"/>
          <p:cNvSpPr txBox="1"/>
          <p:nvPr/>
        </p:nvSpPr>
        <p:spPr>
          <a:xfrm>
            <a:off x="1987867" y="276506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63" name="Rectangle 62"/>
          <p:cNvSpPr/>
          <p:nvPr/>
        </p:nvSpPr>
        <p:spPr>
          <a:xfrm>
            <a:off x="2047916" y="2985577"/>
            <a:ext cx="7206784" cy="367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Narrow" panose="020B0606020202030204" pitchFamily="34" charset="0"/>
              </a:rPr>
              <a:t>Active Confidential</a:t>
            </a:r>
            <a:endParaRPr lang="en-US" dirty="0">
              <a:latin typeface="Arial Narrow" panose="020B0606020202030204" pitchFamily="34" charset="0"/>
            </a:endParaRPr>
          </a:p>
        </p:txBody>
      </p:sp>
      <p:sp>
        <p:nvSpPr>
          <p:cNvPr id="64" name="Rounded Rectangle 1"/>
          <p:cNvSpPr/>
          <p:nvPr/>
        </p:nvSpPr>
        <p:spPr>
          <a:xfrm>
            <a:off x="2027506" y="3288706"/>
            <a:ext cx="8682171" cy="1887347"/>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2"/>
          <p:cNvSpPr/>
          <p:nvPr/>
        </p:nvSpPr>
        <p:spPr>
          <a:xfrm>
            <a:off x="2265728" y="3148863"/>
            <a:ext cx="1591046"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282788" y="3112301"/>
            <a:ext cx="1647627" cy="307777"/>
          </a:xfrm>
          <a:prstGeom prst="rect">
            <a:avLst/>
          </a:prstGeom>
          <a:noFill/>
        </p:spPr>
        <p:txBody>
          <a:bodyPr wrap="square" rtlCol="0">
            <a:spAutoFit/>
          </a:bodyPr>
          <a:lstStyle/>
          <a:p>
            <a:r>
              <a:rPr lang="en-US" sz="1400" b="1" dirty="0">
                <a:solidFill>
                  <a:schemeClr val="bg1"/>
                </a:solidFill>
                <a:latin typeface="Arial Narrow" panose="020B0606020202030204" pitchFamily="34" charset="0"/>
              </a:rPr>
              <a:t>Detailed References</a:t>
            </a:r>
          </a:p>
        </p:txBody>
      </p:sp>
      <p:grpSp>
        <p:nvGrpSpPr>
          <p:cNvPr id="68" name="Group 67"/>
          <p:cNvGrpSpPr/>
          <p:nvPr/>
        </p:nvGrpSpPr>
        <p:grpSpPr>
          <a:xfrm>
            <a:off x="4556560" y="2420433"/>
            <a:ext cx="307269" cy="323024"/>
            <a:chOff x="2278143" y="1563274"/>
            <a:chExt cx="307269" cy="323024"/>
          </a:xfrm>
        </p:grpSpPr>
        <p:sp>
          <p:nvSpPr>
            <p:cNvPr id="69" name="Flowchart: Connector 68"/>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71" name="Group 70"/>
          <p:cNvGrpSpPr/>
          <p:nvPr/>
        </p:nvGrpSpPr>
        <p:grpSpPr>
          <a:xfrm>
            <a:off x="4425332" y="1788597"/>
            <a:ext cx="415498" cy="461665"/>
            <a:chOff x="3100734" y="3849407"/>
            <a:chExt cx="415498" cy="461665"/>
          </a:xfrm>
        </p:grpSpPr>
        <p:sp>
          <p:nvSpPr>
            <p:cNvPr id="72" name="Flowchart: Connector 7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74" name="Straight Connector 73"/>
          <p:cNvCxnSpPr/>
          <p:nvPr/>
        </p:nvCxnSpPr>
        <p:spPr>
          <a:xfrm>
            <a:off x="5722167" y="2043805"/>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6643983" y="1867210"/>
            <a:ext cx="307269" cy="323024"/>
            <a:chOff x="2278143" y="1563274"/>
            <a:chExt cx="307269" cy="323024"/>
          </a:xfrm>
        </p:grpSpPr>
        <p:sp>
          <p:nvSpPr>
            <p:cNvPr id="76" name="Flowchart: Connector 75"/>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8" name="TextBox 77"/>
          <p:cNvSpPr txBox="1"/>
          <p:nvPr/>
        </p:nvSpPr>
        <p:spPr>
          <a:xfrm>
            <a:off x="5882923" y="3912568"/>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You have no records</a:t>
            </a:r>
          </a:p>
        </p:txBody>
      </p:sp>
      <p:grpSp>
        <p:nvGrpSpPr>
          <p:cNvPr id="79" name="Group 78"/>
          <p:cNvGrpSpPr/>
          <p:nvPr/>
        </p:nvGrpSpPr>
        <p:grpSpPr>
          <a:xfrm>
            <a:off x="5544088" y="1785132"/>
            <a:ext cx="415498" cy="461665"/>
            <a:chOff x="3100734" y="3849407"/>
            <a:chExt cx="415498" cy="461665"/>
          </a:xfrm>
        </p:grpSpPr>
        <p:sp>
          <p:nvSpPr>
            <p:cNvPr id="80" name="Flowchart: Connector 7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82" name="Straight Connector 81"/>
          <p:cNvCxnSpPr/>
          <p:nvPr/>
        </p:nvCxnSpPr>
        <p:spPr>
          <a:xfrm>
            <a:off x="6820148" y="2040340"/>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7681837" y="1874560"/>
            <a:ext cx="307269" cy="323024"/>
            <a:chOff x="2278143" y="1563274"/>
            <a:chExt cx="307269" cy="323024"/>
          </a:xfrm>
        </p:grpSpPr>
        <p:sp>
          <p:nvSpPr>
            <p:cNvPr id="84" name="Flowchart: Connector 83"/>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6" name="Rectangle 85"/>
          <p:cNvSpPr/>
          <p:nvPr/>
        </p:nvSpPr>
        <p:spPr>
          <a:xfrm>
            <a:off x="7349348" y="2237218"/>
            <a:ext cx="1069654" cy="6121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949012" y="1302104"/>
            <a:ext cx="2176639" cy="276999"/>
          </a:xfrm>
          <a:prstGeom prst="rect">
            <a:avLst/>
          </a:prstGeom>
          <a:noFill/>
        </p:spPr>
        <p:txBody>
          <a:bodyPr wrap="square" rtlCol="0">
            <a:spAutoFit/>
          </a:bodyPr>
          <a:lstStyle/>
          <a:p>
            <a:r>
              <a:rPr lang="en-US" sz="1200" b="1" dirty="0">
                <a:latin typeface="Arial Narrow" panose="020B0606020202030204" pitchFamily="34" charset="0"/>
              </a:rPr>
              <a:t>Résumé Upload Builder</a:t>
            </a:r>
          </a:p>
        </p:txBody>
      </p:sp>
      <p:grpSp>
        <p:nvGrpSpPr>
          <p:cNvPr id="96" name="Group 95"/>
          <p:cNvGrpSpPr/>
          <p:nvPr/>
        </p:nvGrpSpPr>
        <p:grpSpPr>
          <a:xfrm>
            <a:off x="6571658" y="1792706"/>
            <a:ext cx="415498" cy="461665"/>
            <a:chOff x="3100734" y="3849407"/>
            <a:chExt cx="415498" cy="461665"/>
          </a:xfrm>
        </p:grpSpPr>
        <p:sp>
          <p:nvSpPr>
            <p:cNvPr id="97" name="Flowchart: Connector 96"/>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01" name="Group 100"/>
          <p:cNvGrpSpPr/>
          <p:nvPr/>
        </p:nvGrpSpPr>
        <p:grpSpPr>
          <a:xfrm>
            <a:off x="612754" y="705194"/>
            <a:ext cx="10579884" cy="444180"/>
            <a:chOff x="740389" y="2334394"/>
            <a:chExt cx="10579884" cy="523220"/>
          </a:xfrm>
        </p:grpSpPr>
        <p:sp>
          <p:nvSpPr>
            <p:cNvPr id="102" name="Rectangle 101"/>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04" name="Group 103"/>
            <p:cNvGrpSpPr/>
            <p:nvPr/>
          </p:nvGrpSpPr>
          <p:grpSpPr>
            <a:xfrm>
              <a:off x="3461961" y="2448074"/>
              <a:ext cx="249571" cy="209014"/>
              <a:chOff x="1588167" y="3041574"/>
              <a:chExt cx="962529" cy="918083"/>
            </a:xfrm>
            <a:solidFill>
              <a:schemeClr val="bg1"/>
            </a:solidFill>
          </p:grpSpPr>
          <p:sp>
            <p:nvSpPr>
              <p:cNvPr id="128" name="Rectangle 12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06" name="TextBox 105"/>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107" name="TextBox 106"/>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108" name="TextBox 107"/>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109" name="Group 108"/>
            <p:cNvGrpSpPr/>
            <p:nvPr/>
          </p:nvGrpSpPr>
          <p:grpSpPr>
            <a:xfrm>
              <a:off x="961415" y="2450591"/>
              <a:ext cx="284290" cy="233287"/>
              <a:chOff x="2426677" y="3393831"/>
              <a:chExt cx="284290" cy="233287"/>
            </a:xfrm>
          </p:grpSpPr>
          <p:sp>
            <p:nvSpPr>
              <p:cNvPr id="125" name="Minus Sign 124"/>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inus Sign 125"/>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inus Sign 126"/>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111"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rot="16200000">
              <a:off x="6806807" y="2433804"/>
              <a:ext cx="253390" cy="246758"/>
              <a:chOff x="673358" y="3458547"/>
              <a:chExt cx="2797311" cy="2057400"/>
            </a:xfrm>
            <a:solidFill>
              <a:schemeClr val="bg1"/>
            </a:solidFill>
          </p:grpSpPr>
          <p:sp>
            <p:nvSpPr>
              <p:cNvPr id="122" name="Flowchart: Magnetic Disk 12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8841416" y="2443960"/>
              <a:ext cx="167995" cy="238993"/>
              <a:chOff x="3124200" y="1769708"/>
              <a:chExt cx="1371598" cy="1659292"/>
            </a:xfrm>
            <a:solidFill>
              <a:schemeClr val="bg1"/>
            </a:solidFill>
          </p:grpSpPr>
          <p:sp>
            <p:nvSpPr>
              <p:cNvPr id="116" name="Flowchart: Delay 11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4" name="Picture 113"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cxnSp>
        <p:nvCxnSpPr>
          <p:cNvPr id="132" name="Straight Connector 131"/>
          <p:cNvCxnSpPr/>
          <p:nvPr/>
        </p:nvCxnSpPr>
        <p:spPr>
          <a:xfrm>
            <a:off x="7868712" y="2038487"/>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11169" y="2591486"/>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016518" y="2600163"/>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930415" y="2607776"/>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7610684" y="1790566"/>
            <a:ext cx="415498" cy="461665"/>
            <a:chOff x="3100734" y="3849407"/>
            <a:chExt cx="415498" cy="461665"/>
          </a:xfrm>
        </p:grpSpPr>
        <p:sp>
          <p:nvSpPr>
            <p:cNvPr id="137" name="Flowchart: Connector 136"/>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39" name="Group 138"/>
          <p:cNvGrpSpPr/>
          <p:nvPr/>
        </p:nvGrpSpPr>
        <p:grpSpPr>
          <a:xfrm>
            <a:off x="8644183" y="1803097"/>
            <a:ext cx="415498" cy="461665"/>
            <a:chOff x="3100734" y="3849407"/>
            <a:chExt cx="415498" cy="461665"/>
          </a:xfrm>
        </p:grpSpPr>
        <p:sp>
          <p:nvSpPr>
            <p:cNvPr id="140" name="Flowchart: Connector 139"/>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42" name="Group 141"/>
          <p:cNvGrpSpPr/>
          <p:nvPr/>
        </p:nvGrpSpPr>
        <p:grpSpPr>
          <a:xfrm>
            <a:off x="2342405" y="2326172"/>
            <a:ext cx="415498" cy="461665"/>
            <a:chOff x="3100734" y="3849407"/>
            <a:chExt cx="415498" cy="461665"/>
          </a:xfrm>
        </p:grpSpPr>
        <p:sp>
          <p:nvSpPr>
            <p:cNvPr id="143" name="Flowchart: Connector 142"/>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45" name="Group 144"/>
          <p:cNvGrpSpPr/>
          <p:nvPr/>
        </p:nvGrpSpPr>
        <p:grpSpPr>
          <a:xfrm>
            <a:off x="3347184" y="2326106"/>
            <a:ext cx="415498" cy="461665"/>
            <a:chOff x="3100734" y="3849407"/>
            <a:chExt cx="415498" cy="461665"/>
          </a:xfrm>
        </p:grpSpPr>
        <p:sp>
          <p:nvSpPr>
            <p:cNvPr id="146" name="Flowchart: Connector 145"/>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cxnSp>
        <p:nvCxnSpPr>
          <p:cNvPr id="148" name="Straight Connector 147"/>
          <p:cNvCxnSpPr/>
          <p:nvPr/>
        </p:nvCxnSpPr>
        <p:spPr>
          <a:xfrm>
            <a:off x="5928836" y="2617232"/>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796908" y="2627337"/>
            <a:ext cx="1067986" cy="1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7735112" y="2437879"/>
            <a:ext cx="307269" cy="323024"/>
            <a:chOff x="2278143" y="1563274"/>
            <a:chExt cx="307269" cy="323024"/>
          </a:xfrm>
        </p:grpSpPr>
        <p:sp>
          <p:nvSpPr>
            <p:cNvPr id="151" name="Flowchart: Connector 150"/>
            <p:cNvSpPr/>
            <p:nvPr/>
          </p:nvSpPr>
          <p:spPr>
            <a:xfrm>
              <a:off x="2278143" y="1563274"/>
              <a:ext cx="307269" cy="323024"/>
            </a:xfrm>
            <a:prstGeom prst="flowChartConnector">
              <a:avLst/>
            </a:prstGeom>
            <a:solidFill>
              <a:schemeClr val="bg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ultiply 52"/>
            <p:cNvSpPr/>
            <p:nvPr/>
          </p:nvSpPr>
          <p:spPr>
            <a:xfrm>
              <a:off x="2278143" y="1618930"/>
              <a:ext cx="307269" cy="21986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53" name="Group 152"/>
          <p:cNvGrpSpPr/>
          <p:nvPr/>
        </p:nvGrpSpPr>
        <p:grpSpPr>
          <a:xfrm>
            <a:off x="7737377" y="2429486"/>
            <a:ext cx="307269" cy="323024"/>
            <a:chOff x="1075113" y="1733097"/>
            <a:chExt cx="307269" cy="323024"/>
          </a:xfrm>
        </p:grpSpPr>
        <p:sp>
          <p:nvSpPr>
            <p:cNvPr id="154" name="Flowchart: Connector 153"/>
            <p:cNvSpPr/>
            <p:nvPr/>
          </p:nvSpPr>
          <p:spPr>
            <a:xfrm>
              <a:off x="1075113" y="1733097"/>
              <a:ext cx="307269" cy="323024"/>
            </a:xfrm>
            <a:prstGeom prst="flowChartConnector">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a:off x="1138535" y="1798089"/>
              <a:ext cx="169646" cy="17393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p:nvPr/>
          </p:nvCxnSpPr>
          <p:spPr>
            <a:xfrm>
              <a:off x="1232456" y="1875636"/>
              <a:ext cx="0" cy="92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a:off x="4642498" y="2612668"/>
            <a:ext cx="1067986" cy="15267"/>
          </a:xfrm>
          <a:prstGeom prst="line">
            <a:avLst/>
          </a:prstGeom>
          <a:ln w="3810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4469541" y="2334074"/>
            <a:ext cx="415498" cy="461665"/>
            <a:chOff x="3100734" y="3849407"/>
            <a:chExt cx="415498" cy="461665"/>
          </a:xfrm>
        </p:grpSpPr>
        <p:sp>
          <p:nvSpPr>
            <p:cNvPr id="159" name="Flowchart: Connector 158"/>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61" name="Group 160"/>
          <p:cNvGrpSpPr/>
          <p:nvPr/>
        </p:nvGrpSpPr>
        <p:grpSpPr>
          <a:xfrm>
            <a:off x="5591898" y="2334073"/>
            <a:ext cx="415498" cy="461665"/>
            <a:chOff x="3100734" y="3849407"/>
            <a:chExt cx="415498" cy="461665"/>
          </a:xfrm>
        </p:grpSpPr>
        <p:sp>
          <p:nvSpPr>
            <p:cNvPr id="162" name="Flowchart: Connector 161"/>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grpSp>
        <p:nvGrpSpPr>
          <p:cNvPr id="188" name="Group 187"/>
          <p:cNvGrpSpPr/>
          <p:nvPr/>
        </p:nvGrpSpPr>
        <p:grpSpPr>
          <a:xfrm>
            <a:off x="6622479" y="2350676"/>
            <a:ext cx="415498" cy="461665"/>
            <a:chOff x="3100734" y="3849407"/>
            <a:chExt cx="415498" cy="461665"/>
          </a:xfrm>
        </p:grpSpPr>
        <p:sp>
          <p:nvSpPr>
            <p:cNvPr id="189" name="Flowchart: Connector 188"/>
            <p:cNvSpPr/>
            <p:nvPr/>
          </p:nvSpPr>
          <p:spPr>
            <a:xfrm>
              <a:off x="3172102" y="3931726"/>
              <a:ext cx="307269" cy="323024"/>
            </a:xfrm>
            <a:prstGeom prst="flowChartConnector">
              <a:avLst/>
            </a:prstGeom>
            <a:solidFill>
              <a:srgbClr val="006666"/>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100734" y="3849407"/>
              <a:ext cx="415498" cy="461665"/>
            </a:xfrm>
            <a:prstGeom prst="rect">
              <a:avLst/>
            </a:prstGeom>
          </p:spPr>
          <p:txBody>
            <a:bodyPr wrap="square">
              <a:spAutoFit/>
            </a:bodyPr>
            <a:lstStyle/>
            <a:p>
              <a:r>
                <a:rPr lang="en-US" sz="2400" b="1" dirty="0">
                  <a:solidFill>
                    <a:schemeClr val="bg1"/>
                  </a:solidFill>
                  <a:sym typeface="Webdings"/>
                </a:rPr>
                <a:t></a:t>
              </a:r>
              <a:endParaRPr lang="en-US" sz="2400" dirty="0">
                <a:solidFill>
                  <a:schemeClr val="bg1"/>
                </a:solidFill>
              </a:endParaRPr>
            </a:p>
          </p:txBody>
        </p:sp>
      </p:grpSp>
      <p:sp>
        <p:nvSpPr>
          <p:cNvPr id="191" name="Rounded Rectangle 2"/>
          <p:cNvSpPr/>
          <p:nvPr/>
        </p:nvSpPr>
        <p:spPr>
          <a:xfrm>
            <a:off x="2071582" y="3627407"/>
            <a:ext cx="8493240"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2505726" y="3606771"/>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Name</a:t>
            </a:r>
            <a:endParaRPr lang="en-US" sz="1200" b="1" dirty="0">
              <a:solidFill>
                <a:schemeClr val="bg1"/>
              </a:solidFill>
              <a:latin typeface="Arial Narrow" panose="020B0606020202030204" pitchFamily="34" charset="0"/>
            </a:endParaRPr>
          </a:p>
        </p:txBody>
      </p:sp>
      <p:sp>
        <p:nvSpPr>
          <p:cNvPr id="193" name="TextBox 192"/>
          <p:cNvSpPr txBox="1"/>
          <p:nvPr/>
        </p:nvSpPr>
        <p:spPr>
          <a:xfrm>
            <a:off x="4319319" y="3601117"/>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Phone</a:t>
            </a:r>
            <a:endParaRPr lang="en-US" sz="1200" b="1" dirty="0">
              <a:solidFill>
                <a:schemeClr val="bg1"/>
              </a:solidFill>
              <a:latin typeface="Arial Narrow" panose="020B0606020202030204" pitchFamily="34" charset="0"/>
            </a:endParaRPr>
          </a:p>
        </p:txBody>
      </p:sp>
      <p:sp>
        <p:nvSpPr>
          <p:cNvPr id="194" name="TextBox 193"/>
          <p:cNvSpPr txBox="1"/>
          <p:nvPr/>
        </p:nvSpPr>
        <p:spPr>
          <a:xfrm>
            <a:off x="6226462" y="3601117"/>
            <a:ext cx="1396583"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Employer</a:t>
            </a:r>
            <a:endParaRPr lang="en-US" sz="1200" b="1" dirty="0">
              <a:solidFill>
                <a:schemeClr val="bg1"/>
              </a:solidFill>
              <a:latin typeface="Arial Narrow" panose="020B0606020202030204" pitchFamily="34" charset="0"/>
            </a:endParaRPr>
          </a:p>
        </p:txBody>
      </p:sp>
      <p:sp>
        <p:nvSpPr>
          <p:cNvPr id="195" name="TextBox 194"/>
          <p:cNvSpPr txBox="1"/>
          <p:nvPr/>
        </p:nvSpPr>
        <p:spPr>
          <a:xfrm>
            <a:off x="8524153" y="3610170"/>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Reference Type</a:t>
            </a:r>
            <a:endParaRPr lang="en-US" sz="1200" b="1" dirty="0">
              <a:solidFill>
                <a:schemeClr val="bg1"/>
              </a:solidFill>
              <a:latin typeface="Arial Narrow" panose="020B0606020202030204" pitchFamily="34" charset="0"/>
            </a:endParaRPr>
          </a:p>
        </p:txBody>
      </p:sp>
      <p:sp>
        <p:nvSpPr>
          <p:cNvPr id="196" name="TextBox 195"/>
          <p:cNvSpPr txBox="1"/>
          <p:nvPr/>
        </p:nvSpPr>
        <p:spPr>
          <a:xfrm>
            <a:off x="2549812" y="4831962"/>
            <a:ext cx="3594912" cy="276999"/>
          </a:xfrm>
          <a:prstGeom prst="rect">
            <a:avLst/>
          </a:prstGeom>
          <a:noFill/>
          <a:ln w="12700">
            <a:noFill/>
          </a:ln>
        </p:spPr>
        <p:txBody>
          <a:bodyPr wrap="square" rtlCol="0">
            <a:spAutoFit/>
          </a:bodyPr>
          <a:lstStyle/>
          <a:p>
            <a:r>
              <a:rPr lang="en-US" sz="1200" dirty="0">
                <a:latin typeface="Arial Narrow" panose="020B0606020202030204" pitchFamily="34" charset="0"/>
              </a:rPr>
              <a:t>Display “References available on request” on this résumé</a:t>
            </a:r>
          </a:p>
        </p:txBody>
      </p:sp>
      <p:sp>
        <p:nvSpPr>
          <p:cNvPr id="197" name="Rectangle 196"/>
          <p:cNvSpPr/>
          <p:nvPr/>
        </p:nvSpPr>
        <p:spPr>
          <a:xfrm>
            <a:off x="2405266" y="4886148"/>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5942587" y="5300710"/>
            <a:ext cx="2525204" cy="276999"/>
          </a:xfrm>
          <a:prstGeom prst="rect">
            <a:avLst/>
          </a:prstGeom>
          <a:noFill/>
          <a:ln w="12700">
            <a:noFill/>
          </a:ln>
        </p:spPr>
        <p:txBody>
          <a:bodyPr wrap="square" rtlCol="0">
            <a:spAutoFit/>
          </a:bodyPr>
          <a:lstStyle/>
          <a:p>
            <a:r>
              <a:rPr lang="en-US" sz="1200" dirty="0">
                <a:latin typeface="Arial Narrow" panose="020B0606020202030204" pitchFamily="34" charset="0"/>
              </a:rPr>
              <a:t>[ </a:t>
            </a:r>
            <a:r>
              <a:rPr lang="en-US" sz="1200" u="sng" dirty="0">
                <a:latin typeface="Arial Narrow" panose="020B0606020202030204" pitchFamily="34" charset="0"/>
              </a:rPr>
              <a:t>Add a new Reference</a:t>
            </a:r>
            <a:r>
              <a:rPr lang="en-US" sz="1200" dirty="0">
                <a:latin typeface="Arial Narrow" panose="020B0606020202030204" pitchFamily="34" charset="0"/>
              </a:rPr>
              <a:t> ]</a:t>
            </a:r>
          </a:p>
        </p:txBody>
      </p:sp>
      <p:grpSp>
        <p:nvGrpSpPr>
          <p:cNvPr id="199" name="Group 198"/>
          <p:cNvGrpSpPr/>
          <p:nvPr/>
        </p:nvGrpSpPr>
        <p:grpSpPr>
          <a:xfrm>
            <a:off x="5603033" y="5808243"/>
            <a:ext cx="2425691" cy="483231"/>
            <a:chOff x="5757751" y="5318698"/>
            <a:chExt cx="2425691" cy="483231"/>
          </a:xfrm>
        </p:grpSpPr>
        <p:sp>
          <p:nvSpPr>
            <p:cNvPr id="200" name="Flowchart: Alternate Process 199"/>
            <p:cNvSpPr/>
            <p:nvPr/>
          </p:nvSpPr>
          <p:spPr>
            <a:xfrm>
              <a:off x="7023663" y="5324925"/>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7085353" y="5366353"/>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Finish</a:t>
              </a:r>
            </a:p>
          </p:txBody>
        </p:sp>
        <p:sp>
          <p:nvSpPr>
            <p:cNvPr id="202" name="Flowchart: Alternate Process 201"/>
            <p:cNvSpPr/>
            <p:nvPr/>
          </p:nvSpPr>
          <p:spPr>
            <a:xfrm>
              <a:off x="5757751" y="5318698"/>
              <a:ext cx="1159779" cy="477004"/>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5790810" y="5404165"/>
              <a:ext cx="1079426"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&lt;&lt; Back</a:t>
              </a:r>
            </a:p>
          </p:txBody>
        </p:sp>
      </p:grpSp>
      <p:sp>
        <p:nvSpPr>
          <p:cNvPr id="204" name="Slide Number Placeholder 2"/>
          <p:cNvSpPr txBox="1">
            <a:spLocks/>
          </p:cNvSpPr>
          <p:nvPr/>
        </p:nvSpPr>
        <p:spPr>
          <a:xfrm>
            <a:off x="6281457" y="6427960"/>
            <a:ext cx="496133" cy="37609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9DD44E-2746-4F7C-A6DC-C6840E4448F3}" type="slidenum">
              <a:rPr lang="en-US" smtClean="0"/>
              <a:pPr/>
              <a:t>40</a:t>
            </a:fld>
            <a:endParaRPr lang="en-US" dirty="0"/>
          </a:p>
        </p:txBody>
      </p:sp>
      <p:sp>
        <p:nvSpPr>
          <p:cNvPr id="205" name="Rectangle 4"/>
          <p:cNvSpPr>
            <a:spLocks noChangeArrowheads="1"/>
          </p:cNvSpPr>
          <p:nvPr/>
        </p:nvSpPr>
        <p:spPr bwMode="auto">
          <a:xfrm>
            <a:off x="9352344" y="1385446"/>
            <a:ext cx="2740765" cy="3970318"/>
          </a:xfrm>
          <a:prstGeom prst="rect">
            <a:avLst/>
          </a:prstGeom>
          <a:solidFill>
            <a:schemeClr val="bg1"/>
          </a:solidFill>
          <a:ln>
            <a:noFill/>
          </a:ln>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smtClean="0">
                <a:solidFill>
                  <a:srgbClr val="FF0000"/>
                </a:solidFill>
                <a:latin typeface="Candara" panose="020E0502030303020204" pitchFamily="34" charset="0"/>
              </a:rPr>
              <a:t>Details about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References</a:t>
            </a:r>
            <a:r>
              <a:rPr lang="en-US" altLang="en-US" sz="2800" dirty="0" smtClean="0">
                <a:solidFill>
                  <a:srgbClr val="FF0000"/>
                </a:solidFill>
                <a:latin typeface="Candara" panose="020E0502030303020204" pitchFamily="34" charset="0"/>
              </a:rPr>
              <a:t> (contacts who can refer you  for jobs) are </a:t>
            </a:r>
            <a:r>
              <a:rPr lang="en-US" altLang="en-US" sz="2800" dirty="0">
                <a:solidFill>
                  <a:srgbClr val="FF0000"/>
                </a:solidFill>
                <a:latin typeface="Candara" panose="020E0502030303020204" pitchFamily="34" charset="0"/>
              </a:rPr>
              <a:t>optional. </a:t>
            </a:r>
            <a:r>
              <a:rPr lang="en-US" altLang="en-US" sz="2800" dirty="0" smtClean="0">
                <a:solidFill>
                  <a:srgbClr val="FF0000"/>
                </a:solidFill>
                <a:latin typeface="Candara" panose="020E0502030303020204" pitchFamily="34" charset="0"/>
              </a:rPr>
              <a:t>             Enter </a:t>
            </a:r>
            <a:r>
              <a:rPr lang="en-US" altLang="en-US" sz="2800" dirty="0">
                <a:solidFill>
                  <a:srgbClr val="FF0000"/>
                </a:solidFill>
                <a:latin typeface="Candara" panose="020E0502030303020204" pitchFamily="34" charset="0"/>
              </a:rPr>
              <a:t>your references and click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Finish</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sp>
        <p:nvSpPr>
          <p:cNvPr id="164" name="Down Arrow 16"/>
          <p:cNvSpPr/>
          <p:nvPr/>
        </p:nvSpPr>
        <p:spPr>
          <a:xfrm rot="3231744">
            <a:off x="7816205" y="5656957"/>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0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fill="hold"/>
                                        <p:tgtEl>
                                          <p:spTgt spid="164"/>
                                        </p:tgtEl>
                                        <p:attrNameLst>
                                          <p:attrName>ppt_x</p:attrName>
                                        </p:attrNameLst>
                                      </p:cBhvr>
                                      <p:tavLst>
                                        <p:tav tm="0">
                                          <p:val>
                                            <p:strVal val="1+#ppt_w/2"/>
                                          </p:val>
                                        </p:tav>
                                        <p:tav tm="100000">
                                          <p:val>
                                            <p:strVal val="#ppt_x"/>
                                          </p:val>
                                        </p:tav>
                                      </p:tavLst>
                                    </p:anim>
                                    <p:anim calcmode="lin" valueType="num">
                                      <p:cBhvr additive="base">
                                        <p:cTn id="8" dur="1000" fill="hold"/>
                                        <p:tgtEl>
                                          <p:spTgt spid="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25124" y="120200"/>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Your Résumé on </a:t>
            </a:r>
            <a:r>
              <a:rPr lang="en-US" sz="5400" b="1" dirty="0">
                <a:solidFill>
                  <a:srgbClr val="2096E4"/>
                </a:solidFill>
                <a:effectLst>
                  <a:outerShdw blurRad="38100" dist="38100" dir="2700000" algn="tl">
                    <a:srgbClr val="000000">
                      <a:alpha val="43137"/>
                    </a:srgbClr>
                  </a:outerShdw>
                </a:effectLst>
                <a:latin typeface="Candara" pitchFamily="34" charset="0"/>
              </a:rPr>
              <a:t>Employ Florida</a:t>
            </a:r>
          </a:p>
        </p:txBody>
      </p:sp>
      <p:sp>
        <p:nvSpPr>
          <p:cNvPr id="13" name="Rectangle 2"/>
          <p:cNvSpPr>
            <a:spLocks noChangeArrowheads="1"/>
          </p:cNvSpPr>
          <p:nvPr/>
        </p:nvSpPr>
        <p:spPr bwMode="auto">
          <a:xfrm>
            <a:off x="231400" y="4273621"/>
            <a:ext cx="1173248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eaLnBrk="1" hangingPunct="1">
              <a:spcBef>
                <a:spcPct val="0"/>
              </a:spcBef>
            </a:pPr>
            <a:r>
              <a:rPr lang="en-US" altLang="en-US" sz="2200" dirty="0">
                <a:solidFill>
                  <a:srgbClr val="FF0000"/>
                </a:solidFill>
                <a:latin typeface="Candara" panose="020E0502030303020204" pitchFamily="34" charset="0"/>
              </a:rPr>
              <a:t>Your résumé can be viewed in MS Word and printed by clicking on the </a:t>
            </a:r>
            <a:r>
              <a:rPr lang="en-US" altLang="en-US" sz="2200" b="1" dirty="0">
                <a:solidFill>
                  <a:srgbClr val="FF0000"/>
                </a:solidFill>
                <a:effectLst>
                  <a:outerShdw blurRad="38100" dist="38100" dir="2700000" algn="tl">
                    <a:srgbClr val="000000">
                      <a:alpha val="43137"/>
                    </a:srgbClr>
                  </a:outerShdw>
                </a:effectLst>
                <a:latin typeface="Candara" panose="020E0502030303020204" pitchFamily="34" charset="0"/>
              </a:rPr>
              <a:t>View your Attached Résumé</a:t>
            </a:r>
            <a:r>
              <a:rPr lang="en-US" altLang="en-US" sz="2200" dirty="0">
                <a:solidFill>
                  <a:srgbClr val="FF0000"/>
                </a:solidFill>
                <a:latin typeface="Candara" panose="020E0502030303020204" pitchFamily="34" charset="0"/>
              </a:rPr>
              <a:t> link. </a:t>
            </a:r>
            <a:endParaRPr lang="en-US" altLang="en-US" sz="2200" dirty="0" smtClean="0">
              <a:solidFill>
                <a:srgbClr val="FF0000"/>
              </a:solidFill>
              <a:latin typeface="Candara" panose="020E0502030303020204" pitchFamily="34" charset="0"/>
            </a:endParaRPr>
          </a:p>
          <a:p>
            <a:pPr marL="342900" indent="-342900" eaLnBrk="1" hangingPunct="1">
              <a:spcBef>
                <a:spcPct val="0"/>
              </a:spcBef>
            </a:pPr>
            <a:r>
              <a:rPr lang="en-US" altLang="en-US" sz="2200" dirty="0" smtClean="0">
                <a:solidFill>
                  <a:srgbClr val="FF0000"/>
                </a:solidFill>
                <a:latin typeface="Candara" panose="020E0502030303020204" pitchFamily="34" charset="0"/>
              </a:rPr>
              <a:t>You </a:t>
            </a:r>
            <a:r>
              <a:rPr lang="en-US" altLang="en-US" sz="2200" u="sng" dirty="0">
                <a:solidFill>
                  <a:srgbClr val="FF0000"/>
                </a:solidFill>
                <a:latin typeface="Candara" panose="020E0502030303020204" pitchFamily="34" charset="0"/>
              </a:rPr>
              <a:t>cannot</a:t>
            </a:r>
            <a:r>
              <a:rPr lang="en-US" altLang="en-US" sz="2200" dirty="0">
                <a:solidFill>
                  <a:srgbClr val="FF0000"/>
                </a:solidFill>
                <a:latin typeface="Candara" panose="020E0502030303020204" pitchFamily="34" charset="0"/>
              </a:rPr>
              <a:t> edit the résumé in Employ Florida. </a:t>
            </a:r>
            <a:endParaRPr lang="en-US" altLang="en-US" sz="2200" dirty="0" smtClean="0">
              <a:solidFill>
                <a:srgbClr val="FF0000"/>
              </a:solidFill>
              <a:latin typeface="Candara" panose="020E0502030303020204" pitchFamily="34" charset="0"/>
            </a:endParaRPr>
          </a:p>
          <a:p>
            <a:pPr marL="342900" indent="-342900" eaLnBrk="1" hangingPunct="1">
              <a:spcBef>
                <a:spcPct val="0"/>
              </a:spcBef>
            </a:pPr>
            <a:r>
              <a:rPr lang="en-US" altLang="en-US" sz="2200" dirty="0" smtClean="0">
                <a:solidFill>
                  <a:srgbClr val="FF0000"/>
                </a:solidFill>
                <a:latin typeface="Candara" panose="020E0502030303020204" pitchFamily="34" charset="0"/>
              </a:rPr>
              <a:t>You </a:t>
            </a:r>
            <a:r>
              <a:rPr lang="en-US" altLang="en-US" sz="2200" dirty="0">
                <a:solidFill>
                  <a:srgbClr val="FF0000"/>
                </a:solidFill>
                <a:latin typeface="Candara" panose="020E0502030303020204" pitchFamily="34" charset="0"/>
              </a:rPr>
              <a:t>can </a:t>
            </a:r>
            <a:r>
              <a:rPr lang="en-US" altLang="en-US" sz="2200" u="sng" dirty="0">
                <a:solidFill>
                  <a:srgbClr val="FF0000"/>
                </a:solidFill>
                <a:latin typeface="Candara" panose="020E0502030303020204" pitchFamily="34" charset="0"/>
              </a:rPr>
              <a:t>replace</a:t>
            </a:r>
            <a:r>
              <a:rPr lang="en-US" altLang="en-US" sz="2200" dirty="0">
                <a:solidFill>
                  <a:srgbClr val="FF0000"/>
                </a:solidFill>
                <a:latin typeface="Candara" panose="020E0502030303020204" pitchFamily="34" charset="0"/>
              </a:rPr>
              <a:t> the résumé with a new résumé by selecting the </a:t>
            </a:r>
            <a:r>
              <a:rPr lang="en-US" altLang="en-US" sz="2200" b="1" dirty="0" smtClean="0">
                <a:solidFill>
                  <a:srgbClr val="FF0000"/>
                </a:solidFill>
                <a:effectLst>
                  <a:outerShdw blurRad="38100" dist="38100" dir="2700000" algn="tl">
                    <a:srgbClr val="000000">
                      <a:alpha val="43137"/>
                    </a:srgbClr>
                  </a:outerShdw>
                </a:effectLst>
                <a:latin typeface="Candara" panose="020E0502030303020204" pitchFamily="34" charset="0"/>
              </a:rPr>
              <a:t>Replace Document</a:t>
            </a:r>
            <a:r>
              <a:rPr lang="en-US" altLang="en-US" sz="2200" b="1" dirty="0" smtClean="0">
                <a:solidFill>
                  <a:srgbClr val="FF0000"/>
                </a:solidFill>
                <a:latin typeface="Candara" panose="020E0502030303020204" pitchFamily="34" charset="0"/>
              </a:rPr>
              <a:t> </a:t>
            </a:r>
            <a:r>
              <a:rPr lang="en-US" altLang="en-US" sz="2200" dirty="0" smtClean="0">
                <a:solidFill>
                  <a:srgbClr val="FF0000"/>
                </a:solidFill>
                <a:latin typeface="Candara" panose="020E0502030303020204" pitchFamily="34" charset="0"/>
              </a:rPr>
              <a:t>link.</a:t>
            </a:r>
          </a:p>
          <a:p>
            <a:pPr marL="342900" indent="-342900" eaLnBrk="1" hangingPunct="1">
              <a:spcBef>
                <a:spcPct val="0"/>
              </a:spcBef>
            </a:pPr>
            <a:r>
              <a:rPr lang="en-US" altLang="en-US" sz="2200" dirty="0" smtClean="0">
                <a:solidFill>
                  <a:srgbClr val="FF0000"/>
                </a:solidFill>
                <a:latin typeface="Candara" panose="020E0502030303020204" pitchFamily="34" charset="0"/>
              </a:rPr>
              <a:t>The </a:t>
            </a:r>
            <a:r>
              <a:rPr lang="en-US" altLang="en-US" sz="2200" dirty="0">
                <a:solidFill>
                  <a:srgbClr val="FF0000"/>
                </a:solidFill>
                <a:latin typeface="Candara" panose="020E0502030303020204" pitchFamily="34" charset="0"/>
              </a:rPr>
              <a:t>uploaded résumé remains on-line for </a:t>
            </a:r>
            <a:r>
              <a:rPr lang="en-US" altLang="en-US" sz="2200" u="sng" dirty="0" smtClean="0">
                <a:solidFill>
                  <a:srgbClr val="FF0000"/>
                </a:solidFill>
                <a:latin typeface="Candara" panose="020E0502030303020204" pitchFamily="34" charset="0"/>
              </a:rPr>
              <a:t>six months</a:t>
            </a:r>
            <a:r>
              <a:rPr lang="en-US" altLang="en-US" sz="2200" dirty="0" smtClean="0">
                <a:solidFill>
                  <a:srgbClr val="FF0000"/>
                </a:solidFill>
                <a:latin typeface="Candara" panose="020E0502030303020204" pitchFamily="34" charset="0"/>
              </a:rPr>
              <a:t>.  </a:t>
            </a:r>
            <a:r>
              <a:rPr lang="en-US" altLang="en-US" sz="2200" dirty="0">
                <a:solidFill>
                  <a:srgbClr val="FF0000"/>
                </a:solidFill>
                <a:latin typeface="Candara" panose="020E0502030303020204" pitchFamily="34" charset="0"/>
              </a:rPr>
              <a:t>The résumé may be extended for another </a:t>
            </a:r>
            <a:r>
              <a:rPr lang="en-US" altLang="en-US" sz="2200" dirty="0" smtClean="0">
                <a:solidFill>
                  <a:srgbClr val="FF0000"/>
                </a:solidFill>
                <a:latin typeface="Candara" panose="020E0502030303020204" pitchFamily="34" charset="0"/>
              </a:rPr>
              <a:t>six </a:t>
            </a:r>
            <a:r>
              <a:rPr lang="en-US" altLang="en-US" sz="2200" dirty="0">
                <a:solidFill>
                  <a:srgbClr val="FF0000"/>
                </a:solidFill>
                <a:latin typeface="Candara" panose="020E0502030303020204" pitchFamily="34" charset="0"/>
              </a:rPr>
              <a:t>months by selecting the </a:t>
            </a:r>
            <a:r>
              <a:rPr lang="en-US" altLang="en-US" sz="2200" dirty="0" smtClean="0">
                <a:solidFill>
                  <a:srgbClr val="FF0000"/>
                </a:solidFill>
                <a:latin typeface="Candara" panose="020E0502030303020204" pitchFamily="34" charset="0"/>
              </a:rPr>
              <a:t>résumé </a:t>
            </a:r>
            <a:r>
              <a:rPr lang="en-US" altLang="en-US" sz="2200" dirty="0">
                <a:solidFill>
                  <a:srgbClr val="FF0000"/>
                </a:solidFill>
                <a:latin typeface="Candara" panose="020E0502030303020204" pitchFamily="34" charset="0"/>
              </a:rPr>
              <a:t>and </a:t>
            </a:r>
            <a:r>
              <a:rPr lang="en-US" altLang="en-US" sz="2200" dirty="0" smtClean="0">
                <a:solidFill>
                  <a:srgbClr val="FF0000"/>
                </a:solidFill>
                <a:latin typeface="Candara" panose="020E0502030303020204" pitchFamily="34" charset="0"/>
              </a:rPr>
              <a:t>re-saving it.</a:t>
            </a:r>
            <a:endParaRPr lang="en-US" altLang="en-US" sz="2200" dirty="0">
              <a:solidFill>
                <a:srgbClr val="FF0000"/>
              </a:solidFill>
              <a:latin typeface="Candara" panose="020E0502030303020204" pitchFamily="34" charset="0"/>
            </a:endParaRPr>
          </a:p>
        </p:txBody>
      </p:sp>
      <p:sp>
        <p:nvSpPr>
          <p:cNvPr id="3" name="Slide Number Placeholder 2"/>
          <p:cNvSpPr>
            <a:spLocks noGrp="1"/>
          </p:cNvSpPr>
          <p:nvPr>
            <p:ph type="sldNum" sz="quarter" idx="12"/>
          </p:nvPr>
        </p:nvSpPr>
        <p:spPr>
          <a:xfrm>
            <a:off x="6025414" y="6395166"/>
            <a:ext cx="419501" cy="365125"/>
          </a:xfrm>
        </p:spPr>
        <p:txBody>
          <a:bodyPr/>
          <a:lstStyle/>
          <a:p>
            <a:fld id="{AF9DD44E-2746-4F7C-A6DC-C6840E4448F3}" type="slidenum">
              <a:rPr lang="en-US" smtClean="0"/>
              <a:t>41</a:t>
            </a:fld>
            <a:endParaRPr lang="en-US"/>
          </a:p>
        </p:txBody>
      </p:sp>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1012676" y="1253656"/>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2384357" y="1917753"/>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02615" y="2650271"/>
            <a:ext cx="1737478" cy="276999"/>
          </a:xfrm>
          <a:prstGeom prst="rect">
            <a:avLst/>
          </a:prstGeom>
          <a:noFill/>
          <a:ln w="12700">
            <a:noFill/>
          </a:ln>
        </p:spPr>
        <p:txBody>
          <a:bodyPr wrap="square" rtlCol="0">
            <a:spAutoFit/>
          </a:bodyPr>
          <a:lstStyle/>
          <a:p>
            <a:r>
              <a:rPr lang="en-US" sz="1200" dirty="0">
                <a:latin typeface="Arial Narrow" panose="020B0606020202030204" pitchFamily="34" charset="0"/>
              </a:rPr>
              <a:t>6429521</a:t>
            </a:r>
          </a:p>
        </p:txBody>
      </p:sp>
      <p:sp>
        <p:nvSpPr>
          <p:cNvPr id="23" name="Rounded Rectangle 2"/>
          <p:cNvSpPr/>
          <p:nvPr/>
        </p:nvSpPr>
        <p:spPr>
          <a:xfrm>
            <a:off x="2398970" y="2347585"/>
            <a:ext cx="9121056"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833114" y="2326949"/>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Résumé ID</a:t>
            </a:r>
            <a:endParaRPr lang="en-US" sz="1200" b="1" dirty="0">
              <a:solidFill>
                <a:schemeClr val="bg1"/>
              </a:solidFill>
              <a:latin typeface="Arial Narrow" panose="020B0606020202030204" pitchFamily="34" charset="0"/>
            </a:endParaRPr>
          </a:p>
        </p:txBody>
      </p:sp>
      <p:sp>
        <p:nvSpPr>
          <p:cNvPr id="25" name="TextBox 24"/>
          <p:cNvSpPr txBox="1"/>
          <p:nvPr/>
        </p:nvSpPr>
        <p:spPr>
          <a:xfrm>
            <a:off x="3536588" y="1432112"/>
            <a:ext cx="6487081" cy="276999"/>
          </a:xfrm>
          <a:prstGeom prst="rect">
            <a:avLst/>
          </a:prstGeom>
          <a:noFill/>
          <a:ln w="12700">
            <a:noFill/>
          </a:ln>
        </p:spPr>
        <p:txBody>
          <a:bodyPr wrap="square" rtlCol="0">
            <a:spAutoFit/>
          </a:bodyPr>
          <a:lstStyle/>
          <a:p>
            <a:r>
              <a:rPr lang="en-US" sz="1200" b="1" dirty="0">
                <a:latin typeface="Arial Narrow" panose="020B0606020202030204" pitchFamily="34" charset="0"/>
              </a:rPr>
              <a:t>    Here is your completed résumé. To modify a section, click on a Section Title (e.g. Employment History) </a:t>
            </a:r>
          </a:p>
        </p:txBody>
      </p:sp>
      <p:sp>
        <p:nvSpPr>
          <p:cNvPr id="26" name="TextBox 25"/>
          <p:cNvSpPr txBox="1"/>
          <p:nvPr/>
        </p:nvSpPr>
        <p:spPr>
          <a:xfrm>
            <a:off x="2308098" y="2043574"/>
            <a:ext cx="6487081" cy="276999"/>
          </a:xfrm>
          <a:prstGeom prst="rect">
            <a:avLst/>
          </a:prstGeom>
          <a:noFill/>
          <a:ln w="12700">
            <a:noFill/>
          </a:ln>
        </p:spPr>
        <p:txBody>
          <a:bodyPr wrap="square" rtlCol="0">
            <a:spAutoFit/>
          </a:bodyPr>
          <a:lstStyle/>
          <a:p>
            <a:r>
              <a:rPr lang="en-US" sz="1200" dirty="0">
                <a:solidFill>
                  <a:srgbClr val="FF0000"/>
                </a:solidFill>
                <a:latin typeface="Arial Narrow" panose="020B0606020202030204" pitchFamily="34" charset="0"/>
              </a:rPr>
              <a:t>    Please review your résumé for accuracy before clicking the save button at the bottom of the screen. </a:t>
            </a:r>
          </a:p>
        </p:txBody>
      </p:sp>
      <p:sp>
        <p:nvSpPr>
          <p:cNvPr id="27" name="TextBox 26"/>
          <p:cNvSpPr txBox="1"/>
          <p:nvPr/>
        </p:nvSpPr>
        <p:spPr>
          <a:xfrm>
            <a:off x="4997009" y="2334036"/>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Résumé Title</a:t>
            </a:r>
            <a:endParaRPr lang="en-US" sz="1200" b="1" dirty="0">
              <a:solidFill>
                <a:schemeClr val="bg1"/>
              </a:solidFill>
              <a:latin typeface="Arial Narrow" panose="020B0606020202030204" pitchFamily="34" charset="0"/>
            </a:endParaRPr>
          </a:p>
        </p:txBody>
      </p:sp>
      <p:sp>
        <p:nvSpPr>
          <p:cNvPr id="28" name="TextBox 27"/>
          <p:cNvSpPr txBox="1"/>
          <p:nvPr/>
        </p:nvSpPr>
        <p:spPr>
          <a:xfrm>
            <a:off x="7004863" y="2334505"/>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Résumé Score</a:t>
            </a:r>
            <a:endParaRPr lang="en-US" sz="1200" b="1" dirty="0">
              <a:solidFill>
                <a:schemeClr val="bg1"/>
              </a:solidFill>
              <a:latin typeface="Arial Narrow" panose="020B0606020202030204" pitchFamily="34" charset="0"/>
            </a:endParaRPr>
          </a:p>
        </p:txBody>
      </p:sp>
      <p:sp>
        <p:nvSpPr>
          <p:cNvPr id="29" name="TextBox 28"/>
          <p:cNvSpPr txBox="1"/>
          <p:nvPr/>
        </p:nvSpPr>
        <p:spPr>
          <a:xfrm>
            <a:off x="9397991" y="2320573"/>
            <a:ext cx="1291887"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Accessibility</a:t>
            </a:r>
            <a:endParaRPr lang="en-US" sz="1200" b="1" dirty="0">
              <a:solidFill>
                <a:schemeClr val="bg1"/>
              </a:solidFill>
              <a:latin typeface="Arial Narrow" panose="020B0606020202030204" pitchFamily="34" charset="0"/>
            </a:endParaRPr>
          </a:p>
        </p:txBody>
      </p:sp>
      <p:sp>
        <p:nvSpPr>
          <p:cNvPr id="30" name="TextBox 29"/>
          <p:cNvSpPr txBox="1"/>
          <p:nvPr/>
        </p:nvSpPr>
        <p:spPr>
          <a:xfrm>
            <a:off x="4712203" y="2648760"/>
            <a:ext cx="1737478" cy="276999"/>
          </a:xfrm>
          <a:prstGeom prst="rect">
            <a:avLst/>
          </a:prstGeom>
          <a:noFill/>
          <a:ln w="12700">
            <a:noFill/>
          </a:ln>
        </p:spPr>
        <p:txBody>
          <a:bodyPr wrap="square" rtlCol="0">
            <a:spAutoFit/>
          </a:bodyPr>
          <a:lstStyle/>
          <a:p>
            <a:r>
              <a:rPr lang="en-US" sz="1200" u="sng" dirty="0">
                <a:latin typeface="Arial Narrow" panose="020B0606020202030204" pitchFamily="34" charset="0"/>
              </a:rPr>
              <a:t>Manager Sales &amp; Marketing</a:t>
            </a:r>
          </a:p>
        </p:txBody>
      </p:sp>
      <p:grpSp>
        <p:nvGrpSpPr>
          <p:cNvPr id="31" name="Group 30"/>
          <p:cNvGrpSpPr/>
          <p:nvPr/>
        </p:nvGrpSpPr>
        <p:grpSpPr>
          <a:xfrm>
            <a:off x="7532577" y="2680935"/>
            <a:ext cx="386118" cy="329935"/>
            <a:chOff x="7816829" y="3497815"/>
            <a:chExt cx="386118" cy="329935"/>
          </a:xfrm>
        </p:grpSpPr>
        <p:sp>
          <p:nvSpPr>
            <p:cNvPr id="76" name="Flowchart: Connector 75"/>
            <p:cNvSpPr/>
            <p:nvPr/>
          </p:nvSpPr>
          <p:spPr>
            <a:xfrm>
              <a:off x="7830851" y="3497815"/>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816829" y="3519973"/>
              <a:ext cx="386118" cy="307777"/>
            </a:xfrm>
            <a:prstGeom prst="rect">
              <a:avLst/>
            </a:prstGeom>
            <a:noFill/>
          </p:spPr>
          <p:txBody>
            <a:bodyPr wrap="square" rtlCol="0">
              <a:spAutoFit/>
            </a:bodyPr>
            <a:lstStyle/>
            <a:p>
              <a:r>
                <a:rPr lang="en-US" sz="1400" b="1" dirty="0"/>
                <a:t>85</a:t>
              </a:r>
            </a:p>
          </p:txBody>
        </p:sp>
      </p:grpSp>
      <p:sp>
        <p:nvSpPr>
          <p:cNvPr id="32" name="TextBox 31"/>
          <p:cNvSpPr txBox="1"/>
          <p:nvPr/>
        </p:nvSpPr>
        <p:spPr>
          <a:xfrm>
            <a:off x="9753463" y="2647259"/>
            <a:ext cx="1138970" cy="276999"/>
          </a:xfrm>
          <a:prstGeom prst="rect">
            <a:avLst/>
          </a:prstGeom>
          <a:noFill/>
          <a:ln w="12700">
            <a:noFill/>
          </a:ln>
        </p:spPr>
        <p:txBody>
          <a:bodyPr wrap="square" rtlCol="0">
            <a:spAutoFit/>
          </a:bodyPr>
          <a:lstStyle/>
          <a:p>
            <a:r>
              <a:rPr lang="en-US" sz="1200" u="sng" dirty="0">
                <a:latin typeface="Arial Narrow" panose="020B0606020202030204" pitchFamily="34" charset="0"/>
              </a:rPr>
              <a:t>Online</a:t>
            </a:r>
          </a:p>
        </p:txBody>
      </p:sp>
      <p:sp>
        <p:nvSpPr>
          <p:cNvPr id="33" name="Rounded Rectangle 2"/>
          <p:cNvSpPr/>
          <p:nvPr/>
        </p:nvSpPr>
        <p:spPr>
          <a:xfrm>
            <a:off x="2406522" y="3305729"/>
            <a:ext cx="9113504" cy="254328"/>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828410" y="3292180"/>
            <a:ext cx="1633113" cy="307777"/>
          </a:xfrm>
          <a:prstGeom prst="rect">
            <a:avLst/>
          </a:prstGeom>
          <a:noFill/>
          <a:ln w="12700">
            <a:noFill/>
          </a:ln>
        </p:spPr>
        <p:txBody>
          <a:bodyPr wrap="square" rtlCol="0">
            <a:spAutoFit/>
          </a:bodyPr>
          <a:lstStyle/>
          <a:p>
            <a:r>
              <a:rPr lang="en-US" sz="1400" b="1" dirty="0">
                <a:solidFill>
                  <a:schemeClr val="bg1"/>
                </a:solidFill>
                <a:latin typeface="Arial Narrow" panose="020B0606020202030204" pitchFamily="34" charset="0"/>
              </a:rPr>
              <a:t>Attached Résumé</a:t>
            </a:r>
            <a:endParaRPr lang="en-US" sz="1200" b="1" dirty="0">
              <a:solidFill>
                <a:schemeClr val="bg1"/>
              </a:solidFill>
              <a:latin typeface="Arial Narrow" panose="020B0606020202030204" pitchFamily="34" charset="0"/>
            </a:endParaRPr>
          </a:p>
        </p:txBody>
      </p:sp>
      <p:sp>
        <p:nvSpPr>
          <p:cNvPr id="35" name="TextBox 34"/>
          <p:cNvSpPr txBox="1"/>
          <p:nvPr/>
        </p:nvSpPr>
        <p:spPr>
          <a:xfrm>
            <a:off x="4712203" y="3634060"/>
            <a:ext cx="1889878" cy="276999"/>
          </a:xfrm>
          <a:prstGeom prst="rect">
            <a:avLst/>
          </a:prstGeom>
          <a:noFill/>
          <a:ln w="12700">
            <a:noFill/>
          </a:ln>
        </p:spPr>
        <p:txBody>
          <a:bodyPr wrap="square" rtlCol="0">
            <a:spAutoFit/>
          </a:bodyPr>
          <a:lstStyle/>
          <a:p>
            <a:r>
              <a:rPr lang="en-US" sz="1200" b="1" u="sng" dirty="0">
                <a:latin typeface="Arial Narrow" panose="020B0606020202030204" pitchFamily="34" charset="0"/>
              </a:rPr>
              <a:t>View your attached résumé</a:t>
            </a:r>
          </a:p>
        </p:txBody>
      </p:sp>
      <p:sp>
        <p:nvSpPr>
          <p:cNvPr id="36" name="Flowchart: Card 35"/>
          <p:cNvSpPr/>
          <p:nvPr/>
        </p:nvSpPr>
        <p:spPr>
          <a:xfrm rot="5400000">
            <a:off x="6447656" y="3681378"/>
            <a:ext cx="427902" cy="350487"/>
          </a:xfrm>
          <a:prstGeom prst="flowChartPunchedCar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391323" y="3632559"/>
            <a:ext cx="1628224" cy="276999"/>
          </a:xfrm>
          <a:prstGeom prst="rect">
            <a:avLst/>
          </a:prstGeom>
          <a:noFill/>
          <a:ln w="12700">
            <a:noFill/>
          </a:ln>
        </p:spPr>
        <p:txBody>
          <a:bodyPr wrap="square" rtlCol="0">
            <a:spAutoFit/>
          </a:bodyPr>
          <a:lstStyle/>
          <a:p>
            <a:r>
              <a:rPr lang="en-US" sz="1200" b="1" u="sng" dirty="0">
                <a:latin typeface="Arial Narrow" panose="020B0606020202030204" pitchFamily="34" charset="0"/>
              </a:rPr>
              <a:t>Replace Document</a:t>
            </a:r>
          </a:p>
        </p:txBody>
      </p:sp>
      <p:sp>
        <p:nvSpPr>
          <p:cNvPr id="38" name="TextBox 37"/>
          <p:cNvSpPr txBox="1"/>
          <p:nvPr/>
        </p:nvSpPr>
        <p:spPr>
          <a:xfrm>
            <a:off x="3303353" y="3051486"/>
            <a:ext cx="2366772" cy="261610"/>
          </a:xfrm>
          <a:prstGeom prst="rect">
            <a:avLst/>
          </a:prstGeom>
          <a:noFill/>
          <a:ln w="12700">
            <a:noFill/>
          </a:ln>
        </p:spPr>
        <p:txBody>
          <a:bodyPr wrap="square" rtlCol="0">
            <a:spAutoFit/>
          </a:bodyPr>
          <a:lstStyle/>
          <a:p>
            <a:r>
              <a:rPr lang="en-US" sz="1100" b="1" dirty="0">
                <a:latin typeface="Arial Narrow" panose="020B0606020202030204" pitchFamily="34" charset="0"/>
              </a:rPr>
              <a:t>Create Date        </a:t>
            </a:r>
            <a:r>
              <a:rPr lang="en-US" sz="1100" dirty="0">
                <a:latin typeface="Arial Narrow" panose="020B0606020202030204" pitchFamily="34" charset="0"/>
              </a:rPr>
              <a:t>6/20/2018  11:52:42  AM  </a:t>
            </a:r>
            <a:r>
              <a:rPr lang="en-US" sz="1100" b="1" dirty="0">
                <a:latin typeface="Arial Narrow" panose="020B0606020202030204" pitchFamily="34" charset="0"/>
              </a:rPr>
              <a:t> </a:t>
            </a:r>
          </a:p>
        </p:txBody>
      </p:sp>
      <p:sp>
        <p:nvSpPr>
          <p:cNvPr id="39" name="TextBox 38"/>
          <p:cNvSpPr txBox="1"/>
          <p:nvPr/>
        </p:nvSpPr>
        <p:spPr>
          <a:xfrm>
            <a:off x="7949913" y="3049983"/>
            <a:ext cx="3000331" cy="261610"/>
          </a:xfrm>
          <a:prstGeom prst="rect">
            <a:avLst/>
          </a:prstGeom>
          <a:noFill/>
          <a:ln w="12700">
            <a:noFill/>
          </a:ln>
        </p:spPr>
        <p:txBody>
          <a:bodyPr wrap="square" rtlCol="0">
            <a:spAutoFit/>
          </a:bodyPr>
          <a:lstStyle/>
          <a:p>
            <a:r>
              <a:rPr lang="en-US" sz="1100" b="1" dirty="0">
                <a:latin typeface="Arial Narrow" panose="020B0606020202030204" pitchFamily="34" charset="0"/>
              </a:rPr>
              <a:t>Last Time Modified        </a:t>
            </a:r>
            <a:r>
              <a:rPr lang="en-US" sz="1100" dirty="0">
                <a:latin typeface="Arial Narrow" panose="020B0606020202030204" pitchFamily="34" charset="0"/>
              </a:rPr>
              <a:t>6/22/2018  10:25:00  AM  </a:t>
            </a:r>
            <a:endParaRPr lang="en-US" sz="1100" b="1" dirty="0">
              <a:latin typeface="Arial Narrow" panose="020B0606020202030204" pitchFamily="34" charset="0"/>
            </a:endParaRPr>
          </a:p>
        </p:txBody>
      </p:sp>
      <p:grpSp>
        <p:nvGrpSpPr>
          <p:cNvPr id="40" name="Group 39"/>
          <p:cNvGrpSpPr/>
          <p:nvPr/>
        </p:nvGrpSpPr>
        <p:grpSpPr>
          <a:xfrm>
            <a:off x="8981508" y="1995580"/>
            <a:ext cx="402157" cy="311636"/>
            <a:chOff x="8150053" y="5040774"/>
            <a:chExt cx="402157" cy="311636"/>
          </a:xfrm>
        </p:grpSpPr>
        <p:sp>
          <p:nvSpPr>
            <p:cNvPr id="74" name="Flowchart: Connector 73"/>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41" name="Rectangle 40"/>
          <p:cNvSpPr/>
          <p:nvPr/>
        </p:nvSpPr>
        <p:spPr>
          <a:xfrm>
            <a:off x="9250058" y="2037846"/>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pic>
        <p:nvPicPr>
          <p:cNvPr id="42"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461527" y="1233221"/>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43" name="Group 42"/>
          <p:cNvGrpSpPr/>
          <p:nvPr/>
        </p:nvGrpSpPr>
        <p:grpSpPr>
          <a:xfrm>
            <a:off x="1012676" y="904876"/>
            <a:ext cx="10507350" cy="444180"/>
            <a:chOff x="740389" y="2334394"/>
            <a:chExt cx="10579884" cy="523220"/>
          </a:xfrm>
        </p:grpSpPr>
        <p:sp>
          <p:nvSpPr>
            <p:cNvPr id="44" name="Rectangle 43"/>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46" name="Group 45"/>
            <p:cNvGrpSpPr/>
            <p:nvPr/>
          </p:nvGrpSpPr>
          <p:grpSpPr>
            <a:xfrm>
              <a:off x="3461961" y="2448074"/>
              <a:ext cx="249571" cy="209014"/>
              <a:chOff x="1588167" y="3041574"/>
              <a:chExt cx="962529" cy="918083"/>
            </a:xfrm>
            <a:solidFill>
              <a:schemeClr val="bg1"/>
            </a:solidFill>
          </p:grpSpPr>
          <p:sp>
            <p:nvSpPr>
              <p:cNvPr id="70" name="Rectangle 69"/>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48" name="TextBox 47"/>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49" name="TextBox 48"/>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50" name="TextBox 49"/>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51" name="Group 50"/>
            <p:cNvGrpSpPr/>
            <p:nvPr/>
          </p:nvGrpSpPr>
          <p:grpSpPr>
            <a:xfrm>
              <a:off x="961415" y="2450591"/>
              <a:ext cx="284290" cy="233287"/>
              <a:chOff x="2426677" y="3393831"/>
              <a:chExt cx="284290" cy="233287"/>
            </a:xfrm>
          </p:grpSpPr>
          <p:sp>
            <p:nvSpPr>
              <p:cNvPr id="67"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53"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rot="16200000">
              <a:off x="6806807" y="2433804"/>
              <a:ext cx="253390" cy="246758"/>
              <a:chOff x="673358" y="3458547"/>
              <a:chExt cx="2797311" cy="2057400"/>
            </a:xfrm>
            <a:solidFill>
              <a:schemeClr val="bg1"/>
            </a:solidFill>
          </p:grpSpPr>
          <p:sp>
            <p:nvSpPr>
              <p:cNvPr id="64" name="Flowchart: Magnetic Disk 63"/>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841416" y="2443960"/>
              <a:ext cx="167995" cy="238993"/>
              <a:chOff x="3124200" y="1769708"/>
              <a:chExt cx="1371598" cy="1659292"/>
            </a:xfrm>
            <a:solidFill>
              <a:schemeClr val="bg1"/>
            </a:solidFill>
          </p:grpSpPr>
          <p:sp>
            <p:nvSpPr>
              <p:cNvPr id="58" name="Flowchart: Delay 57"/>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19" name="Rectangle 18"/>
          <p:cNvSpPr/>
          <p:nvPr/>
        </p:nvSpPr>
        <p:spPr>
          <a:xfrm>
            <a:off x="1012676" y="904876"/>
            <a:ext cx="10507350" cy="3265464"/>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16"/>
          <p:cNvSpPr/>
          <p:nvPr/>
        </p:nvSpPr>
        <p:spPr>
          <a:xfrm rot="14461977">
            <a:off x="4414722" y="3745609"/>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16"/>
          <p:cNvSpPr/>
          <p:nvPr/>
        </p:nvSpPr>
        <p:spPr>
          <a:xfrm rot="14805893">
            <a:off x="9091344" y="3745485"/>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4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000"/>
                                        <p:tgtEl>
                                          <p:spTgt spid="78"/>
                                        </p:tgtEl>
                                      </p:cBhvr>
                                    </p:animEffect>
                                    <p:anim calcmode="lin" valueType="num">
                                      <p:cBhvr>
                                        <p:cTn id="8" dur="2000" fill="hold"/>
                                        <p:tgtEl>
                                          <p:spTgt spid="78"/>
                                        </p:tgtEl>
                                        <p:attrNameLst>
                                          <p:attrName>ppt_w</p:attrName>
                                        </p:attrNameLst>
                                      </p:cBhvr>
                                      <p:tavLst>
                                        <p:tav tm="0" fmla="#ppt_w*sin(2.5*pi*$)">
                                          <p:val>
                                            <p:fltVal val="0"/>
                                          </p:val>
                                        </p:tav>
                                        <p:tav tm="100000">
                                          <p:val>
                                            <p:fltVal val="1"/>
                                          </p:val>
                                        </p:tav>
                                      </p:tavLst>
                                    </p:anim>
                                    <p:anim calcmode="lin" valueType="num">
                                      <p:cBhvr>
                                        <p:cTn id="9" dur="2000" fill="hold"/>
                                        <p:tgtEl>
                                          <p:spTgt spid="7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2000"/>
                                        <p:tgtEl>
                                          <p:spTgt spid="79"/>
                                        </p:tgtEl>
                                      </p:cBhvr>
                                    </p:animEffect>
                                    <p:anim calcmode="lin" valueType="num">
                                      <p:cBhvr>
                                        <p:cTn id="15" dur="2000" fill="hold"/>
                                        <p:tgtEl>
                                          <p:spTgt spid="79"/>
                                        </p:tgtEl>
                                        <p:attrNameLst>
                                          <p:attrName>ppt_w</p:attrName>
                                        </p:attrNameLst>
                                      </p:cBhvr>
                                      <p:tavLst>
                                        <p:tav tm="0" fmla="#ppt_w*sin(2.5*pi*$)">
                                          <p:val>
                                            <p:fltVal val="0"/>
                                          </p:val>
                                        </p:tav>
                                        <p:tav tm="100000">
                                          <p:val>
                                            <p:fltVal val="1"/>
                                          </p:val>
                                        </p:tav>
                                      </p:tavLst>
                                    </p:anim>
                                    <p:anim calcmode="lin" valueType="num">
                                      <p:cBhvr>
                                        <p:cTn id="16" dur="2000" fill="hold"/>
                                        <p:tgtEl>
                                          <p:spTgt spid="7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8" grpId="0" animBg="1"/>
      <p:bldP spid="7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508939" y="6067786"/>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2730168" y="437794"/>
            <a:ext cx="6777875"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a:t>
            </a:r>
          </a:p>
        </p:txBody>
      </p:sp>
      <p:sp>
        <p:nvSpPr>
          <p:cNvPr id="7" name="Rectangle 3"/>
          <p:cNvSpPr txBox="1">
            <a:spLocks noChangeArrowheads="1"/>
          </p:cNvSpPr>
          <p:nvPr/>
        </p:nvSpPr>
        <p:spPr>
          <a:xfrm>
            <a:off x="1382486" y="2411597"/>
            <a:ext cx="9209314" cy="2884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tx1"/>
              </a:buClr>
              <a:buNone/>
              <a:defRPr/>
            </a:pPr>
            <a:r>
              <a:rPr lang="en-US" sz="6600" b="1" dirty="0" smtClean="0">
                <a:solidFill>
                  <a:srgbClr val="0070C0"/>
                </a:solidFill>
                <a:effectLst>
                  <a:outerShdw blurRad="38100" dist="38100" dir="2700000" algn="tl">
                    <a:srgbClr val="000000">
                      <a:alpha val="43137"/>
                    </a:srgbClr>
                  </a:outerShdw>
                </a:effectLst>
                <a:latin typeface="Candara" pitchFamily="34" charset="0"/>
              </a:rPr>
              <a:t>Using the                              </a:t>
            </a:r>
            <a:r>
              <a:rPr lang="en-US" sz="8800" b="1" dirty="0" smtClean="0">
                <a:solidFill>
                  <a:srgbClr val="0070C0"/>
                </a:solidFill>
                <a:effectLst>
                  <a:outerShdw blurRad="38100" dist="38100" dir="2700000" algn="tl">
                    <a:srgbClr val="000000">
                      <a:alpha val="43137"/>
                    </a:srgbClr>
                  </a:outerShdw>
                </a:effectLst>
                <a:latin typeface="Candara" pitchFamily="34" charset="0"/>
              </a:rPr>
              <a:t>Job Search</a:t>
            </a:r>
            <a:endParaRPr lang="en-US" sz="8800" b="1" dirty="0">
              <a:solidFill>
                <a:srgbClr val="0070C0"/>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96539" y="6395166"/>
            <a:ext cx="383844" cy="365125"/>
          </a:xfrm>
        </p:spPr>
        <p:txBody>
          <a:bodyPr/>
          <a:lstStyle/>
          <a:p>
            <a:fld id="{AF9DD44E-2746-4F7C-A6DC-C6840E4448F3}" type="slidenum">
              <a:rPr lang="en-US" smtClean="0"/>
              <a:t>42</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549097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455" y="4248845"/>
            <a:ext cx="1097464" cy="307777"/>
          </a:xfrm>
          <a:prstGeom prst="rect">
            <a:avLst/>
          </a:prstGeom>
          <a:solidFill>
            <a:schemeClr val="bg1"/>
          </a:solidFill>
        </p:spPr>
        <p:txBody>
          <a:bodyPr wrap="square" rtlCol="0">
            <a:spAutoFit/>
          </a:bodyPr>
          <a:lstStyle/>
          <a:p>
            <a:r>
              <a:rPr lang="en-US" sz="1400" b="1" dirty="0">
                <a:solidFill>
                  <a:schemeClr val="tx2"/>
                </a:solidFill>
                <a:latin typeface="Arial Narrow" panose="020B0606020202030204" pitchFamily="34" charset="0"/>
              </a:rPr>
              <a:t>Job Search</a:t>
            </a:r>
          </a:p>
        </p:txBody>
      </p:sp>
      <p:sp>
        <p:nvSpPr>
          <p:cNvPr id="27" name="TextBox 26"/>
          <p:cNvSpPr txBox="1"/>
          <p:nvPr/>
        </p:nvSpPr>
        <p:spPr>
          <a:xfrm>
            <a:off x="1258333" y="4621677"/>
            <a:ext cx="1543072" cy="307777"/>
          </a:xfrm>
          <a:prstGeom prst="rect">
            <a:avLst/>
          </a:prstGeom>
          <a:solidFill>
            <a:schemeClr val="bg1"/>
          </a:solidFill>
        </p:spPr>
        <p:txBody>
          <a:bodyPr wrap="square" rtlCol="0">
            <a:spAutoFit/>
          </a:bodyPr>
          <a:lstStyle/>
          <a:p>
            <a:r>
              <a:rPr lang="en-US" sz="1400" b="1" dirty="0">
                <a:solidFill>
                  <a:schemeClr val="tx2"/>
                </a:solidFill>
                <a:latin typeface="Arial Narrow" panose="020B0606020202030204" pitchFamily="34" charset="0"/>
              </a:rPr>
              <a:t>Résumé Builder</a:t>
            </a:r>
          </a:p>
        </p:txBody>
      </p:sp>
      <p:pic>
        <p:nvPicPr>
          <p:cNvPr id="1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8653" r="58962" b="44490"/>
          <a:stretch/>
        </p:blipFill>
        <p:spPr bwMode="auto">
          <a:xfrm>
            <a:off x="1090818" y="816690"/>
            <a:ext cx="9375083" cy="5633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rot="17837100">
            <a:off x="903791" y="3660870"/>
            <a:ext cx="308479" cy="39788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78211" y="5031338"/>
            <a:ext cx="1322364" cy="307777"/>
          </a:xfrm>
          <a:prstGeom prst="rect">
            <a:avLst/>
          </a:prstGeom>
          <a:solidFill>
            <a:schemeClr val="bg1"/>
          </a:solidFill>
        </p:spPr>
        <p:txBody>
          <a:bodyPr wrap="square" rtlCol="0">
            <a:spAutoFit/>
          </a:bodyPr>
          <a:lstStyle/>
          <a:p>
            <a:r>
              <a:rPr lang="en-US" sz="1400" b="1" u="sng" dirty="0">
                <a:solidFill>
                  <a:schemeClr val="tx2"/>
                </a:solidFill>
                <a:latin typeface="Arial Narrow" panose="020B0606020202030204" pitchFamily="34" charset="0"/>
              </a:rPr>
              <a:t>My Portfolio</a:t>
            </a:r>
          </a:p>
        </p:txBody>
      </p:sp>
      <p:sp>
        <p:nvSpPr>
          <p:cNvPr id="28" name="Oval 27"/>
          <p:cNvSpPr/>
          <p:nvPr/>
        </p:nvSpPr>
        <p:spPr>
          <a:xfrm>
            <a:off x="1054301" y="4998406"/>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txBox="1">
            <a:spLocks noChangeArrowheads="1"/>
          </p:cNvSpPr>
          <p:nvPr/>
        </p:nvSpPr>
        <p:spPr>
          <a:xfrm>
            <a:off x="3527720" y="-8837"/>
            <a:ext cx="5119313" cy="704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a:solidFill>
                  <a:srgbClr val="0070C0"/>
                </a:solidFill>
                <a:effectLst>
                  <a:outerShdw blurRad="38100" dist="38100" dir="2700000" algn="tl">
                    <a:srgbClr val="000000">
                      <a:alpha val="43137"/>
                    </a:srgbClr>
                  </a:outerShdw>
                </a:effectLst>
                <a:latin typeface="Candara" pitchFamily="34" charset="0"/>
              </a:rPr>
              <a:t>Background</a:t>
            </a:r>
            <a:endParaRPr lang="en-US" sz="5400" dirty="0">
              <a:solidFill>
                <a:srgbClr val="0070C0"/>
              </a:solidFill>
            </a:endParaRPr>
          </a:p>
        </p:txBody>
      </p:sp>
      <p:pic>
        <p:nvPicPr>
          <p:cNvPr id="3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4539" t="18228" r="56785" b="51079"/>
          <a:stretch/>
        </p:blipFill>
        <p:spPr bwMode="auto">
          <a:xfrm>
            <a:off x="3687418" y="1191346"/>
            <a:ext cx="7146234" cy="52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09309" y="1278954"/>
            <a:ext cx="6378558" cy="461665"/>
          </a:xfrm>
          <a:prstGeom prst="rect">
            <a:avLst/>
          </a:prstGeom>
          <a:noFill/>
        </p:spPr>
        <p:txBody>
          <a:bodyPr wrap="square" rtlCol="0">
            <a:spAutoFit/>
          </a:bodyPr>
          <a:lstStyle/>
          <a:p>
            <a:r>
              <a:rPr lang="en-US" sz="1200" dirty="0">
                <a:solidFill>
                  <a:srgbClr val="266196"/>
                </a:solidFill>
              </a:rPr>
              <a:t>Use this folder to manage your Background Information. Provide complete and accurate info</a:t>
            </a:r>
          </a:p>
          <a:p>
            <a:r>
              <a:rPr lang="en-US" sz="1200" dirty="0">
                <a:solidFill>
                  <a:srgbClr val="266196"/>
                </a:solidFill>
              </a:rPr>
              <a:t>build a résumé or job application. You may add, delete or edit information. Please indicate if n</a:t>
            </a:r>
          </a:p>
        </p:txBody>
      </p:sp>
      <p:pic>
        <p:nvPicPr>
          <p:cNvPr id="36"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3687418" y="1201451"/>
            <a:ext cx="1349855" cy="816192"/>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165" name="Group 164"/>
          <p:cNvGrpSpPr/>
          <p:nvPr/>
        </p:nvGrpSpPr>
        <p:grpSpPr>
          <a:xfrm>
            <a:off x="7248935" y="1884880"/>
            <a:ext cx="4221581" cy="2337919"/>
            <a:chOff x="6722168" y="1977240"/>
            <a:chExt cx="4221581" cy="2337919"/>
          </a:xfrm>
        </p:grpSpPr>
        <p:sp>
          <p:nvSpPr>
            <p:cNvPr id="15" name="TextBox 14"/>
            <p:cNvSpPr txBox="1"/>
            <p:nvPr/>
          </p:nvSpPr>
          <p:spPr>
            <a:xfrm>
              <a:off x="8010954" y="1977240"/>
              <a:ext cx="1610138" cy="276999"/>
            </a:xfrm>
            <a:prstGeom prst="rect">
              <a:avLst/>
            </a:prstGeom>
            <a:noFill/>
          </p:spPr>
          <p:txBody>
            <a:bodyPr wrap="square" rtlCol="0">
              <a:spAutoFit/>
            </a:bodyPr>
            <a:lstStyle/>
            <a:p>
              <a:r>
                <a:rPr lang="en-US" sz="1200" b="1" dirty="0">
                  <a:solidFill>
                    <a:schemeClr val="tx2"/>
                  </a:solidFill>
                </a:rPr>
                <a:t>[</a:t>
              </a:r>
              <a:r>
                <a:rPr lang="en-US" sz="1200" b="1" u="sng" dirty="0">
                  <a:solidFill>
                    <a:schemeClr val="tx2"/>
                  </a:solidFill>
                </a:rPr>
                <a:t>Individual Portfolio</a:t>
              </a:r>
              <a:r>
                <a:rPr lang="en-US" sz="1200" b="1" dirty="0">
                  <a:solidFill>
                    <a:schemeClr val="tx2"/>
                  </a:solidFill>
                </a:rPr>
                <a:t>]</a:t>
              </a:r>
            </a:p>
          </p:txBody>
        </p:sp>
        <p:grpSp>
          <p:nvGrpSpPr>
            <p:cNvPr id="111" name="Group 110"/>
            <p:cNvGrpSpPr/>
            <p:nvPr/>
          </p:nvGrpSpPr>
          <p:grpSpPr>
            <a:xfrm>
              <a:off x="6722168" y="2406639"/>
              <a:ext cx="2077272" cy="1905205"/>
              <a:chOff x="6533327" y="2406639"/>
              <a:chExt cx="2077272" cy="1905205"/>
            </a:xfrm>
          </p:grpSpPr>
          <p:sp>
            <p:nvSpPr>
              <p:cNvPr id="37" name="TextBox 36"/>
              <p:cNvSpPr txBox="1"/>
              <p:nvPr/>
            </p:nvSpPr>
            <p:spPr>
              <a:xfrm>
                <a:off x="6901084" y="2406639"/>
                <a:ext cx="1457725" cy="261610"/>
              </a:xfrm>
              <a:prstGeom prst="rect">
                <a:avLst/>
              </a:prstGeom>
              <a:noFill/>
            </p:spPr>
            <p:txBody>
              <a:bodyPr wrap="square" rtlCol="0">
                <a:spAutoFit/>
              </a:bodyPr>
              <a:lstStyle/>
              <a:p>
                <a:r>
                  <a:rPr lang="en-US" sz="1100" b="1" u="sng" dirty="0">
                    <a:solidFill>
                      <a:srgbClr val="FF0000"/>
                    </a:solidFill>
                    <a:latin typeface="Arial Narrow" panose="020B0606020202030204" pitchFamily="34" charset="0"/>
                  </a:rPr>
                  <a:t>My Individual Profiles</a:t>
                </a:r>
                <a:endParaRPr lang="en-US" sz="1100" b="1" dirty="0">
                  <a:solidFill>
                    <a:srgbClr val="FF0000"/>
                  </a:solidFill>
                  <a:latin typeface="Arial Narrow" panose="020B0606020202030204" pitchFamily="34" charset="0"/>
                </a:endParaRPr>
              </a:p>
            </p:txBody>
          </p:sp>
          <p:sp>
            <p:nvSpPr>
              <p:cNvPr id="38" name="TextBox 37"/>
              <p:cNvSpPr txBox="1"/>
              <p:nvPr/>
            </p:nvSpPr>
            <p:spPr>
              <a:xfrm>
                <a:off x="7132996" y="2618673"/>
                <a:ext cx="1457725" cy="261610"/>
              </a:xfrm>
              <a:prstGeom prst="rect">
                <a:avLst/>
              </a:prstGeom>
              <a:noFill/>
            </p:spPr>
            <p:txBody>
              <a:bodyPr wrap="square" rtlCol="0">
                <a:spAutoFit/>
              </a:bodyPr>
              <a:lstStyle/>
              <a:p>
                <a:r>
                  <a:rPr lang="en-US" sz="1100" u="sng" dirty="0">
                    <a:solidFill>
                      <a:srgbClr val="FF0000"/>
                    </a:solidFill>
                    <a:latin typeface="Arial Narrow" panose="020B0606020202030204" pitchFamily="34" charset="0"/>
                  </a:rPr>
                  <a:t>Personal Profile</a:t>
                </a:r>
                <a:endParaRPr lang="en-US" sz="1100" dirty="0">
                  <a:solidFill>
                    <a:srgbClr val="FF0000"/>
                  </a:solidFill>
                  <a:latin typeface="Arial Narrow" panose="020B0606020202030204" pitchFamily="34" charset="0"/>
                </a:endParaRPr>
              </a:p>
            </p:txBody>
          </p:sp>
          <p:sp>
            <p:nvSpPr>
              <p:cNvPr id="17" name="Flowchart: Process 16"/>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ocess 39"/>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26372" y="2781012"/>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General Information</a:t>
                </a:r>
                <a:endParaRPr lang="en-US" sz="1100" dirty="0">
                  <a:solidFill>
                    <a:srgbClr val="266196"/>
                  </a:solidFill>
                  <a:latin typeface="Arial Narrow" panose="020B0606020202030204" pitchFamily="34" charset="0"/>
                </a:endParaRPr>
              </a:p>
            </p:txBody>
          </p:sp>
          <p:sp>
            <p:nvSpPr>
              <p:cNvPr id="48" name="TextBox 47"/>
              <p:cNvSpPr txBox="1"/>
              <p:nvPr/>
            </p:nvSpPr>
            <p:spPr>
              <a:xfrm>
                <a:off x="7146250" y="2959914"/>
                <a:ext cx="1457725" cy="261610"/>
              </a:xfrm>
              <a:prstGeom prst="rect">
                <a:avLst/>
              </a:prstGeom>
              <a:noFill/>
            </p:spPr>
            <p:txBody>
              <a:bodyPr wrap="square" rtlCol="0">
                <a:spAutoFit/>
              </a:bodyPr>
              <a:lstStyle/>
              <a:p>
                <a:r>
                  <a:rPr lang="en-US" sz="1100" u="sng" dirty="0">
                    <a:solidFill>
                      <a:srgbClr val="FF0000"/>
                    </a:solidFill>
                    <a:latin typeface="Arial Narrow" panose="020B0606020202030204" pitchFamily="34" charset="0"/>
                  </a:rPr>
                  <a:t>Background</a:t>
                </a:r>
                <a:endParaRPr lang="en-US" sz="1100" dirty="0">
                  <a:solidFill>
                    <a:srgbClr val="FF0000"/>
                  </a:solidFill>
                  <a:latin typeface="Arial Narrow" panose="020B0606020202030204" pitchFamily="34" charset="0"/>
                </a:endParaRPr>
              </a:p>
            </p:txBody>
          </p:sp>
          <p:sp>
            <p:nvSpPr>
              <p:cNvPr id="51" name="Snip and Round Single Corner Rectangle 50"/>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nip and Round Single Corner Rectangle 51"/>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nip and Round Single Corner Rectangle 52"/>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and Round Single Corner Rectangle 59"/>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nip and Round Single Corner Rectangle 60"/>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nip and Round Single Corner Rectangle 61"/>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Activities</a:t>
                </a:r>
                <a:endParaRPr lang="en-US" sz="1100" dirty="0">
                  <a:solidFill>
                    <a:srgbClr val="266196"/>
                  </a:solidFill>
                  <a:latin typeface="Arial Narrow" panose="020B0606020202030204" pitchFamily="34" charset="0"/>
                </a:endParaRPr>
              </a:p>
            </p:txBody>
          </p:sp>
          <p:sp>
            <p:nvSpPr>
              <p:cNvPr id="67" name="TextBox 66"/>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Documents</a:t>
                </a:r>
                <a:endParaRPr lang="en-US" sz="1100" dirty="0">
                  <a:solidFill>
                    <a:srgbClr val="266196"/>
                  </a:solidFill>
                  <a:latin typeface="Arial Narrow" panose="020B0606020202030204" pitchFamily="34" charset="0"/>
                </a:endParaRPr>
              </a:p>
            </p:txBody>
          </p:sp>
          <p:sp>
            <p:nvSpPr>
              <p:cNvPr id="68" name="TextBox 67"/>
              <p:cNvSpPr txBox="1"/>
              <p:nvPr/>
            </p:nvSpPr>
            <p:spPr>
              <a:xfrm>
                <a:off x="7149544" y="331218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Memo</a:t>
                </a:r>
                <a:endParaRPr lang="en-US" sz="1100" dirty="0">
                  <a:solidFill>
                    <a:srgbClr val="266196"/>
                  </a:solidFill>
                  <a:latin typeface="Arial Narrow" panose="020B0606020202030204" pitchFamily="34" charset="0"/>
                </a:endParaRPr>
              </a:p>
            </p:txBody>
          </p:sp>
          <p:grpSp>
            <p:nvGrpSpPr>
              <p:cNvPr id="86" name="Group 85"/>
              <p:cNvGrpSpPr/>
              <p:nvPr/>
            </p:nvGrpSpPr>
            <p:grpSpPr>
              <a:xfrm>
                <a:off x="6768554" y="3665583"/>
                <a:ext cx="1825482" cy="261610"/>
                <a:chOff x="6917639" y="4033326"/>
                <a:chExt cx="1825482" cy="261610"/>
              </a:xfrm>
            </p:grpSpPr>
            <p:sp>
              <p:nvSpPr>
                <p:cNvPr id="72" name="TextBox 71"/>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Search History Profile</a:t>
                  </a:r>
                  <a:endParaRPr lang="en-US" sz="1100" dirty="0">
                    <a:solidFill>
                      <a:srgbClr val="266196"/>
                    </a:solidFill>
                    <a:latin typeface="Arial Narrow" panose="020B0606020202030204" pitchFamily="34" charset="0"/>
                  </a:endParaRPr>
                </a:p>
              </p:txBody>
            </p:sp>
            <p:sp>
              <p:nvSpPr>
                <p:cNvPr id="76" name="Snip and Round Single Corner Rectangle 75"/>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917639" y="4107812"/>
                  <a:ext cx="178905" cy="133505"/>
                  <a:chOff x="6917639" y="4107812"/>
                  <a:chExt cx="178905" cy="133505"/>
                </a:xfrm>
              </p:grpSpPr>
              <p:cxnSp>
                <p:nvCxnSpPr>
                  <p:cNvPr id="74" name="Straight Connector 73"/>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lowchart: Process 72"/>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3"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6763989" y="3858197"/>
                <a:ext cx="1825482" cy="261610"/>
                <a:chOff x="6917639" y="4033326"/>
                <a:chExt cx="1825482" cy="261610"/>
              </a:xfrm>
            </p:grpSpPr>
            <p:sp>
              <p:nvSpPr>
                <p:cNvPr id="88" name="TextBox 87"/>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Self Assessment Profile</a:t>
                  </a:r>
                  <a:endParaRPr lang="en-US" sz="1100" dirty="0">
                    <a:solidFill>
                      <a:srgbClr val="266196"/>
                    </a:solidFill>
                    <a:latin typeface="Arial Narrow" panose="020B0606020202030204" pitchFamily="34" charset="0"/>
                  </a:endParaRPr>
                </a:p>
              </p:txBody>
            </p:sp>
            <p:sp>
              <p:nvSpPr>
                <p:cNvPr id="89" name="Snip and Round Single Corner Rectangle 8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6917639" y="4107812"/>
                  <a:ext cx="178905" cy="133505"/>
                  <a:chOff x="6917639" y="4107812"/>
                  <a:chExt cx="178905" cy="133505"/>
                </a:xfrm>
              </p:grpSpPr>
              <p:cxnSp>
                <p:nvCxnSpPr>
                  <p:cNvPr id="91" name="Straight Connector 90"/>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lowchart: Process 91"/>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a:stCxn id="92"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p:cNvGrpSpPr/>
              <p:nvPr/>
            </p:nvGrpSpPr>
            <p:grpSpPr>
              <a:xfrm>
                <a:off x="6761925" y="4050234"/>
                <a:ext cx="1825482" cy="261610"/>
                <a:chOff x="6917639" y="4033326"/>
                <a:chExt cx="1825482" cy="261610"/>
              </a:xfrm>
            </p:grpSpPr>
            <p:sp>
              <p:nvSpPr>
                <p:cNvPr id="96" name="TextBox 95"/>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Communications Profile</a:t>
                  </a:r>
                  <a:endParaRPr lang="en-US" sz="1100" dirty="0">
                    <a:solidFill>
                      <a:srgbClr val="266196"/>
                    </a:solidFill>
                    <a:latin typeface="Arial Narrow" panose="020B0606020202030204" pitchFamily="34" charset="0"/>
                  </a:endParaRPr>
                </a:p>
              </p:txBody>
            </p:sp>
            <p:sp>
              <p:nvSpPr>
                <p:cNvPr id="97" name="Snip and Round Single Corner Rectangle 96"/>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6917639" y="4107812"/>
                  <a:ext cx="178905" cy="133505"/>
                  <a:chOff x="6917639" y="4107812"/>
                  <a:chExt cx="178905" cy="133505"/>
                </a:xfrm>
              </p:grpSpPr>
              <p:cxnSp>
                <p:nvCxnSpPr>
                  <p:cNvPr id="99" name="Straight Connector 98"/>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Flowchart: Process 99"/>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stCxn id="100"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12" name="Group 111"/>
            <p:cNvGrpSpPr/>
            <p:nvPr/>
          </p:nvGrpSpPr>
          <p:grpSpPr>
            <a:xfrm>
              <a:off x="8643710" y="2409954"/>
              <a:ext cx="2300039" cy="1905205"/>
              <a:chOff x="6533327" y="2406639"/>
              <a:chExt cx="2300039" cy="1905205"/>
            </a:xfrm>
          </p:grpSpPr>
          <p:sp>
            <p:nvSpPr>
              <p:cNvPr id="113" name="TextBox 112"/>
              <p:cNvSpPr txBox="1"/>
              <p:nvPr/>
            </p:nvSpPr>
            <p:spPr>
              <a:xfrm>
                <a:off x="6901084" y="2406639"/>
                <a:ext cx="1457725" cy="261610"/>
              </a:xfrm>
              <a:prstGeom prst="rect">
                <a:avLst/>
              </a:prstGeom>
              <a:noFill/>
            </p:spPr>
            <p:txBody>
              <a:bodyPr wrap="square" rtlCol="0">
                <a:spAutoFit/>
              </a:bodyPr>
              <a:lstStyle/>
              <a:p>
                <a:r>
                  <a:rPr lang="en-US" sz="1100" b="1" u="sng" dirty="0">
                    <a:solidFill>
                      <a:srgbClr val="266196"/>
                    </a:solidFill>
                    <a:latin typeface="Arial Narrow" panose="020B0606020202030204" pitchFamily="34" charset="0"/>
                  </a:rPr>
                  <a:t>My Individual Plans</a:t>
                </a:r>
                <a:endParaRPr lang="en-US" sz="1100" b="1" dirty="0">
                  <a:solidFill>
                    <a:srgbClr val="266196"/>
                  </a:solidFill>
                  <a:latin typeface="Arial Narrow" panose="020B0606020202030204" pitchFamily="34" charset="0"/>
                </a:endParaRPr>
              </a:p>
            </p:txBody>
          </p:sp>
          <p:sp>
            <p:nvSpPr>
              <p:cNvPr id="114" name="TextBox 113"/>
              <p:cNvSpPr txBox="1"/>
              <p:nvPr/>
            </p:nvSpPr>
            <p:spPr>
              <a:xfrm>
                <a:off x="7132996" y="2618673"/>
                <a:ext cx="1700370"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Employment Plan Profile</a:t>
                </a:r>
                <a:endParaRPr lang="en-US" sz="1100" dirty="0">
                  <a:solidFill>
                    <a:srgbClr val="266196"/>
                  </a:solidFill>
                  <a:latin typeface="Arial Narrow" panose="020B0606020202030204" pitchFamily="34" charset="0"/>
                </a:endParaRPr>
              </a:p>
            </p:txBody>
          </p:sp>
          <p:sp>
            <p:nvSpPr>
              <p:cNvPr id="115" name="Flowchart: Process 114"/>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Process 115"/>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Flowchart: Process 117"/>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126372" y="2781012"/>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Résumés</a:t>
                </a:r>
                <a:endParaRPr lang="en-US" sz="1100" dirty="0">
                  <a:solidFill>
                    <a:srgbClr val="266196"/>
                  </a:solidFill>
                  <a:latin typeface="Arial Narrow" panose="020B0606020202030204" pitchFamily="34" charset="0"/>
                </a:endParaRPr>
              </a:p>
            </p:txBody>
          </p:sp>
          <p:sp>
            <p:nvSpPr>
              <p:cNvPr id="121" name="TextBox 120"/>
              <p:cNvSpPr txBox="1"/>
              <p:nvPr/>
            </p:nvSpPr>
            <p:spPr>
              <a:xfrm>
                <a:off x="7146250" y="2959914"/>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Job Applications</a:t>
                </a:r>
                <a:endParaRPr lang="en-US" sz="1100" dirty="0">
                  <a:solidFill>
                    <a:srgbClr val="266196"/>
                  </a:solidFill>
                  <a:latin typeface="Arial Narrow" panose="020B0606020202030204" pitchFamily="34" charset="0"/>
                </a:endParaRPr>
              </a:p>
            </p:txBody>
          </p:sp>
          <p:sp>
            <p:nvSpPr>
              <p:cNvPr id="122" name="Snip and Round Single Corner Rectangle 121"/>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Snip and Round Single Corner Rectangle 122"/>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nip and Round Single Corner Rectangle 123"/>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Snip and Round Single Corner Rectangle 124"/>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nip and Round Single Corner Rectangle 125"/>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Snip and Round Single Corner Rectangle 126"/>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Online Application</a:t>
                </a:r>
                <a:endParaRPr lang="en-US" sz="1100" dirty="0">
                  <a:solidFill>
                    <a:srgbClr val="266196"/>
                  </a:solidFill>
                  <a:latin typeface="Arial Narrow" panose="020B0606020202030204" pitchFamily="34" charset="0"/>
                </a:endParaRPr>
              </a:p>
            </p:txBody>
          </p:sp>
          <p:sp>
            <p:nvSpPr>
              <p:cNvPr id="129" name="TextBox 128"/>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Employment Goals</a:t>
                </a:r>
                <a:endParaRPr lang="en-US" sz="1100" dirty="0">
                  <a:solidFill>
                    <a:srgbClr val="266196"/>
                  </a:solidFill>
                  <a:latin typeface="Arial Narrow" panose="020B0606020202030204" pitchFamily="34" charset="0"/>
                </a:endParaRPr>
              </a:p>
            </p:txBody>
          </p:sp>
          <p:sp>
            <p:nvSpPr>
              <p:cNvPr id="130" name="TextBox 129"/>
              <p:cNvSpPr txBox="1"/>
              <p:nvPr/>
            </p:nvSpPr>
            <p:spPr>
              <a:xfrm>
                <a:off x="7149544" y="331218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Virtual Recruiter</a:t>
                </a:r>
                <a:endParaRPr lang="en-US" sz="1100" dirty="0">
                  <a:solidFill>
                    <a:srgbClr val="266196"/>
                  </a:solidFill>
                  <a:latin typeface="Arial Narrow" panose="020B0606020202030204" pitchFamily="34" charset="0"/>
                </a:endParaRPr>
              </a:p>
            </p:txBody>
          </p:sp>
          <p:grpSp>
            <p:nvGrpSpPr>
              <p:cNvPr id="131" name="Group 130"/>
              <p:cNvGrpSpPr/>
              <p:nvPr/>
            </p:nvGrpSpPr>
            <p:grpSpPr>
              <a:xfrm>
                <a:off x="6768554" y="3665583"/>
                <a:ext cx="1825482" cy="261610"/>
                <a:chOff x="6917639" y="4033326"/>
                <a:chExt cx="1825482" cy="261610"/>
              </a:xfrm>
            </p:grpSpPr>
            <p:sp>
              <p:nvSpPr>
                <p:cNvPr id="148" name="TextBox 147"/>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Training Plan Profile</a:t>
                  </a:r>
                  <a:endParaRPr lang="en-US" sz="1100" dirty="0">
                    <a:solidFill>
                      <a:srgbClr val="266196"/>
                    </a:solidFill>
                    <a:latin typeface="Arial Narrow" panose="020B0606020202030204" pitchFamily="34" charset="0"/>
                  </a:endParaRPr>
                </a:p>
              </p:txBody>
            </p:sp>
            <p:sp>
              <p:nvSpPr>
                <p:cNvPr id="149" name="Snip and Round Single Corner Rectangle 14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6917639" y="4107812"/>
                  <a:ext cx="178905" cy="133505"/>
                  <a:chOff x="6917639" y="4107812"/>
                  <a:chExt cx="178905" cy="133505"/>
                </a:xfrm>
              </p:grpSpPr>
              <p:cxnSp>
                <p:nvCxnSpPr>
                  <p:cNvPr id="151" name="Straight Connector 150"/>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Flowchart: Process 151"/>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2" name="Group 131"/>
              <p:cNvGrpSpPr/>
              <p:nvPr/>
            </p:nvGrpSpPr>
            <p:grpSpPr>
              <a:xfrm>
                <a:off x="6763989" y="3858197"/>
                <a:ext cx="1825482" cy="261610"/>
                <a:chOff x="6917639" y="4033326"/>
                <a:chExt cx="1825482" cy="261610"/>
              </a:xfrm>
            </p:grpSpPr>
            <p:sp>
              <p:nvSpPr>
                <p:cNvPr id="141" name="TextBox 140"/>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Benefits Plan Profile</a:t>
                  </a:r>
                  <a:endParaRPr lang="en-US" sz="1100" dirty="0">
                    <a:solidFill>
                      <a:srgbClr val="266196"/>
                    </a:solidFill>
                    <a:latin typeface="Arial Narrow" panose="020B0606020202030204" pitchFamily="34" charset="0"/>
                  </a:endParaRPr>
                </a:p>
              </p:txBody>
            </p:sp>
            <p:sp>
              <p:nvSpPr>
                <p:cNvPr id="142" name="Snip and Round Single Corner Rectangle 141"/>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6917639" y="4107812"/>
                  <a:ext cx="178905" cy="133505"/>
                  <a:chOff x="6917639" y="4107812"/>
                  <a:chExt cx="178905" cy="133505"/>
                </a:xfrm>
              </p:grpSpPr>
              <p:cxnSp>
                <p:nvCxnSpPr>
                  <p:cNvPr id="144" name="Straight Connector 143"/>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Flowchart: Process 144"/>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a:stCxn id="145"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3" name="Group 132"/>
              <p:cNvGrpSpPr/>
              <p:nvPr/>
            </p:nvGrpSpPr>
            <p:grpSpPr>
              <a:xfrm>
                <a:off x="6761925" y="4050234"/>
                <a:ext cx="1825482" cy="261610"/>
                <a:chOff x="6917639" y="4033326"/>
                <a:chExt cx="1825482" cy="261610"/>
              </a:xfrm>
            </p:grpSpPr>
            <p:sp>
              <p:nvSpPr>
                <p:cNvPr id="134" name="TextBox 133"/>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Financial Plan Profile</a:t>
                  </a:r>
                  <a:endParaRPr lang="en-US" sz="1100" dirty="0">
                    <a:solidFill>
                      <a:srgbClr val="266196"/>
                    </a:solidFill>
                    <a:latin typeface="Arial Narrow" panose="020B0606020202030204" pitchFamily="34" charset="0"/>
                  </a:endParaRPr>
                </a:p>
              </p:txBody>
            </p:sp>
            <p:sp>
              <p:nvSpPr>
                <p:cNvPr id="135" name="Snip and Round Single Corner Rectangle 134"/>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6917639" y="4107812"/>
                  <a:ext cx="178905" cy="133505"/>
                  <a:chOff x="6917639" y="4107812"/>
                  <a:chExt cx="178905" cy="133505"/>
                </a:xfrm>
              </p:grpSpPr>
              <p:cxnSp>
                <p:nvCxnSpPr>
                  <p:cNvPr id="137" name="Straight Connector 136"/>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Flowchart: Process 137"/>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stCxn id="138"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nvGrpSpPr>
          <p:cNvPr id="9" name="Group 8"/>
          <p:cNvGrpSpPr/>
          <p:nvPr/>
        </p:nvGrpSpPr>
        <p:grpSpPr>
          <a:xfrm>
            <a:off x="3919360" y="4404513"/>
            <a:ext cx="7715122" cy="307126"/>
            <a:chOff x="3919360" y="4533817"/>
            <a:chExt cx="7715122" cy="307126"/>
          </a:xfrm>
        </p:grpSpPr>
        <p:grpSp>
          <p:nvGrpSpPr>
            <p:cNvPr id="7" name="Group 6"/>
            <p:cNvGrpSpPr/>
            <p:nvPr/>
          </p:nvGrpSpPr>
          <p:grpSpPr>
            <a:xfrm>
              <a:off x="6490238" y="4533817"/>
              <a:ext cx="2574250" cy="301382"/>
              <a:chOff x="6490238" y="4533817"/>
              <a:chExt cx="2574250" cy="301382"/>
            </a:xfrm>
          </p:grpSpPr>
          <p:sp>
            <p:nvSpPr>
              <p:cNvPr id="157" name="Rounded Rectangle 156"/>
              <p:cNvSpPr/>
              <p:nvPr/>
            </p:nvSpPr>
            <p:spPr>
              <a:xfrm>
                <a:off x="6490238" y="4533817"/>
                <a:ext cx="2574250" cy="30138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7345013" y="4549323"/>
                <a:ext cx="1341783" cy="276999"/>
              </a:xfrm>
              <a:prstGeom prst="rect">
                <a:avLst/>
              </a:prstGeom>
              <a:noFill/>
            </p:spPr>
            <p:txBody>
              <a:bodyPr wrap="square" rtlCol="0">
                <a:spAutoFit/>
              </a:bodyPr>
              <a:lstStyle/>
              <a:p>
                <a:r>
                  <a:rPr lang="en-US" sz="1200" b="1" dirty="0">
                    <a:solidFill>
                      <a:schemeClr val="accent5">
                        <a:lumMod val="75000"/>
                      </a:schemeClr>
                    </a:solidFill>
                    <a:latin typeface="Arial Narrow" panose="020B0606020202030204" pitchFamily="34" charset="0"/>
                  </a:rPr>
                  <a:t>Background</a:t>
                </a:r>
              </a:p>
            </p:txBody>
          </p:sp>
        </p:grpSp>
        <p:grpSp>
          <p:nvGrpSpPr>
            <p:cNvPr id="4" name="Group 3"/>
            <p:cNvGrpSpPr/>
            <p:nvPr/>
          </p:nvGrpSpPr>
          <p:grpSpPr>
            <a:xfrm>
              <a:off x="9060232" y="4539561"/>
              <a:ext cx="2574250" cy="301382"/>
              <a:chOff x="9051191" y="4530508"/>
              <a:chExt cx="2574250" cy="301382"/>
            </a:xfrm>
          </p:grpSpPr>
          <p:sp>
            <p:nvSpPr>
              <p:cNvPr id="160" name="Rounded Rectangle 159"/>
              <p:cNvSpPr/>
              <p:nvPr/>
            </p:nvSpPr>
            <p:spPr>
              <a:xfrm>
                <a:off x="9051191" y="4530508"/>
                <a:ext cx="2574250" cy="301382"/>
              </a:xfrm>
              <a:prstGeom prst="roundRect">
                <a:avLst/>
              </a:prstGeom>
              <a:solidFill>
                <a:srgbClr val="E2E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9640939" y="4546008"/>
                <a:ext cx="1341783" cy="276999"/>
              </a:xfrm>
              <a:prstGeom prst="rect">
                <a:avLst/>
              </a:prstGeom>
              <a:noFill/>
            </p:spPr>
            <p:txBody>
              <a:bodyPr wrap="square" rtlCol="0">
                <a:spAutoFit/>
              </a:bodyPr>
              <a:lstStyle/>
              <a:p>
                <a:pPr algn="ctr"/>
                <a:r>
                  <a:rPr lang="en-US" sz="1200" b="1" u="sng" dirty="0">
                    <a:solidFill>
                      <a:schemeClr val="accent5">
                        <a:lumMod val="75000"/>
                      </a:schemeClr>
                    </a:solidFill>
                    <a:latin typeface="Arial Narrow" panose="020B0606020202030204" pitchFamily="34" charset="0"/>
                  </a:rPr>
                  <a:t>Activities</a:t>
                </a:r>
              </a:p>
            </p:txBody>
          </p:sp>
        </p:grpSp>
        <p:grpSp>
          <p:nvGrpSpPr>
            <p:cNvPr id="3" name="Group 2"/>
            <p:cNvGrpSpPr/>
            <p:nvPr/>
          </p:nvGrpSpPr>
          <p:grpSpPr>
            <a:xfrm>
              <a:off x="3919360" y="4537132"/>
              <a:ext cx="2574250" cy="301382"/>
              <a:chOff x="3919352" y="4537132"/>
              <a:chExt cx="2574250" cy="301382"/>
            </a:xfrm>
          </p:grpSpPr>
          <p:sp>
            <p:nvSpPr>
              <p:cNvPr id="159" name="Rounded Rectangle 158"/>
              <p:cNvSpPr/>
              <p:nvPr/>
            </p:nvSpPr>
            <p:spPr>
              <a:xfrm>
                <a:off x="3919352" y="4537132"/>
                <a:ext cx="2574250" cy="301382"/>
              </a:xfrm>
              <a:prstGeom prst="roundRect">
                <a:avLst/>
              </a:prstGeom>
              <a:solidFill>
                <a:srgbClr val="E2E2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4261431" y="4552638"/>
                <a:ext cx="1890091" cy="276999"/>
              </a:xfrm>
              <a:prstGeom prst="rect">
                <a:avLst/>
              </a:prstGeom>
              <a:noFill/>
            </p:spPr>
            <p:txBody>
              <a:bodyPr wrap="square" rtlCol="0">
                <a:spAutoFit/>
              </a:bodyPr>
              <a:lstStyle/>
              <a:p>
                <a:pPr algn="ctr"/>
                <a:r>
                  <a:rPr lang="en-US" sz="1200" b="1" u="sng" dirty="0">
                    <a:solidFill>
                      <a:schemeClr val="accent5">
                        <a:lumMod val="75000"/>
                      </a:schemeClr>
                    </a:solidFill>
                    <a:latin typeface="Arial Narrow" panose="020B0606020202030204" pitchFamily="34" charset="0"/>
                  </a:rPr>
                  <a:t>General Information</a:t>
                </a:r>
              </a:p>
            </p:txBody>
          </p:sp>
        </p:grpSp>
      </p:grpSp>
      <p:sp>
        <p:nvSpPr>
          <p:cNvPr id="166" name="TextBox 165"/>
          <p:cNvSpPr txBox="1"/>
          <p:nvPr/>
        </p:nvSpPr>
        <p:spPr>
          <a:xfrm>
            <a:off x="9037986" y="4814479"/>
            <a:ext cx="2551004" cy="276999"/>
          </a:xfrm>
          <a:prstGeom prst="rect">
            <a:avLst/>
          </a:prstGeom>
          <a:noFill/>
        </p:spPr>
        <p:txBody>
          <a:bodyPr wrap="square" rtlCol="0">
            <a:spAutoFit/>
          </a:bodyPr>
          <a:lstStyle/>
          <a:p>
            <a:pPr algn="ctr"/>
            <a:r>
              <a:rPr lang="en-US" sz="1200" b="1" dirty="0">
                <a:solidFill>
                  <a:schemeClr val="tx2"/>
                </a:solidFill>
              </a:rPr>
              <a:t>[</a:t>
            </a:r>
            <a:r>
              <a:rPr lang="en-US" sz="1200" b="1" u="sng" dirty="0">
                <a:solidFill>
                  <a:schemeClr val="tx2"/>
                </a:solidFill>
              </a:rPr>
              <a:t>Start the Background Wizard</a:t>
            </a:r>
            <a:r>
              <a:rPr lang="en-US" sz="1200" b="1" dirty="0">
                <a:solidFill>
                  <a:schemeClr val="tx2"/>
                </a:solidFill>
              </a:rPr>
              <a:t>]</a:t>
            </a:r>
          </a:p>
        </p:txBody>
      </p:sp>
      <p:sp>
        <p:nvSpPr>
          <p:cNvPr id="158" name="Rounded Rectangle 1"/>
          <p:cNvSpPr/>
          <p:nvPr/>
        </p:nvSpPr>
        <p:spPr>
          <a:xfrm>
            <a:off x="3842787" y="5203373"/>
            <a:ext cx="8111013" cy="1654627"/>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2"/>
          <p:cNvSpPr/>
          <p:nvPr/>
        </p:nvSpPr>
        <p:spPr>
          <a:xfrm>
            <a:off x="4223806" y="4979907"/>
            <a:ext cx="2343250" cy="324860"/>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4230102" y="4980478"/>
            <a:ext cx="2083784" cy="338551"/>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Core Background Items</a:t>
            </a:r>
          </a:p>
        </p:txBody>
      </p:sp>
      <p:sp>
        <p:nvSpPr>
          <p:cNvPr id="19" name="TextBox 18"/>
          <p:cNvSpPr txBox="1"/>
          <p:nvPr/>
        </p:nvSpPr>
        <p:spPr>
          <a:xfrm>
            <a:off x="4248733" y="5320142"/>
            <a:ext cx="2678546" cy="338554"/>
          </a:xfrm>
          <a:prstGeom prst="rect">
            <a:avLst/>
          </a:prstGeom>
          <a:noFill/>
        </p:spPr>
        <p:txBody>
          <a:bodyPr wrap="square" rtlCol="0">
            <a:spAutoFit/>
          </a:bodyPr>
          <a:lstStyle/>
          <a:p>
            <a:r>
              <a:rPr lang="en-US" sz="1600" b="1" dirty="0">
                <a:latin typeface="Arial Narrow" panose="020B0606020202030204" pitchFamily="34" charset="0"/>
              </a:rPr>
              <a:t>Education and Training</a:t>
            </a:r>
          </a:p>
        </p:txBody>
      </p:sp>
      <p:sp>
        <p:nvSpPr>
          <p:cNvPr id="175" name="Rectangle 174"/>
          <p:cNvSpPr/>
          <p:nvPr/>
        </p:nvSpPr>
        <p:spPr>
          <a:xfrm>
            <a:off x="3909472" y="5739137"/>
            <a:ext cx="7984409" cy="274061"/>
          </a:xfrm>
          <a:prstGeom prst="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4619388" y="5740507"/>
            <a:ext cx="1221422"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Qualifications</a:t>
            </a:r>
          </a:p>
        </p:txBody>
      </p:sp>
      <p:sp>
        <p:nvSpPr>
          <p:cNvPr id="204" name="TextBox 203"/>
          <p:cNvSpPr txBox="1"/>
          <p:nvPr/>
        </p:nvSpPr>
        <p:spPr>
          <a:xfrm>
            <a:off x="7225042" y="5737677"/>
            <a:ext cx="2008806"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Issuing Institution</a:t>
            </a:r>
          </a:p>
        </p:txBody>
      </p:sp>
      <p:sp>
        <p:nvSpPr>
          <p:cNvPr id="205" name="TextBox 204"/>
          <p:cNvSpPr txBox="1"/>
          <p:nvPr/>
        </p:nvSpPr>
        <p:spPr>
          <a:xfrm>
            <a:off x="10166445" y="5741421"/>
            <a:ext cx="1221422"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Location</a:t>
            </a:r>
          </a:p>
        </p:txBody>
      </p:sp>
      <p:sp>
        <p:nvSpPr>
          <p:cNvPr id="206" name="Rectangle 205"/>
          <p:cNvSpPr/>
          <p:nvPr/>
        </p:nvSpPr>
        <p:spPr>
          <a:xfrm>
            <a:off x="3907971" y="6018284"/>
            <a:ext cx="7984409" cy="2740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514007" y="6025959"/>
            <a:ext cx="2110414" cy="261610"/>
          </a:xfrm>
          <a:prstGeom prst="rect">
            <a:avLst/>
          </a:prstGeom>
          <a:noFill/>
        </p:spPr>
        <p:txBody>
          <a:bodyPr wrap="square" rtlCol="0">
            <a:spAutoFit/>
          </a:bodyPr>
          <a:lstStyle/>
          <a:p>
            <a:r>
              <a:rPr lang="en-US" sz="1100" dirty="0">
                <a:solidFill>
                  <a:srgbClr val="FF0000"/>
                </a:solidFill>
              </a:rPr>
              <a:t>No data available for this item.</a:t>
            </a:r>
          </a:p>
        </p:txBody>
      </p:sp>
      <p:sp>
        <p:nvSpPr>
          <p:cNvPr id="21" name="Rectangle 20"/>
          <p:cNvSpPr/>
          <p:nvPr/>
        </p:nvSpPr>
        <p:spPr>
          <a:xfrm>
            <a:off x="3802454" y="6549754"/>
            <a:ext cx="8178505" cy="32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9577705" y="6312734"/>
            <a:ext cx="1946216" cy="261610"/>
          </a:xfrm>
          <a:prstGeom prst="rect">
            <a:avLst/>
          </a:prstGeom>
          <a:noFill/>
        </p:spPr>
        <p:txBody>
          <a:bodyPr wrap="square" rtlCol="0">
            <a:spAutoFit/>
          </a:bodyPr>
          <a:lstStyle/>
          <a:p>
            <a:r>
              <a:rPr lang="en-US" sz="1100" dirty="0">
                <a:solidFill>
                  <a:srgbClr val="266196"/>
                </a:solidFill>
              </a:rPr>
              <a:t>[Add a new education history]</a:t>
            </a:r>
          </a:p>
        </p:txBody>
      </p:sp>
      <p:sp>
        <p:nvSpPr>
          <p:cNvPr id="208" name="TextBox 207"/>
          <p:cNvSpPr txBox="1"/>
          <p:nvPr/>
        </p:nvSpPr>
        <p:spPr>
          <a:xfrm>
            <a:off x="4256280" y="6441249"/>
            <a:ext cx="3400158" cy="338554"/>
          </a:xfrm>
          <a:prstGeom prst="rect">
            <a:avLst/>
          </a:prstGeom>
          <a:noFill/>
        </p:spPr>
        <p:txBody>
          <a:bodyPr wrap="square" rtlCol="0">
            <a:spAutoFit/>
          </a:bodyPr>
          <a:lstStyle/>
          <a:p>
            <a:r>
              <a:rPr lang="en-US" sz="1600" b="1" dirty="0">
                <a:latin typeface="Arial Narrow" panose="020B0606020202030204" pitchFamily="34" charset="0"/>
              </a:rPr>
              <a:t>Occupational licenses &amp; certificates</a:t>
            </a:r>
          </a:p>
        </p:txBody>
      </p:sp>
      <p:grpSp>
        <p:nvGrpSpPr>
          <p:cNvPr id="197" name="Group 196"/>
          <p:cNvGrpSpPr/>
          <p:nvPr/>
        </p:nvGrpSpPr>
        <p:grpSpPr>
          <a:xfrm>
            <a:off x="1099157" y="786594"/>
            <a:ext cx="10579884" cy="523220"/>
            <a:chOff x="740389" y="2334394"/>
            <a:chExt cx="10579884" cy="523220"/>
          </a:xfrm>
        </p:grpSpPr>
        <p:sp>
          <p:nvSpPr>
            <p:cNvPr id="198" name="Rectangle 197"/>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00" name="Group 199"/>
            <p:cNvGrpSpPr/>
            <p:nvPr/>
          </p:nvGrpSpPr>
          <p:grpSpPr>
            <a:xfrm>
              <a:off x="3461961" y="2448074"/>
              <a:ext cx="249571" cy="209014"/>
              <a:chOff x="1588167" y="3041574"/>
              <a:chExt cx="962529" cy="918083"/>
            </a:xfrm>
            <a:solidFill>
              <a:schemeClr val="bg1"/>
            </a:solidFill>
          </p:grpSpPr>
          <p:sp>
            <p:nvSpPr>
              <p:cNvPr id="229" name="Rectangle 228"/>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extBox 200"/>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02" name="TextBox 201"/>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03" name="TextBox 202"/>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09" name="TextBox 208"/>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10" name="Group 209"/>
            <p:cNvGrpSpPr/>
            <p:nvPr/>
          </p:nvGrpSpPr>
          <p:grpSpPr>
            <a:xfrm>
              <a:off x="961415" y="2450591"/>
              <a:ext cx="284290" cy="233287"/>
              <a:chOff x="2426677" y="3393831"/>
              <a:chExt cx="284290" cy="233287"/>
            </a:xfrm>
          </p:grpSpPr>
          <p:sp>
            <p:nvSpPr>
              <p:cNvPr id="226" name="Minus Sign 225"/>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inus Sign 226"/>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inus Sign 227"/>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TextBox 210"/>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12"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rot="16200000">
              <a:off x="6806807" y="2433804"/>
              <a:ext cx="253390" cy="246758"/>
              <a:chOff x="673358" y="3458547"/>
              <a:chExt cx="2797311" cy="2057400"/>
            </a:xfrm>
            <a:solidFill>
              <a:schemeClr val="bg1"/>
            </a:solidFill>
          </p:grpSpPr>
          <p:sp>
            <p:nvSpPr>
              <p:cNvPr id="223" name="Flowchart: Magnetic Disk 222"/>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Delay 224"/>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8841416" y="2443960"/>
              <a:ext cx="167995" cy="238993"/>
              <a:chOff x="3124200" y="1769708"/>
              <a:chExt cx="1371598" cy="1659292"/>
            </a:xfrm>
            <a:solidFill>
              <a:schemeClr val="bg1"/>
            </a:solidFill>
          </p:grpSpPr>
          <p:sp>
            <p:nvSpPr>
              <p:cNvPr id="217" name="Flowchart: Delay 216"/>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Connector 217"/>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Connector 218"/>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Connector 219"/>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Connector 220"/>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Connector 221"/>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 name="Picture 214"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16" name="TextBox 215"/>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161" name="Oval 160"/>
          <p:cNvSpPr/>
          <p:nvPr/>
        </p:nvSpPr>
        <p:spPr>
          <a:xfrm>
            <a:off x="7547109" y="2896520"/>
            <a:ext cx="1348412" cy="23595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011238" y="4382427"/>
            <a:ext cx="1526483" cy="3680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537721" y="1884880"/>
            <a:ext cx="1520679" cy="27699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
          <p:cNvSpPr txBox="1">
            <a:spLocks noChangeArrowheads="1"/>
          </p:cNvSpPr>
          <p:nvPr/>
        </p:nvSpPr>
        <p:spPr bwMode="auto">
          <a:xfrm>
            <a:off x="3842787" y="2048966"/>
            <a:ext cx="344948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FF0000"/>
                </a:solidFill>
                <a:latin typeface="Candara" panose="020E0502030303020204" pitchFamily="34" charset="0"/>
              </a:rPr>
              <a:t>Before starting a job search, click on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My Portfolio</a:t>
            </a:r>
            <a:r>
              <a:rPr lang="en-US" altLang="en-US" sz="2800" dirty="0" smtClean="0">
                <a:solidFill>
                  <a:srgbClr val="FF0000"/>
                </a:solidFill>
                <a:latin typeface="Candara" panose="020E0502030303020204" pitchFamily="34" charset="0"/>
              </a:rPr>
              <a:t> in 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Quick Menu</a:t>
            </a:r>
            <a:r>
              <a:rPr lang="en-US" altLang="en-US" sz="2800" dirty="0" smtClean="0">
                <a:solidFill>
                  <a:srgbClr val="FF0000"/>
                </a:solidFill>
                <a:latin typeface="Candara" panose="020E0502030303020204" pitchFamily="34" charset="0"/>
              </a:rPr>
              <a:t>.  Then select 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Background</a:t>
            </a:r>
            <a:r>
              <a:rPr lang="en-US" altLang="en-US" sz="2800" dirty="0" smtClean="0">
                <a:solidFill>
                  <a:srgbClr val="FF0000"/>
                </a:solidFill>
                <a:latin typeface="Candara" panose="020E0502030303020204" pitchFamily="34" charset="0"/>
              </a:rPr>
              <a:t> tab. </a:t>
            </a:r>
            <a:endParaRPr lang="en-US" alt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6419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1"/>
                                        </p:tgtEl>
                                        <p:attrNameLst>
                                          <p:attrName>style.visibility</p:attrName>
                                        </p:attrNameLst>
                                      </p:cBhvr>
                                      <p:to>
                                        <p:strVal val="visible"/>
                                      </p:to>
                                    </p:set>
                                    <p:anim calcmode="lin" valueType="num">
                                      <p:cBhvr>
                                        <p:cTn id="25" dur="500" fill="hold"/>
                                        <p:tgtEl>
                                          <p:spTgt spid="161"/>
                                        </p:tgtEl>
                                        <p:attrNameLst>
                                          <p:attrName>ppt_w</p:attrName>
                                        </p:attrNameLst>
                                      </p:cBhvr>
                                      <p:tavLst>
                                        <p:tav tm="0">
                                          <p:val>
                                            <p:fltVal val="0"/>
                                          </p:val>
                                        </p:tav>
                                        <p:tav tm="100000">
                                          <p:val>
                                            <p:strVal val="#ppt_w"/>
                                          </p:val>
                                        </p:tav>
                                      </p:tavLst>
                                    </p:anim>
                                    <p:anim calcmode="lin" valueType="num">
                                      <p:cBhvr>
                                        <p:cTn id="26" dur="500" fill="hold"/>
                                        <p:tgtEl>
                                          <p:spTgt spid="161"/>
                                        </p:tgtEl>
                                        <p:attrNameLst>
                                          <p:attrName>ppt_h</p:attrName>
                                        </p:attrNameLst>
                                      </p:cBhvr>
                                      <p:tavLst>
                                        <p:tav tm="0">
                                          <p:val>
                                            <p:fltVal val="0"/>
                                          </p:val>
                                        </p:tav>
                                        <p:tav tm="100000">
                                          <p:val>
                                            <p:strVal val="#ppt_h"/>
                                          </p:val>
                                        </p:tav>
                                      </p:tavLst>
                                    </p:anim>
                                    <p:animEffect transition="in" filter="fade">
                                      <p:cBhvr>
                                        <p:cTn id="27" dur="500"/>
                                        <p:tgtEl>
                                          <p:spTgt spid="161"/>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 calcmode="lin" valueType="num">
                                      <p:cBhvr>
                                        <p:cTn id="31" dur="1000" fill="hold"/>
                                        <p:tgtEl>
                                          <p:spTgt spid="167"/>
                                        </p:tgtEl>
                                        <p:attrNameLst>
                                          <p:attrName>ppt_w</p:attrName>
                                        </p:attrNameLst>
                                      </p:cBhvr>
                                      <p:tavLst>
                                        <p:tav tm="0">
                                          <p:val>
                                            <p:fltVal val="0"/>
                                          </p:val>
                                        </p:tav>
                                        <p:tav tm="100000">
                                          <p:val>
                                            <p:strVal val="#ppt_w"/>
                                          </p:val>
                                        </p:tav>
                                      </p:tavLst>
                                    </p:anim>
                                    <p:anim calcmode="lin" valueType="num">
                                      <p:cBhvr>
                                        <p:cTn id="32" dur="1000" fill="hold"/>
                                        <p:tgtEl>
                                          <p:spTgt spid="167"/>
                                        </p:tgtEl>
                                        <p:attrNameLst>
                                          <p:attrName>ppt_h</p:attrName>
                                        </p:attrNameLst>
                                      </p:cBhvr>
                                      <p:tavLst>
                                        <p:tav tm="0">
                                          <p:val>
                                            <p:fltVal val="0"/>
                                          </p:val>
                                        </p:tav>
                                        <p:tav tm="100000">
                                          <p:val>
                                            <p:strVal val="#ppt_h"/>
                                          </p:val>
                                        </p:tav>
                                      </p:tavLst>
                                    </p:anim>
                                    <p:animEffect transition="in" filter="fade">
                                      <p:cBhvr>
                                        <p:cTn id="33" dur="1000"/>
                                        <p:tgtEl>
                                          <p:spTgt spid="16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0"/>
                                        </p:tgtEl>
                                        <p:attrNameLst>
                                          <p:attrName>style.visibility</p:attrName>
                                        </p:attrNameLst>
                                      </p:cBhvr>
                                      <p:to>
                                        <p:strVal val="visible"/>
                                      </p:to>
                                    </p:set>
                                    <p:anim calcmode="lin" valueType="num">
                                      <p:cBhvr>
                                        <p:cTn id="38" dur="500" fill="hold"/>
                                        <p:tgtEl>
                                          <p:spTgt spid="170"/>
                                        </p:tgtEl>
                                        <p:attrNameLst>
                                          <p:attrName>ppt_w</p:attrName>
                                        </p:attrNameLst>
                                      </p:cBhvr>
                                      <p:tavLst>
                                        <p:tav tm="0">
                                          <p:val>
                                            <p:fltVal val="0"/>
                                          </p:val>
                                        </p:tav>
                                        <p:tav tm="100000">
                                          <p:val>
                                            <p:strVal val="#ppt_w"/>
                                          </p:val>
                                        </p:tav>
                                      </p:tavLst>
                                    </p:anim>
                                    <p:anim calcmode="lin" valueType="num">
                                      <p:cBhvr>
                                        <p:cTn id="39" dur="500" fill="hold"/>
                                        <p:tgtEl>
                                          <p:spTgt spid="170"/>
                                        </p:tgtEl>
                                        <p:attrNameLst>
                                          <p:attrName>ppt_h</p:attrName>
                                        </p:attrNameLst>
                                      </p:cBhvr>
                                      <p:tavLst>
                                        <p:tav tm="0">
                                          <p:val>
                                            <p:fltVal val="0"/>
                                          </p:val>
                                        </p:tav>
                                        <p:tav tm="100000">
                                          <p:val>
                                            <p:strVal val="#ppt_h"/>
                                          </p:val>
                                        </p:tav>
                                      </p:tavLst>
                                    </p:anim>
                                    <p:animEffect transition="in" filter="fade">
                                      <p:cBhvr>
                                        <p:cTn id="40"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161" grpId="0" animBg="1"/>
      <p:bldP spid="167" grpId="0" animBg="1"/>
      <p:bldP spid="5" grpId="0" animBg="1"/>
      <p:bldP spid="17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2732599" y="153924"/>
            <a:ext cx="6793542" cy="11588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solidFill>
                  <a:srgbClr val="0070C0"/>
                </a:solidFill>
                <a:effectLst>
                  <a:outerShdw blurRad="38100" dist="38100" dir="2700000" algn="tl">
                    <a:srgbClr val="000000">
                      <a:alpha val="43137"/>
                    </a:srgbClr>
                  </a:outerShdw>
                </a:effectLst>
                <a:latin typeface="Candara" pitchFamily="34" charset="0"/>
              </a:rPr>
              <a:t>Background</a:t>
            </a:r>
            <a:endParaRPr lang="en-US" sz="7200" dirty="0">
              <a:solidFill>
                <a:srgbClr val="0070C0"/>
              </a:solidFill>
            </a:endParaRPr>
          </a:p>
        </p:txBody>
      </p:sp>
      <p:sp>
        <p:nvSpPr>
          <p:cNvPr id="7" name="Rectangle 6"/>
          <p:cNvSpPr/>
          <p:nvPr/>
        </p:nvSpPr>
        <p:spPr>
          <a:xfrm>
            <a:off x="968705" y="1481952"/>
            <a:ext cx="10882265" cy="1146211"/>
          </a:xfrm>
          <a:prstGeom prst="rect">
            <a:avLst/>
          </a:prstGeom>
        </p:spPr>
        <p:txBody>
          <a:bodyPr wrap="square">
            <a:spAutoFit/>
          </a:bodyPr>
          <a:lstStyle/>
          <a:p>
            <a:pPr>
              <a:lnSpc>
                <a:spcPct val="107000"/>
              </a:lnSpc>
              <a:spcAft>
                <a:spcPts val="800"/>
              </a:spcAft>
              <a:buClr>
                <a:srgbClr val="028BB6"/>
              </a:buClr>
              <a:buSzPct val="75000"/>
            </a:pPr>
            <a:r>
              <a:rPr lang="en-US" sz="3200" dirty="0">
                <a:latin typeface="Candara" panose="020E0502030303020204" pitchFamily="34" charset="0"/>
                <a:ea typeface="Calibri" panose="020F0502020204030204" pitchFamily="34" charset="0"/>
                <a:cs typeface="Times New Roman" panose="02020603050405020304" pitchFamily="18" charset="0"/>
              </a:rPr>
              <a:t>Use </a:t>
            </a:r>
            <a:r>
              <a:rPr lang="en-US" sz="3200" dirty="0" smtClean="0">
                <a:latin typeface="Candara" panose="020E0502030303020204" pitchFamily="34" charset="0"/>
                <a:ea typeface="Calibri" panose="020F0502020204030204" pitchFamily="34" charset="0"/>
                <a:cs typeface="Times New Roman" panose="02020603050405020304" pitchFamily="18" charset="0"/>
              </a:rPr>
              <a:t>the </a:t>
            </a:r>
            <a:r>
              <a:rPr lang="en-US" sz="3200" b="1" dirty="0" smtClean="0">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rPr>
              <a:t>Background </a:t>
            </a:r>
            <a:r>
              <a:rPr lang="en-US" sz="3200" dirty="0" smtClean="0">
                <a:latin typeface="Candara" panose="020E0502030303020204" pitchFamily="34" charset="0"/>
                <a:ea typeface="Calibri" panose="020F0502020204030204" pitchFamily="34" charset="0"/>
                <a:cs typeface="Times New Roman" panose="02020603050405020304" pitchFamily="18" charset="0"/>
              </a:rPr>
              <a:t>folder </a:t>
            </a:r>
            <a:r>
              <a:rPr lang="en-US" sz="3200" dirty="0">
                <a:latin typeface="Candara" panose="020E0502030303020204" pitchFamily="34" charset="0"/>
                <a:ea typeface="Calibri" panose="020F0502020204030204" pitchFamily="34" charset="0"/>
                <a:cs typeface="Times New Roman" panose="02020603050405020304" pitchFamily="18" charset="0"/>
              </a:rPr>
              <a:t>to manage </a:t>
            </a:r>
            <a:r>
              <a:rPr lang="en-US" sz="3200" dirty="0" smtClean="0">
                <a:latin typeface="Candara" panose="020E0502030303020204" pitchFamily="34" charset="0"/>
                <a:ea typeface="Calibri" panose="020F0502020204030204" pitchFamily="34" charset="0"/>
                <a:cs typeface="Times New Roman" panose="02020603050405020304" pitchFamily="18" charset="0"/>
              </a:rPr>
              <a:t>your Background Information, </a:t>
            </a:r>
            <a:r>
              <a:rPr lang="en-US" sz="3200" dirty="0">
                <a:latin typeface="Candara" panose="020E0502030303020204" pitchFamily="34" charset="0"/>
                <a:ea typeface="Calibri" panose="020F0502020204030204" pitchFamily="34" charset="0"/>
                <a:cs typeface="Times New Roman" panose="02020603050405020304" pitchFamily="18" charset="0"/>
              </a:rPr>
              <a:t>including: </a:t>
            </a:r>
          </a:p>
        </p:txBody>
      </p:sp>
      <p:sp>
        <p:nvSpPr>
          <p:cNvPr id="9" name="Rectangle 8"/>
          <p:cNvSpPr/>
          <p:nvPr/>
        </p:nvSpPr>
        <p:spPr>
          <a:xfrm>
            <a:off x="669059" y="2623730"/>
            <a:ext cx="10850967" cy="7417415"/>
          </a:xfrm>
          <a:prstGeom prst="rect">
            <a:avLst/>
          </a:prstGeom>
        </p:spPr>
        <p:txBody>
          <a:bodyPr wrap="square" numCol="2">
            <a:spAutoFit/>
          </a:bodyPr>
          <a:lstStyle/>
          <a:p>
            <a:pPr marL="457200" indent="-457200">
              <a:buFont typeface="Arial" panose="020B0604020202020204" pitchFamily="34" charset="0"/>
              <a:buChar char="•"/>
            </a:pPr>
            <a:r>
              <a:rPr lang="en-US" sz="2800" dirty="0">
                <a:latin typeface="Candara" panose="020E0502030303020204" pitchFamily="34" charset="0"/>
                <a:ea typeface="Calibri" panose="020F0502020204030204" pitchFamily="34" charset="0"/>
                <a:cs typeface="Times New Roman" panose="02020603050405020304" pitchFamily="18" charset="0"/>
              </a:rPr>
              <a:t>Education &amp; </a:t>
            </a:r>
            <a:r>
              <a:rPr lang="en-US" sz="2800" dirty="0" smtClean="0">
                <a:latin typeface="Candara" panose="020E0502030303020204" pitchFamily="34" charset="0"/>
                <a:ea typeface="Calibri" panose="020F0502020204030204" pitchFamily="34" charset="0"/>
                <a:cs typeface="Times New Roman" panose="02020603050405020304" pitchFamily="18" charset="0"/>
              </a:rPr>
              <a:t>Training</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Occupational </a:t>
            </a:r>
            <a:r>
              <a:rPr lang="en-US" sz="2800" dirty="0">
                <a:latin typeface="Candara" panose="020E0502030303020204" pitchFamily="34" charset="0"/>
                <a:ea typeface="Calibri" panose="020F0502020204030204" pitchFamily="34" charset="0"/>
                <a:cs typeface="Times New Roman" panose="02020603050405020304" pitchFamily="18" charset="0"/>
              </a:rPr>
              <a:t>Licenses &amp; </a:t>
            </a:r>
            <a:r>
              <a:rPr lang="en-US" sz="2800" dirty="0" smtClean="0">
                <a:latin typeface="Candara" panose="020E0502030303020204" pitchFamily="34" charset="0"/>
                <a:ea typeface="Calibri" panose="020F0502020204030204" pitchFamily="34" charset="0"/>
                <a:cs typeface="Times New Roman" panose="02020603050405020304" pitchFamily="18" charset="0"/>
              </a:rPr>
              <a:t>Certificates</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Employment History</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Job Skills</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Tools </a:t>
            </a:r>
            <a:r>
              <a:rPr lang="en-US" sz="2800" dirty="0">
                <a:latin typeface="Candara" panose="020E0502030303020204" pitchFamily="34" charset="0"/>
                <a:ea typeface="Calibri" panose="020F0502020204030204" pitchFamily="34" charset="0"/>
                <a:cs typeface="Times New Roman" panose="02020603050405020304" pitchFamily="18" charset="0"/>
              </a:rPr>
              <a:t>&amp; </a:t>
            </a:r>
            <a:r>
              <a:rPr lang="en-US" sz="2800" dirty="0" smtClean="0">
                <a:latin typeface="Candara" panose="020E0502030303020204" pitchFamily="34" charset="0"/>
                <a:ea typeface="Calibri" panose="020F0502020204030204" pitchFamily="34" charset="0"/>
                <a:cs typeface="Times New Roman" panose="02020603050405020304" pitchFamily="18" charset="0"/>
              </a:rPr>
              <a:t>Technology</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Ability Summary</a:t>
            </a:r>
          </a:p>
          <a:p>
            <a:pPr marL="457200" indent="-457200">
              <a:buFont typeface="Arial" panose="020B0604020202020204" pitchFamily="34" charset="0"/>
              <a:buChar char="•"/>
            </a:pPr>
            <a:endParaRPr lang="en-US" sz="2800" dirty="0" smtClean="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smtClean="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smtClean="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smtClean="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smtClean="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800" dirty="0">
              <a:latin typeface="Candara" panose="020E0502030303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Honors </a:t>
            </a:r>
            <a:r>
              <a:rPr lang="en-US" sz="2800" dirty="0">
                <a:latin typeface="Candara" panose="020E0502030303020204" pitchFamily="34" charset="0"/>
                <a:ea typeface="Calibri" panose="020F0502020204030204" pitchFamily="34" charset="0"/>
                <a:cs typeface="Times New Roman" panose="02020603050405020304" pitchFamily="18" charset="0"/>
              </a:rPr>
              <a:t>&amp; </a:t>
            </a:r>
            <a:r>
              <a:rPr lang="en-US" sz="2800" dirty="0" smtClean="0">
                <a:latin typeface="Candara" panose="020E0502030303020204" pitchFamily="34" charset="0"/>
                <a:ea typeface="Calibri" panose="020F0502020204030204" pitchFamily="34" charset="0"/>
                <a:cs typeface="Times New Roman" panose="02020603050405020304" pitchFamily="18" charset="0"/>
              </a:rPr>
              <a:t>Awards</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Detailed References</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Desired Occupation(s)</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Desired </a:t>
            </a:r>
            <a:r>
              <a:rPr lang="en-US" sz="2800" dirty="0">
                <a:latin typeface="Candara" panose="020E0502030303020204" pitchFamily="34" charset="0"/>
                <a:ea typeface="Calibri" panose="020F0502020204030204" pitchFamily="34" charset="0"/>
                <a:cs typeface="Times New Roman" panose="02020603050405020304" pitchFamily="18" charset="0"/>
              </a:rPr>
              <a:t>Job </a:t>
            </a:r>
            <a:r>
              <a:rPr lang="en-US" sz="2800" dirty="0" smtClean="0">
                <a:latin typeface="Candara" panose="020E0502030303020204" pitchFamily="34" charset="0"/>
                <a:ea typeface="Calibri" panose="020F0502020204030204" pitchFamily="34" charset="0"/>
                <a:cs typeface="Times New Roman" panose="02020603050405020304" pitchFamily="18" charset="0"/>
              </a:rPr>
              <a:t>Type</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Desired Location</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Desired Salary</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Driver’s </a:t>
            </a:r>
            <a:r>
              <a:rPr lang="en-US" sz="2800" dirty="0">
                <a:latin typeface="Candara" panose="020E0502030303020204" pitchFamily="34" charset="0"/>
                <a:ea typeface="Calibri" panose="020F0502020204030204" pitchFamily="34" charset="0"/>
                <a:cs typeface="Times New Roman" panose="02020603050405020304" pitchFamily="18" charset="0"/>
              </a:rPr>
              <a:t>License </a:t>
            </a:r>
            <a:r>
              <a:rPr lang="en-US" sz="2800" dirty="0" smtClean="0">
                <a:latin typeface="Candara" panose="020E0502030303020204" pitchFamily="34" charset="0"/>
                <a:ea typeface="Calibri" panose="020F0502020204030204" pitchFamily="34" charset="0"/>
                <a:cs typeface="Times New Roman" panose="02020603050405020304" pitchFamily="18" charset="0"/>
              </a:rPr>
              <a:t>Information</a:t>
            </a:r>
          </a:p>
          <a:p>
            <a:pPr marL="457200" indent="-457200">
              <a:buFont typeface="Arial" panose="020B0604020202020204" pitchFamily="34" charset="0"/>
              <a:buChar char="•"/>
            </a:pPr>
            <a:r>
              <a:rPr lang="en-US" sz="2800" dirty="0" smtClean="0">
                <a:latin typeface="Candara" panose="020E0502030303020204" pitchFamily="34" charset="0"/>
                <a:ea typeface="Calibri" panose="020F0502020204030204" pitchFamily="34" charset="0"/>
                <a:cs typeface="Times New Roman" panose="02020603050405020304" pitchFamily="18" charset="0"/>
              </a:rPr>
              <a:t>Languages </a:t>
            </a:r>
            <a:r>
              <a:rPr lang="en-US" sz="2800" dirty="0">
                <a:latin typeface="Candara" panose="020E0502030303020204" pitchFamily="34" charset="0"/>
                <a:ea typeface="Calibri" panose="020F0502020204030204" pitchFamily="34" charset="0"/>
                <a:cs typeface="Times New Roman" panose="02020603050405020304" pitchFamily="18" charset="0"/>
              </a:rPr>
              <a:t>&amp; </a:t>
            </a:r>
            <a:r>
              <a:rPr lang="en-US" sz="2800" dirty="0" smtClean="0">
                <a:latin typeface="Candara" panose="020E0502030303020204" pitchFamily="34" charset="0"/>
                <a:ea typeface="Calibri" panose="020F0502020204030204" pitchFamily="34" charset="0"/>
                <a:cs typeface="Times New Roman" panose="02020603050405020304" pitchFamily="18" charset="0"/>
              </a:rPr>
              <a:t>Proficiency</a:t>
            </a:r>
            <a:endParaRPr lang="en-US" sz="2400" dirty="0"/>
          </a:p>
        </p:txBody>
      </p:sp>
      <p:sp>
        <p:nvSpPr>
          <p:cNvPr id="3" name="Slide Number Placeholder 2"/>
          <p:cNvSpPr>
            <a:spLocks noGrp="1"/>
          </p:cNvSpPr>
          <p:nvPr>
            <p:ph type="sldNum" sz="quarter" idx="12"/>
          </p:nvPr>
        </p:nvSpPr>
        <p:spPr>
          <a:xfrm>
            <a:off x="5938789" y="6433066"/>
            <a:ext cx="413297" cy="365125"/>
          </a:xfrm>
        </p:spPr>
        <p:txBody>
          <a:bodyPr/>
          <a:lstStyle/>
          <a:p>
            <a:fld id="{AF9DD44E-2746-4F7C-A6DC-C6840E4448F3}" type="slidenum">
              <a:rPr lang="en-US" smtClean="0"/>
              <a:t>44</a:t>
            </a:fld>
            <a:endParaRPr lang="en-US"/>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226739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0" y="0"/>
            <a:ext cx="12192000"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Searching for a Job </a:t>
            </a:r>
            <a:r>
              <a:rPr lang="en-US" sz="5400" b="1" dirty="0">
                <a:solidFill>
                  <a:srgbClr val="2096E4"/>
                </a:solidFill>
                <a:effectLst>
                  <a:outerShdw blurRad="38100" dist="38100" dir="2700000" algn="tl">
                    <a:srgbClr val="000000">
                      <a:alpha val="43137"/>
                    </a:srgbClr>
                  </a:outerShdw>
                </a:effectLst>
                <a:latin typeface="Candara" pitchFamily="34" charset="0"/>
              </a:rPr>
              <a:t>in Employ Florida</a:t>
            </a:r>
          </a:p>
        </p:txBody>
      </p:sp>
      <p:sp>
        <p:nvSpPr>
          <p:cNvPr id="7" name="TextBox 1"/>
          <p:cNvSpPr txBox="1">
            <a:spLocks noChangeArrowheads="1"/>
          </p:cNvSpPr>
          <p:nvPr/>
        </p:nvSpPr>
        <p:spPr bwMode="auto">
          <a:xfrm>
            <a:off x="9350174" y="1258566"/>
            <a:ext cx="271808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FF0000"/>
                </a:solidFill>
                <a:latin typeface="Candara" panose="020E0502030303020204" pitchFamily="34" charset="0"/>
              </a:rPr>
              <a:t>After filling in 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Background</a:t>
            </a:r>
            <a:r>
              <a:rPr lang="en-US" altLang="en-US" sz="2800" dirty="0" smtClean="0">
                <a:solidFill>
                  <a:srgbClr val="FF0000"/>
                </a:solidFill>
                <a:latin typeface="Candara" panose="020E0502030303020204" pitchFamily="34" charset="0"/>
              </a:rPr>
              <a:t>, the User </a:t>
            </a:r>
            <a:r>
              <a:rPr lang="en-US" altLang="en-US" sz="2800" dirty="0">
                <a:solidFill>
                  <a:srgbClr val="FF0000"/>
                </a:solidFill>
                <a:latin typeface="Candara" panose="020E0502030303020204" pitchFamily="34" charset="0"/>
              </a:rPr>
              <a:t>may begin </a:t>
            </a:r>
            <a:r>
              <a:rPr lang="en-US" altLang="en-US" sz="2800" dirty="0" smtClean="0">
                <a:solidFill>
                  <a:srgbClr val="FF0000"/>
                </a:solidFill>
                <a:latin typeface="Candara" panose="020E0502030303020204" pitchFamily="34" charset="0"/>
              </a:rPr>
              <a:t>by selecting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Job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Search </a:t>
            </a:r>
            <a:r>
              <a:rPr lang="en-US" altLang="en-US" sz="2800" dirty="0">
                <a:solidFill>
                  <a:srgbClr val="FF0000"/>
                </a:solidFill>
                <a:latin typeface="Candara" panose="020E0502030303020204" pitchFamily="34" charset="0"/>
              </a:rPr>
              <a:t>from either the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Quick Menu</a:t>
            </a:r>
            <a:r>
              <a:rPr lang="en-US" altLang="en-US" sz="2800" dirty="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sz="2800" dirty="0">
                <a:solidFill>
                  <a:srgbClr val="FF0000"/>
                </a:solidFill>
                <a:latin typeface="Candara" panose="020E0502030303020204" pitchFamily="34" charset="0"/>
              </a:rPr>
              <a:t>or from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Job Seeker Services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a:t>
            </a:r>
            <a:endParaRPr lang="en-US" altLang="en-US" sz="2800" dirty="0">
              <a:solidFill>
                <a:srgbClr val="FF0000"/>
              </a:solidFill>
              <a:latin typeface="Candara" panose="020E0502030303020204" pitchFamily="34" charset="0"/>
            </a:endParaRPr>
          </a:p>
        </p:txBody>
      </p:sp>
      <p:pic>
        <p:nvPicPr>
          <p:cNvPr id="10"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t="8430" r="37422" b="21199"/>
          <a:stretch/>
        </p:blipFill>
        <p:spPr bwMode="auto">
          <a:xfrm>
            <a:off x="828197" y="756645"/>
            <a:ext cx="8433498" cy="572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840055" y="2735043"/>
            <a:ext cx="1567924" cy="6435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79252" y="2312139"/>
            <a:ext cx="2361431" cy="8948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5929162" y="6486383"/>
            <a:ext cx="429127" cy="365125"/>
          </a:xfrm>
        </p:spPr>
        <p:txBody>
          <a:bodyPr/>
          <a:lstStyle/>
          <a:p>
            <a:fld id="{AF9DD44E-2746-4F7C-A6DC-C6840E4448F3}" type="slidenum">
              <a:rPr lang="en-US" smtClean="0"/>
              <a:t>45</a:t>
            </a:fld>
            <a:endParaRPr lang="en-US" dirty="0"/>
          </a:p>
        </p:txBody>
      </p:sp>
    </p:spTree>
    <p:extLst>
      <p:ext uri="{BB962C8B-B14F-4D97-AF65-F5344CB8AC3E}">
        <p14:creationId xmlns:p14="http://schemas.microsoft.com/office/powerpoint/2010/main" val="33726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ppt_w</p:attrName>
                                        </p:attrNameLst>
                                      </p:cBhvr>
                                      <p:tavLst>
                                        <p:tav tm="0" fmla="#ppt_w*sin(2.5*pi*$)">
                                          <p:val>
                                            <p:fltVal val="0"/>
                                          </p:val>
                                        </p:tav>
                                        <p:tav tm="100000">
                                          <p:val>
                                            <p:fltVal val="1"/>
                                          </p:val>
                                        </p:tav>
                                      </p:tavLst>
                                    </p:anim>
                                    <p:anim calcmode="lin" valueType="num">
                                      <p:cBhvr>
                                        <p:cTn id="1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25124" y="130282"/>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Quick Job Search</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38789" y="6496867"/>
            <a:ext cx="415863" cy="365125"/>
          </a:xfrm>
        </p:spPr>
        <p:txBody>
          <a:bodyPr/>
          <a:lstStyle/>
          <a:p>
            <a:fld id="{AF9DD44E-2746-4F7C-A6DC-C6840E4448F3}" type="slidenum">
              <a:rPr lang="en-US" smtClean="0"/>
              <a:t>46</a:t>
            </a:fld>
            <a:endParaRPr lang="en-US" dirty="0"/>
          </a:p>
        </p:txBody>
      </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1038356" y="1245660"/>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2410037" y="1909757"/>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465135" y="2275119"/>
            <a:ext cx="3630865" cy="276999"/>
          </a:xfrm>
          <a:prstGeom prst="rect">
            <a:avLst/>
          </a:prstGeom>
          <a:noFill/>
          <a:ln w="12700">
            <a:noFill/>
          </a:ln>
        </p:spPr>
        <p:txBody>
          <a:bodyPr wrap="square" rtlCol="0">
            <a:spAutoFit/>
          </a:bodyPr>
          <a:lstStyle/>
          <a:p>
            <a:r>
              <a:rPr lang="en-US" sz="1200" dirty="0">
                <a:latin typeface="Arial Narrow" panose="020B0606020202030204" pitchFamily="34" charset="0"/>
              </a:rPr>
              <a:t>Your most recent job search took place on Friday, August 10</a:t>
            </a:r>
          </a:p>
        </p:txBody>
      </p:sp>
      <p:grpSp>
        <p:nvGrpSpPr>
          <p:cNvPr id="38" name="Group 37"/>
          <p:cNvGrpSpPr/>
          <p:nvPr/>
        </p:nvGrpSpPr>
        <p:grpSpPr>
          <a:xfrm>
            <a:off x="9404748" y="2037279"/>
            <a:ext cx="402157" cy="311636"/>
            <a:chOff x="8150053" y="5040774"/>
            <a:chExt cx="402157" cy="311636"/>
          </a:xfrm>
        </p:grpSpPr>
        <p:sp>
          <p:nvSpPr>
            <p:cNvPr id="72" name="Flowchart: Connector 71"/>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39" name="Rectangle 38"/>
          <p:cNvSpPr/>
          <p:nvPr/>
        </p:nvSpPr>
        <p:spPr>
          <a:xfrm>
            <a:off x="9673298" y="2079545"/>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pic>
        <p:nvPicPr>
          <p:cNvPr id="4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487207" y="1225225"/>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41" name="Group 40"/>
          <p:cNvGrpSpPr/>
          <p:nvPr/>
        </p:nvGrpSpPr>
        <p:grpSpPr>
          <a:xfrm>
            <a:off x="1038356" y="896880"/>
            <a:ext cx="10507350" cy="444180"/>
            <a:chOff x="740389" y="2334394"/>
            <a:chExt cx="10579884" cy="523220"/>
          </a:xfrm>
        </p:grpSpPr>
        <p:sp>
          <p:nvSpPr>
            <p:cNvPr id="42" name="Rectangle 41"/>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44" name="Group 43"/>
            <p:cNvGrpSpPr/>
            <p:nvPr/>
          </p:nvGrpSpPr>
          <p:grpSpPr>
            <a:xfrm>
              <a:off x="3461961" y="2448074"/>
              <a:ext cx="249571" cy="209014"/>
              <a:chOff x="1588167" y="3041574"/>
              <a:chExt cx="962529" cy="918083"/>
            </a:xfrm>
            <a:solidFill>
              <a:schemeClr val="bg1"/>
            </a:solidFill>
          </p:grpSpPr>
          <p:sp>
            <p:nvSpPr>
              <p:cNvPr id="68" name="Rectangle 6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46" name="TextBox 45"/>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47" name="TextBox 46"/>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48" name="TextBox 47"/>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49" name="Group 48"/>
            <p:cNvGrpSpPr/>
            <p:nvPr/>
          </p:nvGrpSpPr>
          <p:grpSpPr>
            <a:xfrm>
              <a:off x="961415" y="2450591"/>
              <a:ext cx="284290" cy="233287"/>
              <a:chOff x="2426677" y="3393831"/>
              <a:chExt cx="284290" cy="233287"/>
            </a:xfrm>
          </p:grpSpPr>
          <p:sp>
            <p:nvSpPr>
              <p:cNvPr id="65"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51"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16200000">
              <a:off x="6806807" y="2433804"/>
              <a:ext cx="253390" cy="246758"/>
              <a:chOff x="673358" y="3458547"/>
              <a:chExt cx="2797311" cy="2057400"/>
            </a:xfrm>
            <a:solidFill>
              <a:schemeClr val="bg1"/>
            </a:solidFill>
          </p:grpSpPr>
          <p:sp>
            <p:nvSpPr>
              <p:cNvPr id="62" name="Flowchart: Magnetic Disk 6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841416" y="2443960"/>
              <a:ext cx="167995" cy="238993"/>
              <a:chOff x="3124200" y="1769708"/>
              <a:chExt cx="1371598" cy="1659292"/>
            </a:xfrm>
            <a:solidFill>
              <a:schemeClr val="bg1"/>
            </a:solidFill>
          </p:grpSpPr>
          <p:sp>
            <p:nvSpPr>
              <p:cNvPr id="56" name="Flowchart: Delay 5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23" name="TextBox 22"/>
          <p:cNvSpPr txBox="1"/>
          <p:nvPr/>
        </p:nvSpPr>
        <p:spPr>
          <a:xfrm>
            <a:off x="3621902" y="1314787"/>
            <a:ext cx="8215602" cy="461665"/>
          </a:xfrm>
          <a:prstGeom prst="rect">
            <a:avLst/>
          </a:prstGeom>
          <a:noFill/>
          <a:ln w="12700">
            <a:noFill/>
          </a:ln>
        </p:spPr>
        <p:txBody>
          <a:bodyPr wrap="square" rtlCol="0">
            <a:spAutoFit/>
          </a:bodyPr>
          <a:lstStyle/>
          <a:p>
            <a:r>
              <a:rPr lang="en-US" sz="1200" b="1" dirty="0">
                <a:latin typeface="Arial Narrow" panose="020B0606020202030204" pitchFamily="34" charset="0"/>
              </a:rPr>
              <a:t>Please choose one of the methods below to view available job openings in the area you selected. To create an automated job search (virtual recruiter), select criteria below, perform the search and then save your search at the bottom of the results screen.    </a:t>
            </a:r>
          </a:p>
        </p:txBody>
      </p:sp>
      <p:sp>
        <p:nvSpPr>
          <p:cNvPr id="24" name="TextBox 23"/>
          <p:cNvSpPr txBox="1"/>
          <p:nvPr/>
        </p:nvSpPr>
        <p:spPr>
          <a:xfrm>
            <a:off x="3633313" y="1702985"/>
            <a:ext cx="8065044" cy="276999"/>
          </a:xfrm>
          <a:prstGeom prst="rect">
            <a:avLst/>
          </a:prstGeom>
          <a:noFill/>
          <a:ln w="12700">
            <a:noFill/>
          </a:ln>
        </p:spPr>
        <p:txBody>
          <a:bodyPr wrap="square" rtlCol="0">
            <a:spAutoFit/>
          </a:bodyPr>
          <a:lstStyle/>
          <a:p>
            <a:r>
              <a:rPr lang="en-US" sz="1200" b="1" dirty="0">
                <a:solidFill>
                  <a:srgbClr val="FF0000"/>
                </a:solidFill>
                <a:latin typeface="Arial Narrow" panose="020B0606020202030204" pitchFamily="34" charset="0"/>
              </a:rPr>
              <a:t>WARNING: Always be on the lookout for job scams! Learn more on how to protect yourself against online scams and identity theft.   </a:t>
            </a:r>
          </a:p>
        </p:txBody>
      </p:sp>
      <p:sp>
        <p:nvSpPr>
          <p:cNvPr id="76" name="TextBox 75"/>
          <p:cNvSpPr txBox="1"/>
          <p:nvPr/>
        </p:nvSpPr>
        <p:spPr>
          <a:xfrm>
            <a:off x="2458511" y="2536848"/>
            <a:ext cx="2848985" cy="276999"/>
          </a:xfrm>
          <a:prstGeom prst="rect">
            <a:avLst/>
          </a:prstGeom>
          <a:noFill/>
          <a:ln w="12700">
            <a:noFill/>
          </a:ln>
        </p:spPr>
        <p:txBody>
          <a:bodyPr wrap="square" rtlCol="0">
            <a:spAutoFit/>
          </a:bodyPr>
          <a:lstStyle/>
          <a:p>
            <a:r>
              <a:rPr lang="en-US" sz="1200" b="1" u="sng" dirty="0">
                <a:solidFill>
                  <a:schemeClr val="tx2"/>
                </a:solidFill>
                <a:latin typeface="Arial Narrow" panose="020B0606020202030204" pitchFamily="34" charset="0"/>
              </a:rPr>
              <a:t>Execute a saved job search/Virtual Recruiter</a:t>
            </a:r>
          </a:p>
        </p:txBody>
      </p:sp>
      <p:sp>
        <p:nvSpPr>
          <p:cNvPr id="2" name="Rectangle 1"/>
          <p:cNvSpPr/>
          <p:nvPr/>
        </p:nvSpPr>
        <p:spPr>
          <a:xfrm>
            <a:off x="2487207" y="2941983"/>
            <a:ext cx="9211150" cy="73549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58177" y="3009648"/>
            <a:ext cx="670856" cy="600164"/>
          </a:xfrm>
          <a:prstGeom prst="rect">
            <a:avLst/>
          </a:prstGeom>
        </p:spPr>
        <p:txBody>
          <a:bodyPr wrap="square">
            <a:spAutoFit/>
          </a:bodyPr>
          <a:lstStyle/>
          <a:p>
            <a:pPr algn="ctr"/>
            <a:r>
              <a:rPr lang="en-US" sz="1100" b="1" dirty="0">
                <a:latin typeface="Arial Narrow" panose="020B0606020202030204" pitchFamily="34" charset="0"/>
              </a:rPr>
              <a:t>Quick Job Search</a:t>
            </a:r>
            <a:endParaRPr lang="en-US" sz="1100" dirty="0"/>
          </a:p>
        </p:txBody>
      </p:sp>
      <p:sp>
        <p:nvSpPr>
          <p:cNvPr id="77" name="Rectangle 76"/>
          <p:cNvSpPr/>
          <p:nvPr/>
        </p:nvSpPr>
        <p:spPr>
          <a:xfrm>
            <a:off x="3993318" y="3003024"/>
            <a:ext cx="740830" cy="600164"/>
          </a:xfrm>
          <a:prstGeom prst="rect">
            <a:avLst/>
          </a:prstGeom>
        </p:spPr>
        <p:txBody>
          <a:bodyPr wrap="square">
            <a:spAutoFit/>
          </a:bodyPr>
          <a:lstStyle/>
          <a:p>
            <a:pPr algn="ctr"/>
            <a:r>
              <a:rPr lang="en-US" sz="1100" b="1" u="sng" dirty="0">
                <a:latin typeface="Arial Narrow" panose="020B0606020202030204" pitchFamily="34" charset="0"/>
              </a:rPr>
              <a:t>Advanced Job Search</a:t>
            </a:r>
            <a:endParaRPr lang="en-US" sz="1100" u="sng" dirty="0"/>
          </a:p>
        </p:txBody>
      </p:sp>
      <p:sp>
        <p:nvSpPr>
          <p:cNvPr id="78" name="Rectangle 77"/>
          <p:cNvSpPr/>
          <p:nvPr/>
        </p:nvSpPr>
        <p:spPr>
          <a:xfrm>
            <a:off x="5199252" y="3006339"/>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Employer</a:t>
            </a:r>
            <a:endParaRPr lang="en-US" sz="1100" u="sng" dirty="0"/>
          </a:p>
        </p:txBody>
      </p:sp>
      <p:sp>
        <p:nvSpPr>
          <p:cNvPr id="79" name="Rectangle 78"/>
          <p:cNvSpPr/>
          <p:nvPr/>
        </p:nvSpPr>
        <p:spPr>
          <a:xfrm>
            <a:off x="6524454" y="3009654"/>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Education</a:t>
            </a:r>
            <a:endParaRPr lang="en-US" sz="1100" u="sng" dirty="0"/>
          </a:p>
        </p:txBody>
      </p:sp>
      <p:sp>
        <p:nvSpPr>
          <p:cNvPr id="80" name="Rectangle 79"/>
          <p:cNvSpPr/>
          <p:nvPr/>
        </p:nvSpPr>
        <p:spPr>
          <a:xfrm>
            <a:off x="7756890" y="3009654"/>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Skills</a:t>
            </a:r>
            <a:endParaRPr lang="en-US" sz="1100" u="sng" dirty="0"/>
          </a:p>
        </p:txBody>
      </p:sp>
      <p:sp>
        <p:nvSpPr>
          <p:cNvPr id="81" name="Rectangle 80"/>
          <p:cNvSpPr/>
          <p:nvPr/>
        </p:nvSpPr>
        <p:spPr>
          <a:xfrm>
            <a:off x="8999265" y="2999715"/>
            <a:ext cx="953706" cy="600164"/>
          </a:xfrm>
          <a:prstGeom prst="rect">
            <a:avLst/>
          </a:prstGeom>
        </p:spPr>
        <p:txBody>
          <a:bodyPr wrap="square">
            <a:spAutoFit/>
          </a:bodyPr>
          <a:lstStyle/>
          <a:p>
            <a:pPr algn="ctr"/>
            <a:r>
              <a:rPr lang="en-US" sz="1100" b="1" u="sng" dirty="0">
                <a:latin typeface="Arial Narrow" panose="020B0606020202030204" pitchFamily="34" charset="0"/>
              </a:rPr>
              <a:t>Job Search by Résumé Criteria</a:t>
            </a:r>
            <a:endParaRPr lang="en-US" sz="1100" u="sng" dirty="0"/>
          </a:p>
        </p:txBody>
      </p:sp>
      <p:sp>
        <p:nvSpPr>
          <p:cNvPr id="82" name="Rectangle 81"/>
          <p:cNvSpPr/>
          <p:nvPr/>
        </p:nvSpPr>
        <p:spPr>
          <a:xfrm>
            <a:off x="10321152" y="2999715"/>
            <a:ext cx="953706" cy="430887"/>
          </a:xfrm>
          <a:prstGeom prst="rect">
            <a:avLst/>
          </a:prstGeom>
        </p:spPr>
        <p:txBody>
          <a:bodyPr wrap="square">
            <a:spAutoFit/>
          </a:bodyPr>
          <a:lstStyle/>
          <a:p>
            <a:pPr algn="ctr"/>
            <a:r>
              <a:rPr lang="en-US" sz="1100" b="1" u="sng" dirty="0">
                <a:latin typeface="Arial Narrow" panose="020B0606020202030204" pitchFamily="34" charset="0"/>
              </a:rPr>
              <a:t>Job Number Search</a:t>
            </a:r>
            <a:endParaRPr lang="en-US" sz="1100" u="sng" dirty="0"/>
          </a:p>
        </p:txBody>
      </p:sp>
      <p:sp>
        <p:nvSpPr>
          <p:cNvPr id="83" name="TextBox 82"/>
          <p:cNvSpPr txBox="1"/>
          <p:nvPr/>
        </p:nvSpPr>
        <p:spPr>
          <a:xfrm>
            <a:off x="2492171" y="3663706"/>
            <a:ext cx="9245942" cy="276999"/>
          </a:xfrm>
          <a:prstGeom prst="rect">
            <a:avLst/>
          </a:prstGeom>
          <a:noFill/>
          <a:ln w="12700">
            <a:noFill/>
          </a:ln>
        </p:spPr>
        <p:txBody>
          <a:bodyPr wrap="square" rtlCol="0">
            <a:spAutoFit/>
          </a:bodyPr>
          <a:lstStyle/>
          <a:p>
            <a:r>
              <a:rPr lang="en-US" sz="1200" dirty="0">
                <a:latin typeface="Arial Narrow" panose="020B0606020202030204" pitchFamily="34" charset="0"/>
              </a:rPr>
              <a:t>You may enter any combination of search criteria below. When you have completed entering your search criteria information, click the Search button/link. </a:t>
            </a:r>
          </a:p>
        </p:txBody>
      </p:sp>
      <p:sp>
        <p:nvSpPr>
          <p:cNvPr id="9" name="Rectangle 8"/>
          <p:cNvSpPr/>
          <p:nvPr/>
        </p:nvSpPr>
        <p:spPr>
          <a:xfrm>
            <a:off x="6743454" y="3910888"/>
            <a:ext cx="726481" cy="276999"/>
          </a:xfrm>
          <a:prstGeom prst="rect">
            <a:avLst/>
          </a:prstGeom>
        </p:spPr>
        <p:txBody>
          <a:bodyPr wrap="none">
            <a:spAutoFit/>
          </a:bodyPr>
          <a:lstStyle/>
          <a:p>
            <a:r>
              <a:rPr lang="en-US" sz="1200" dirty="0">
                <a:latin typeface="Arial Narrow" panose="020B0606020202030204" pitchFamily="34" charset="0"/>
              </a:rPr>
              <a:t>[ </a:t>
            </a:r>
            <a:r>
              <a:rPr lang="en-US" sz="1200" u="sng" dirty="0">
                <a:latin typeface="Arial Narrow" panose="020B0606020202030204" pitchFamily="34" charset="0"/>
              </a:rPr>
              <a:t>Search</a:t>
            </a:r>
            <a:r>
              <a:rPr lang="en-US" sz="1200" dirty="0">
                <a:latin typeface="Arial Narrow" panose="020B0606020202030204" pitchFamily="34" charset="0"/>
              </a:rPr>
              <a:t> ]</a:t>
            </a:r>
            <a:endParaRPr lang="en-US" sz="1200" dirty="0"/>
          </a:p>
        </p:txBody>
      </p:sp>
      <p:sp>
        <p:nvSpPr>
          <p:cNvPr id="74" name="Rounded Rectangle 1"/>
          <p:cNvSpPr/>
          <p:nvPr/>
        </p:nvSpPr>
        <p:spPr>
          <a:xfrm>
            <a:off x="2458511" y="4218074"/>
            <a:ext cx="9102880" cy="167582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2"/>
          <p:cNvSpPr/>
          <p:nvPr/>
        </p:nvSpPr>
        <p:spPr>
          <a:xfrm>
            <a:off x="2786805" y="4099353"/>
            <a:ext cx="1427681" cy="23744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2802113" y="4049387"/>
            <a:ext cx="1478453" cy="338554"/>
          </a:xfrm>
          <a:prstGeom prst="rect">
            <a:avLst/>
          </a:prstGeom>
          <a:noFill/>
        </p:spPr>
        <p:txBody>
          <a:bodyPr wrap="square" rtlCol="0">
            <a:spAutoFit/>
          </a:bodyPr>
          <a:lstStyle/>
          <a:p>
            <a:r>
              <a:rPr lang="en-US" sz="1600" b="1" dirty="0">
                <a:solidFill>
                  <a:schemeClr val="bg1"/>
                </a:solidFill>
                <a:latin typeface="Arial Narrow" panose="020B0606020202030204" pitchFamily="34" charset="0"/>
              </a:rPr>
              <a:t>Search Criteria</a:t>
            </a:r>
          </a:p>
        </p:txBody>
      </p:sp>
      <p:sp>
        <p:nvSpPr>
          <p:cNvPr id="36" name="TextBox 35"/>
          <p:cNvSpPr txBox="1"/>
          <p:nvPr/>
        </p:nvSpPr>
        <p:spPr>
          <a:xfrm>
            <a:off x="2699617" y="4358124"/>
            <a:ext cx="2366772" cy="276999"/>
          </a:xfrm>
          <a:prstGeom prst="rect">
            <a:avLst/>
          </a:prstGeom>
          <a:noFill/>
          <a:ln w="12700">
            <a:noFill/>
          </a:ln>
        </p:spPr>
        <p:txBody>
          <a:bodyPr wrap="square" rtlCol="0">
            <a:spAutoFit/>
          </a:bodyPr>
          <a:lstStyle/>
          <a:p>
            <a:r>
              <a:rPr lang="en-US" sz="1200" dirty="0">
                <a:latin typeface="Arial Narrow" panose="020B0606020202030204" pitchFamily="34" charset="0"/>
              </a:rPr>
              <a:t>Area (Click to change):  </a:t>
            </a:r>
          </a:p>
        </p:txBody>
      </p:sp>
      <p:sp>
        <p:nvSpPr>
          <p:cNvPr id="86" name="TextBox 85"/>
          <p:cNvSpPr txBox="1"/>
          <p:nvPr/>
        </p:nvSpPr>
        <p:spPr>
          <a:xfrm>
            <a:off x="4581403" y="4361439"/>
            <a:ext cx="2366772" cy="276999"/>
          </a:xfrm>
          <a:prstGeom prst="rect">
            <a:avLst/>
          </a:prstGeom>
          <a:noFill/>
          <a:ln w="12700">
            <a:noFill/>
          </a:ln>
        </p:spPr>
        <p:txBody>
          <a:bodyPr wrap="square" rtlCol="0">
            <a:spAutoFit/>
          </a:bodyPr>
          <a:lstStyle/>
          <a:p>
            <a:r>
              <a:rPr lang="en-US" sz="1200" b="1" u="sng" dirty="0">
                <a:solidFill>
                  <a:schemeClr val="accent5">
                    <a:lumMod val="75000"/>
                  </a:schemeClr>
                </a:solidFill>
                <a:latin typeface="Arial Narrow" panose="020B0606020202030204" pitchFamily="34" charset="0"/>
              </a:rPr>
              <a:t>Broward County, FL</a:t>
            </a:r>
          </a:p>
        </p:txBody>
      </p:sp>
      <p:sp>
        <p:nvSpPr>
          <p:cNvPr id="87" name="TextBox 86"/>
          <p:cNvSpPr txBox="1"/>
          <p:nvPr/>
        </p:nvSpPr>
        <p:spPr>
          <a:xfrm>
            <a:off x="2702932" y="4659609"/>
            <a:ext cx="2366772" cy="276999"/>
          </a:xfrm>
          <a:prstGeom prst="rect">
            <a:avLst/>
          </a:prstGeom>
          <a:noFill/>
          <a:ln w="12700">
            <a:noFill/>
          </a:ln>
        </p:spPr>
        <p:txBody>
          <a:bodyPr wrap="square" rtlCol="0">
            <a:spAutoFit/>
          </a:bodyPr>
          <a:lstStyle/>
          <a:p>
            <a:r>
              <a:rPr lang="en-US" sz="1200" dirty="0">
                <a:latin typeface="Arial Narrow" panose="020B0606020202030204" pitchFamily="34" charset="0"/>
              </a:rPr>
              <a:t>Key Words (e.g. Accountant):  </a:t>
            </a:r>
          </a:p>
        </p:txBody>
      </p:sp>
      <p:sp>
        <p:nvSpPr>
          <p:cNvPr id="88" name="Round Single Corner Rectangle 67"/>
          <p:cNvSpPr/>
          <p:nvPr/>
        </p:nvSpPr>
        <p:spPr>
          <a:xfrm rot="10800000" flipV="1">
            <a:off x="4682341" y="4732497"/>
            <a:ext cx="2318963" cy="275295"/>
          </a:xfrm>
          <a:prstGeom prst="round1Rect">
            <a:avLst/>
          </a:prstGeom>
          <a:solidFill>
            <a:schemeClr val="accent4">
              <a:lumMod val="20000"/>
              <a:lumOff val="80000"/>
            </a:schemeClr>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694047" y="4732497"/>
            <a:ext cx="2307260" cy="276999"/>
          </a:xfrm>
          <a:prstGeom prst="rect">
            <a:avLst/>
          </a:prstGeom>
          <a:noFill/>
          <a:ln w="12700">
            <a:noFill/>
          </a:ln>
        </p:spPr>
        <p:txBody>
          <a:bodyPr wrap="square" rtlCol="0">
            <a:spAutoFit/>
          </a:bodyPr>
          <a:lstStyle/>
          <a:p>
            <a:r>
              <a:rPr lang="en-US" sz="1200" b="1" dirty="0">
                <a:latin typeface="Arial Narrow" panose="020B0606020202030204" pitchFamily="34" charset="0"/>
              </a:rPr>
              <a:t>Marketing Manager</a:t>
            </a:r>
          </a:p>
        </p:txBody>
      </p:sp>
      <p:grpSp>
        <p:nvGrpSpPr>
          <p:cNvPr id="13" name="Group 12"/>
          <p:cNvGrpSpPr/>
          <p:nvPr/>
        </p:nvGrpSpPr>
        <p:grpSpPr>
          <a:xfrm>
            <a:off x="4682345" y="5039141"/>
            <a:ext cx="2318963" cy="1015663"/>
            <a:chOff x="4682345" y="5049080"/>
            <a:chExt cx="2318963" cy="1015663"/>
          </a:xfrm>
          <a:solidFill>
            <a:schemeClr val="bg1"/>
          </a:solidFill>
        </p:grpSpPr>
        <p:sp>
          <p:nvSpPr>
            <p:cNvPr id="7" name="TextBox 6"/>
            <p:cNvSpPr txBox="1"/>
            <p:nvPr/>
          </p:nvSpPr>
          <p:spPr>
            <a:xfrm>
              <a:off x="4682345" y="5049080"/>
              <a:ext cx="2131508" cy="1015663"/>
            </a:xfrm>
            <a:prstGeom prst="rect">
              <a:avLst/>
            </a:prstGeom>
            <a:grpFill/>
            <a:ln w="12700">
              <a:solidFill>
                <a:schemeClr val="tx1"/>
              </a:solidFill>
            </a:ln>
          </p:spPr>
          <p:txBody>
            <a:bodyPr wrap="square" rtlCol="0">
              <a:spAutoFit/>
            </a:bodyPr>
            <a:lstStyle/>
            <a:p>
              <a:r>
                <a:rPr lang="en-US" sz="1200" b="1" dirty="0"/>
                <a:t>Marketing Manager </a:t>
              </a:r>
              <a:r>
                <a:rPr lang="en-US" sz="1200" dirty="0"/>
                <a:t>(9 jobs)</a:t>
              </a:r>
            </a:p>
            <a:p>
              <a:r>
                <a:rPr lang="en-US" sz="1200" dirty="0"/>
                <a:t>Integrated </a:t>
              </a:r>
              <a:r>
                <a:rPr lang="en-US" sz="1200" b="1" dirty="0"/>
                <a:t>Marketing Manager</a:t>
              </a:r>
              <a:r>
                <a:rPr lang="en-US" sz="1200" dirty="0"/>
                <a:t> – CBS Sports.com (2 jobs)</a:t>
              </a:r>
            </a:p>
            <a:p>
              <a:r>
                <a:rPr lang="en-US" sz="1200" b="1" dirty="0"/>
                <a:t>Marketing Manager </a:t>
              </a:r>
              <a:r>
                <a:rPr lang="en-US" sz="1200" dirty="0"/>
                <a:t>– </a:t>
              </a:r>
              <a:r>
                <a:rPr lang="en-US" sz="1200" dirty="0" err="1"/>
                <a:t>Sabel</a:t>
              </a:r>
              <a:r>
                <a:rPr lang="en-US" sz="1200" dirty="0"/>
                <a:t> Marketing Campaign (2 jobs) </a:t>
              </a:r>
            </a:p>
          </p:txBody>
        </p:sp>
        <p:sp>
          <p:nvSpPr>
            <p:cNvPr id="10" name="Rectangle 9"/>
            <p:cNvSpPr/>
            <p:nvPr/>
          </p:nvSpPr>
          <p:spPr>
            <a:xfrm>
              <a:off x="6813854" y="5049080"/>
              <a:ext cx="187454" cy="100964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p:cNvSpPr txBox="1"/>
          <p:nvPr/>
        </p:nvSpPr>
        <p:spPr>
          <a:xfrm>
            <a:off x="2696308" y="5229447"/>
            <a:ext cx="2366772" cy="369332"/>
          </a:xfrm>
          <a:prstGeom prst="rect">
            <a:avLst/>
          </a:prstGeom>
          <a:noFill/>
          <a:ln w="12700">
            <a:noFill/>
          </a:ln>
        </p:spPr>
        <p:txBody>
          <a:bodyPr wrap="square" rtlCol="0">
            <a:spAutoFit/>
          </a:bodyPr>
          <a:lstStyle/>
          <a:p>
            <a:r>
              <a:rPr lang="en-US" b="1" dirty="0">
                <a:latin typeface="Arial Narrow" panose="020B0606020202030204" pitchFamily="34" charset="0"/>
              </a:rPr>
              <a:t>+</a:t>
            </a:r>
            <a:r>
              <a:rPr lang="en-US" sz="1200" dirty="0">
                <a:latin typeface="Arial Narrow" panose="020B0606020202030204" pitchFamily="34" charset="0"/>
              </a:rPr>
              <a:t>  </a:t>
            </a:r>
            <a:r>
              <a:rPr lang="en-US" sz="1200" u="sng" dirty="0">
                <a:latin typeface="Arial Narrow" panose="020B0606020202030204" pitchFamily="34" charset="0"/>
              </a:rPr>
              <a:t>Show additional quick search</a:t>
            </a:r>
          </a:p>
        </p:txBody>
      </p:sp>
      <p:sp>
        <p:nvSpPr>
          <p:cNvPr id="14" name="Rectangle 13"/>
          <p:cNvSpPr/>
          <p:nvPr/>
        </p:nvSpPr>
        <p:spPr>
          <a:xfrm>
            <a:off x="2762566" y="5364418"/>
            <a:ext cx="155401" cy="129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6826168" y="5053496"/>
            <a:ext cx="155401" cy="129850"/>
            <a:chOff x="1653854" y="4002149"/>
            <a:chExt cx="155401" cy="129850"/>
          </a:xfrm>
        </p:grpSpPr>
        <p:sp>
          <p:nvSpPr>
            <p:cNvPr id="93" name="Rectangle 92"/>
            <p:cNvSpPr/>
            <p:nvPr/>
          </p:nvSpPr>
          <p:spPr>
            <a:xfrm>
              <a:off x="1653854" y="4002149"/>
              <a:ext cx="155401" cy="129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Extract 93"/>
            <p:cNvSpPr/>
            <p:nvPr/>
          </p:nvSpPr>
          <p:spPr>
            <a:xfrm flipV="1">
              <a:off x="1677231" y="4011820"/>
              <a:ext cx="108646" cy="118608"/>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flipV="1">
            <a:off x="6829880" y="5914022"/>
            <a:ext cx="155401" cy="129850"/>
            <a:chOff x="1653854" y="4002149"/>
            <a:chExt cx="155401" cy="129850"/>
          </a:xfrm>
        </p:grpSpPr>
        <p:sp>
          <p:nvSpPr>
            <p:cNvPr id="96" name="Rectangle 95"/>
            <p:cNvSpPr/>
            <p:nvPr/>
          </p:nvSpPr>
          <p:spPr>
            <a:xfrm>
              <a:off x="1653854" y="4002149"/>
              <a:ext cx="155401" cy="129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Extract 96"/>
            <p:cNvSpPr/>
            <p:nvPr/>
          </p:nvSpPr>
          <p:spPr>
            <a:xfrm flipV="1">
              <a:off x="1677231" y="4011820"/>
              <a:ext cx="108646" cy="118608"/>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6813854" y="5199630"/>
            <a:ext cx="187452" cy="50543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725600" y="6186906"/>
            <a:ext cx="3721689" cy="276999"/>
          </a:xfrm>
          <a:prstGeom prst="rect">
            <a:avLst/>
          </a:prstGeom>
          <a:noFill/>
          <a:ln w="12700">
            <a:noFill/>
          </a:ln>
        </p:spPr>
        <p:txBody>
          <a:bodyPr wrap="square" rtlCol="0">
            <a:spAutoFit/>
          </a:bodyPr>
          <a:lstStyle/>
          <a:p>
            <a:r>
              <a:rPr lang="en-US" sz="1200" u="sng" dirty="0">
                <a:latin typeface="Arial Narrow" panose="020B0606020202030204" pitchFamily="34" charset="0"/>
              </a:rPr>
              <a:t>Are you a veteran and wish to enter your military occupation?</a:t>
            </a:r>
          </a:p>
        </p:txBody>
      </p:sp>
      <p:sp>
        <p:nvSpPr>
          <p:cNvPr id="99" name="Rectangle 98"/>
          <p:cNvSpPr/>
          <p:nvPr/>
        </p:nvSpPr>
        <p:spPr>
          <a:xfrm>
            <a:off x="7083030" y="6170059"/>
            <a:ext cx="1090363" cy="276999"/>
          </a:xfrm>
          <a:prstGeom prst="rect">
            <a:avLst/>
          </a:prstGeom>
        </p:spPr>
        <p:txBody>
          <a:bodyPr wrap="none">
            <a:spAutoFit/>
          </a:bodyPr>
          <a:lstStyle/>
          <a:p>
            <a:r>
              <a:rPr lang="en-US" sz="1200" u="sng" dirty="0">
                <a:latin typeface="Arial Narrow" panose="020B0606020202030204" pitchFamily="34" charset="0"/>
              </a:rPr>
              <a:t>Other Job Sites </a:t>
            </a:r>
            <a:endParaRPr lang="en-US" sz="1200" dirty="0"/>
          </a:p>
        </p:txBody>
      </p:sp>
      <p:sp>
        <p:nvSpPr>
          <p:cNvPr id="100" name="Rectangle 99"/>
          <p:cNvSpPr/>
          <p:nvPr/>
        </p:nvSpPr>
        <p:spPr>
          <a:xfrm>
            <a:off x="8269086" y="6163435"/>
            <a:ext cx="1489510" cy="276999"/>
          </a:xfrm>
          <a:prstGeom prst="rect">
            <a:avLst/>
          </a:prstGeom>
        </p:spPr>
        <p:txBody>
          <a:bodyPr wrap="none">
            <a:spAutoFit/>
          </a:bodyPr>
          <a:lstStyle/>
          <a:p>
            <a:r>
              <a:rPr lang="en-US" sz="1200" u="sng" dirty="0">
                <a:latin typeface="Arial Narrow" panose="020B0606020202030204" pitchFamily="34" charset="0"/>
              </a:rPr>
              <a:t>Jobs outside of Florida </a:t>
            </a:r>
            <a:endParaRPr lang="en-US" sz="1200" dirty="0"/>
          </a:p>
        </p:txBody>
      </p:sp>
      <p:sp>
        <p:nvSpPr>
          <p:cNvPr id="101" name="Flowchart: Alternate Process 100"/>
          <p:cNvSpPr/>
          <p:nvPr/>
        </p:nvSpPr>
        <p:spPr>
          <a:xfrm>
            <a:off x="5633570" y="6248418"/>
            <a:ext cx="1005770" cy="242033"/>
          </a:xfrm>
          <a:prstGeom prst="flowChartAlternateProcess">
            <a:avLst/>
          </a:prstGeom>
          <a:solidFill>
            <a:srgbClr val="78B83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5700881" y="6215545"/>
            <a:ext cx="936087" cy="307777"/>
          </a:xfrm>
          <a:prstGeom prst="rect">
            <a:avLst/>
          </a:prstGeom>
          <a:noFill/>
          <a:ln>
            <a:noFill/>
          </a:ln>
        </p:spPr>
        <p:txBody>
          <a:bodyPr wrap="square" rtlCol="0">
            <a:spAutoFit/>
          </a:bodyPr>
          <a:lstStyle/>
          <a:p>
            <a:pPr algn="ctr"/>
            <a:r>
              <a:rPr lang="en-US" sz="1400" b="1" dirty="0">
                <a:latin typeface="Arial Narrow" panose="020B0606020202030204" pitchFamily="34" charset="0"/>
              </a:rPr>
              <a:t>Search</a:t>
            </a:r>
          </a:p>
        </p:txBody>
      </p:sp>
      <p:sp>
        <p:nvSpPr>
          <p:cNvPr id="8" name="Rectangle 7"/>
          <p:cNvSpPr/>
          <p:nvPr/>
        </p:nvSpPr>
        <p:spPr>
          <a:xfrm>
            <a:off x="2420176" y="2863542"/>
            <a:ext cx="1213137" cy="8636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1"/>
          <p:cNvSpPr txBox="1">
            <a:spLocks noChangeArrowheads="1"/>
          </p:cNvSpPr>
          <p:nvPr/>
        </p:nvSpPr>
        <p:spPr bwMode="auto">
          <a:xfrm>
            <a:off x="7478161" y="2431677"/>
            <a:ext cx="4566060" cy="3108543"/>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31775" indent="-231775" eaLnBrk="1" hangingPunct="1">
              <a:spcBef>
                <a:spcPct val="0"/>
              </a:spcBef>
              <a:buFont typeface="Arial" panose="020B0604020202020204" pitchFamily="34" charset="0"/>
              <a:buChar char="•"/>
            </a:pP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Quick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Job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Search</a:t>
            </a:r>
            <a:r>
              <a:rPr lang="en-US" altLang="en-US" sz="2800" b="1" dirty="0" smtClean="0">
                <a:solidFill>
                  <a:srgbClr val="FF0000"/>
                </a:solidFill>
                <a:latin typeface="Candara" panose="020E0502030303020204" pitchFamily="34" charset="0"/>
              </a:rPr>
              <a:t> </a:t>
            </a:r>
            <a:r>
              <a:rPr lang="en-US" altLang="en-US" sz="2800" dirty="0" smtClean="0">
                <a:solidFill>
                  <a:srgbClr val="FF0000"/>
                </a:solidFill>
                <a:latin typeface="Candara" panose="020E0502030303020204" pitchFamily="34" charset="0"/>
              </a:rPr>
              <a:t>lets you choose </a:t>
            </a:r>
            <a:r>
              <a:rPr lang="en-US" altLang="en-US" sz="2800" dirty="0">
                <a:solidFill>
                  <a:srgbClr val="FF0000"/>
                </a:solidFill>
                <a:latin typeface="Candara" panose="020E0502030303020204" pitchFamily="34" charset="0"/>
              </a:rPr>
              <a:t>a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Area</a:t>
            </a:r>
            <a:r>
              <a:rPr lang="en-US" altLang="en-US" sz="2800" b="1" dirty="0" smtClean="0">
                <a:solidFill>
                  <a:srgbClr val="FF0000"/>
                </a:solidFill>
                <a:latin typeface="Candara" panose="020E0502030303020204" pitchFamily="34" charset="0"/>
              </a:rPr>
              <a:t> </a:t>
            </a:r>
            <a:r>
              <a:rPr lang="en-US" altLang="en-US" sz="2800" dirty="0" smtClean="0">
                <a:solidFill>
                  <a:srgbClr val="FF0000"/>
                </a:solidFill>
                <a:latin typeface="Candara" panose="020E0502030303020204" pitchFamily="34" charset="0"/>
              </a:rPr>
              <a:t>(place) and</a:t>
            </a:r>
            <a:r>
              <a:rPr lang="en-US" altLang="en-US" sz="2800" b="1" dirty="0" smtClean="0">
                <a:solidFill>
                  <a:srgbClr val="FF0000"/>
                </a:solidFill>
                <a:latin typeface="Candara" panose="020E0502030303020204" pitchFamily="34" charset="0"/>
              </a:rPr>
              <a:t>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Key Words </a:t>
            </a:r>
            <a:r>
              <a:rPr lang="en-US" altLang="en-US" sz="2800" dirty="0">
                <a:solidFill>
                  <a:srgbClr val="FF0000"/>
                </a:solidFill>
                <a:latin typeface="Candara" panose="020E0502030303020204" pitchFamily="34" charset="0"/>
              </a:rPr>
              <a:t>(Job Title</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a:p>
            <a:pPr marL="231775" indent="-231775" eaLnBrk="1" hangingPunct="1">
              <a:spcBef>
                <a:spcPct val="0"/>
              </a:spcBef>
              <a:buFont typeface="Arial" panose="020B0604020202020204" pitchFamily="34" charset="0"/>
              <a:buChar char="•"/>
            </a:pPr>
            <a:r>
              <a:rPr lang="en-US" altLang="en-US" sz="2800" dirty="0" smtClean="0">
                <a:solidFill>
                  <a:srgbClr val="FF0000"/>
                </a:solidFill>
                <a:latin typeface="Candara" panose="020E0502030303020204" pitchFamily="34" charset="0"/>
              </a:rPr>
              <a:t>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Key Word</a:t>
            </a:r>
            <a:r>
              <a:rPr lang="en-US" altLang="en-US" sz="2800" dirty="0" smtClean="0">
                <a:solidFill>
                  <a:srgbClr val="FF0000"/>
                </a:solidFill>
                <a:latin typeface="Candara" panose="020E0502030303020204" pitchFamily="34" charset="0"/>
              </a:rPr>
              <a:t> </a:t>
            </a:r>
            <a:r>
              <a:rPr lang="en-US" altLang="en-US" sz="2800" dirty="0">
                <a:solidFill>
                  <a:srgbClr val="FF0000"/>
                </a:solidFill>
                <a:latin typeface="Candara" panose="020E0502030303020204" pitchFamily="34" charset="0"/>
              </a:rPr>
              <a:t>may </a:t>
            </a:r>
            <a:r>
              <a:rPr lang="en-US" altLang="en-US" sz="2800" dirty="0" smtClean="0">
                <a:solidFill>
                  <a:srgbClr val="FF0000"/>
                </a:solidFill>
                <a:latin typeface="Candara" panose="020E0502030303020204" pitchFamily="34" charset="0"/>
              </a:rPr>
              <a:t>produce </a:t>
            </a:r>
            <a:r>
              <a:rPr lang="en-US" altLang="en-US" sz="2800" dirty="0">
                <a:solidFill>
                  <a:srgbClr val="FF0000"/>
                </a:solidFill>
                <a:latin typeface="Candara" panose="020E0502030303020204" pitchFamily="34" charset="0"/>
              </a:rPr>
              <a:t>a number of </a:t>
            </a:r>
            <a:r>
              <a:rPr lang="en-US" altLang="en-US" sz="2800" dirty="0" smtClean="0">
                <a:solidFill>
                  <a:srgbClr val="FF0000"/>
                </a:solidFill>
                <a:latin typeface="Candara" panose="020E0502030303020204" pitchFamily="34" charset="0"/>
              </a:rPr>
              <a:t>job results.</a:t>
            </a:r>
          </a:p>
          <a:p>
            <a:pPr marL="231775" indent="-231775" eaLnBrk="1" hangingPunct="1">
              <a:spcBef>
                <a:spcPct val="0"/>
              </a:spcBef>
              <a:buFont typeface="Arial" panose="020B0604020202020204" pitchFamily="34" charset="0"/>
              <a:buChar char="•"/>
            </a:pPr>
            <a:r>
              <a:rPr lang="en-US" altLang="en-US" sz="2800" dirty="0" smtClean="0">
                <a:solidFill>
                  <a:srgbClr val="FF0000"/>
                </a:solidFill>
                <a:latin typeface="Candara" panose="020E0502030303020204" pitchFamily="34" charset="0"/>
              </a:rPr>
              <a:t>Next</a:t>
            </a:r>
            <a:r>
              <a:rPr lang="en-US" altLang="en-US" sz="2800" dirty="0">
                <a:solidFill>
                  <a:srgbClr val="FF0000"/>
                </a:solidFill>
                <a:latin typeface="Candara" panose="020E0502030303020204" pitchFamily="34" charset="0"/>
              </a:rPr>
              <a:t>, </a:t>
            </a:r>
            <a:r>
              <a:rPr lang="en-US" altLang="en-US" sz="2800" dirty="0" smtClean="0">
                <a:solidFill>
                  <a:srgbClr val="FF0000"/>
                </a:solidFill>
                <a:latin typeface="Candara" panose="020E0502030303020204" pitchFamily="34" charset="0"/>
              </a:rPr>
              <a:t>click </a:t>
            </a:r>
            <a:r>
              <a:rPr lang="en-US" altLang="en-US" sz="2800" dirty="0">
                <a:solidFill>
                  <a:srgbClr val="FF0000"/>
                </a:solidFill>
                <a:latin typeface="Candara" panose="020E0502030303020204" pitchFamily="34" charset="0"/>
              </a:rPr>
              <a:t>on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Search.</a:t>
            </a:r>
            <a:endPar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endParaRPr>
          </a:p>
        </p:txBody>
      </p:sp>
      <p:sp>
        <p:nvSpPr>
          <p:cNvPr id="104" name="Oval 103"/>
          <p:cNvSpPr/>
          <p:nvPr/>
        </p:nvSpPr>
        <p:spPr>
          <a:xfrm>
            <a:off x="2492171" y="4267200"/>
            <a:ext cx="2017782" cy="8382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wn Arrow 16"/>
          <p:cNvSpPr/>
          <p:nvPr/>
        </p:nvSpPr>
        <p:spPr>
          <a:xfrm rot="3231744">
            <a:off x="6542312" y="6089164"/>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9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1000" fill="hold"/>
                                        <p:tgtEl>
                                          <p:spTgt spid="104"/>
                                        </p:tgtEl>
                                        <p:attrNameLst>
                                          <p:attrName>ppt_w</p:attrName>
                                        </p:attrNameLst>
                                      </p:cBhvr>
                                      <p:tavLst>
                                        <p:tav tm="0">
                                          <p:val>
                                            <p:fltVal val="0"/>
                                          </p:val>
                                        </p:tav>
                                        <p:tav tm="100000">
                                          <p:val>
                                            <p:strVal val="#ppt_w"/>
                                          </p:val>
                                        </p:tav>
                                      </p:tavLst>
                                    </p:anim>
                                    <p:anim calcmode="lin" valueType="num">
                                      <p:cBhvr>
                                        <p:cTn id="8" dur="1000" fill="hold"/>
                                        <p:tgtEl>
                                          <p:spTgt spid="104"/>
                                        </p:tgtEl>
                                        <p:attrNameLst>
                                          <p:attrName>ppt_h</p:attrName>
                                        </p:attrNameLst>
                                      </p:cBhvr>
                                      <p:tavLst>
                                        <p:tav tm="0">
                                          <p:val>
                                            <p:fltVal val="0"/>
                                          </p:val>
                                        </p:tav>
                                        <p:tav tm="100000">
                                          <p:val>
                                            <p:strVal val="#ppt_h"/>
                                          </p:val>
                                        </p:tav>
                                      </p:tavLst>
                                    </p:anim>
                                    <p:animEffect transition="in" filter="fade">
                                      <p:cBhvr>
                                        <p:cTn id="9" dur="1000"/>
                                        <p:tgtEl>
                                          <p:spTgt spid="104"/>
                                        </p:tgtEl>
                                      </p:cBhvr>
                                    </p:animEffect>
                                  </p:childTnLst>
                                </p:cTn>
                              </p:par>
                            </p:childTnLst>
                          </p:cTn>
                        </p:par>
                        <p:par>
                          <p:cTn id="10" fill="hold">
                            <p:stCondLst>
                              <p:cond delay="1000"/>
                            </p:stCondLst>
                            <p:childTnLst>
                              <p:par>
                                <p:cTn id="11" presetID="2" presetClass="entr" presetSubtype="3"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additive="base">
                                        <p:cTn id="13" dur="1000" fill="hold"/>
                                        <p:tgtEl>
                                          <p:spTgt spid="105"/>
                                        </p:tgtEl>
                                        <p:attrNameLst>
                                          <p:attrName>ppt_x</p:attrName>
                                        </p:attrNameLst>
                                      </p:cBhvr>
                                      <p:tavLst>
                                        <p:tav tm="0">
                                          <p:val>
                                            <p:strVal val="1+#ppt_w/2"/>
                                          </p:val>
                                        </p:tav>
                                        <p:tav tm="100000">
                                          <p:val>
                                            <p:strVal val="#ppt_x"/>
                                          </p:val>
                                        </p:tav>
                                      </p:tavLst>
                                    </p:anim>
                                    <p:anim calcmode="lin" valueType="num">
                                      <p:cBhvr additive="base">
                                        <p:cTn id="14" dur="10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789459" y="6058725"/>
            <a:ext cx="2238589" cy="600315"/>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25124" y="130282"/>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Job Search Results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6006163" y="6450171"/>
            <a:ext cx="342499" cy="365125"/>
          </a:xfrm>
        </p:spPr>
        <p:txBody>
          <a:bodyPr/>
          <a:lstStyle/>
          <a:p>
            <a:fld id="{AF9DD44E-2746-4F7C-A6DC-C6840E4448F3}" type="slidenum">
              <a:rPr lang="en-US" smtClean="0"/>
              <a:t>47</a:t>
            </a:fld>
            <a:endParaRPr lang="en-US"/>
          </a:p>
        </p:txBody>
      </p:sp>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617484" y="1378032"/>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1989165" y="2042129"/>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44262" y="2079504"/>
            <a:ext cx="8984744" cy="269304"/>
          </a:xfrm>
          <a:prstGeom prst="rect">
            <a:avLst/>
          </a:prstGeom>
          <a:noFill/>
          <a:ln w="12700">
            <a:noFill/>
          </a:ln>
        </p:spPr>
        <p:txBody>
          <a:bodyPr wrap="square" rtlCol="0">
            <a:spAutoFit/>
          </a:bodyPr>
          <a:lstStyle/>
          <a:p>
            <a:r>
              <a:rPr lang="en-US" sz="1150" b="1" dirty="0">
                <a:latin typeface="Arial Narrow" panose="020B0606020202030204" pitchFamily="34" charset="0"/>
              </a:rPr>
              <a:t>Your job search found 45 job(s), representing at least 45 positions, that matched your search criteria. Change your </a:t>
            </a:r>
            <a:r>
              <a:rPr lang="en-US" sz="1150" b="1" u="sng" dirty="0">
                <a:latin typeface="Arial Narrow" panose="020B0606020202030204" pitchFamily="34" charset="0"/>
              </a:rPr>
              <a:t>search criteria </a:t>
            </a:r>
            <a:r>
              <a:rPr lang="en-US" sz="1150" b="1" dirty="0">
                <a:latin typeface="Arial Narrow" panose="020B0606020202030204" pitchFamily="34" charset="0"/>
              </a:rPr>
              <a:t>-  </a:t>
            </a:r>
            <a:r>
              <a:rPr lang="en-US" sz="1150" b="1" u="sng" dirty="0">
                <a:latin typeface="Arial Narrow" panose="020B0606020202030204" pitchFamily="34" charset="0"/>
              </a:rPr>
              <a:t>Save this Job search</a:t>
            </a:r>
            <a:r>
              <a:rPr lang="en-US" sz="1150" b="1" dirty="0">
                <a:latin typeface="Arial Narrow" panose="020B0606020202030204" pitchFamily="34" charset="0"/>
              </a:rPr>
              <a:t>.</a:t>
            </a:r>
          </a:p>
        </p:txBody>
      </p:sp>
      <p:grpSp>
        <p:nvGrpSpPr>
          <p:cNvPr id="19" name="Group 18"/>
          <p:cNvGrpSpPr/>
          <p:nvPr/>
        </p:nvGrpSpPr>
        <p:grpSpPr>
          <a:xfrm>
            <a:off x="8983876" y="2388309"/>
            <a:ext cx="402157" cy="311636"/>
            <a:chOff x="8150053" y="5040774"/>
            <a:chExt cx="402157" cy="311636"/>
          </a:xfrm>
        </p:grpSpPr>
        <p:sp>
          <p:nvSpPr>
            <p:cNvPr id="20" name="Flowchart: Connector 19"/>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22" name="Rectangle 21"/>
          <p:cNvSpPr/>
          <p:nvPr/>
        </p:nvSpPr>
        <p:spPr>
          <a:xfrm>
            <a:off x="9252426" y="2430575"/>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pic>
        <p:nvPicPr>
          <p:cNvPr id="23"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066335" y="1357597"/>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617483" y="1065740"/>
            <a:ext cx="10975539" cy="301387"/>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71598" y="1111483"/>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7" name="Group 26"/>
          <p:cNvGrpSpPr/>
          <p:nvPr/>
        </p:nvGrpSpPr>
        <p:grpSpPr>
          <a:xfrm>
            <a:off x="3440833" y="1125759"/>
            <a:ext cx="258904" cy="177439"/>
            <a:chOff x="1588167" y="3041574"/>
            <a:chExt cx="962529" cy="918083"/>
          </a:xfrm>
          <a:solidFill>
            <a:schemeClr val="bg1"/>
          </a:solidFill>
        </p:grpSpPr>
        <p:sp>
          <p:nvSpPr>
            <p:cNvPr id="51" name="Rectangle 50"/>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571390" y="1124902"/>
            <a:ext cx="1547676"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9" name="TextBox 28"/>
          <p:cNvSpPr txBox="1"/>
          <p:nvPr/>
        </p:nvSpPr>
        <p:spPr>
          <a:xfrm>
            <a:off x="6053419" y="1114425"/>
            <a:ext cx="1193813"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30" name="TextBox 29"/>
          <p:cNvSpPr txBox="1"/>
          <p:nvPr/>
        </p:nvSpPr>
        <p:spPr>
          <a:xfrm>
            <a:off x="7148904" y="1114425"/>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31" name="TextBox 30"/>
          <p:cNvSpPr txBox="1"/>
          <p:nvPr/>
        </p:nvSpPr>
        <p:spPr>
          <a:xfrm>
            <a:off x="1150814" y="1106135"/>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32" name="Group 31"/>
          <p:cNvGrpSpPr/>
          <p:nvPr/>
        </p:nvGrpSpPr>
        <p:grpSpPr>
          <a:xfrm>
            <a:off x="846775" y="1127896"/>
            <a:ext cx="294922" cy="198046"/>
            <a:chOff x="2426677" y="3393831"/>
            <a:chExt cx="284290" cy="233287"/>
          </a:xfrm>
        </p:grpSpPr>
        <p:sp>
          <p:nvSpPr>
            <p:cNvPr id="48"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flipH="1" flipV="1">
            <a:off x="5807089" y="1065464"/>
            <a:ext cx="243876" cy="444180"/>
          </a:xfrm>
          <a:prstGeom prst="rect">
            <a:avLst/>
          </a:prstGeom>
          <a:noFill/>
        </p:spPr>
        <p:txBody>
          <a:bodyPr wrap="square" rtlCol="0">
            <a:spAutoFit/>
          </a:bodyPr>
          <a:lstStyle/>
          <a:p>
            <a:r>
              <a:rPr lang="en-US" sz="2800" dirty="0">
                <a:solidFill>
                  <a:schemeClr val="bg1"/>
                </a:solidFill>
              </a:rPr>
              <a:t>]</a:t>
            </a:r>
          </a:p>
        </p:txBody>
      </p:sp>
      <p:sp>
        <p:nvSpPr>
          <p:cNvPr id="34" name="Right Arrow 3"/>
          <p:cNvSpPr/>
          <p:nvPr/>
        </p:nvSpPr>
        <p:spPr>
          <a:xfrm>
            <a:off x="5958325" y="1144317"/>
            <a:ext cx="140698" cy="1903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rot="16200000">
            <a:off x="6934643" y="1090392"/>
            <a:ext cx="215112" cy="255986"/>
            <a:chOff x="673358" y="3458547"/>
            <a:chExt cx="2797311" cy="2057400"/>
          </a:xfrm>
          <a:solidFill>
            <a:schemeClr val="bg1"/>
          </a:solidFill>
        </p:grpSpPr>
        <p:sp>
          <p:nvSpPr>
            <p:cNvPr id="45" name="Flowchart: Magnetic Disk 44"/>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9021463" y="1122266"/>
            <a:ext cx="174277" cy="202890"/>
            <a:chOff x="3124200" y="1769708"/>
            <a:chExt cx="1371598" cy="1659292"/>
          </a:xfrm>
          <a:solidFill>
            <a:schemeClr val="bg1"/>
          </a:solidFill>
        </p:grpSpPr>
        <p:sp>
          <p:nvSpPr>
            <p:cNvPr id="39" name="Flowchart: Delay 38"/>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75505" y="1155299"/>
            <a:ext cx="266491" cy="16167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9157122" y="1114268"/>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sp>
        <p:nvSpPr>
          <p:cNvPr id="55" name="TextBox 54"/>
          <p:cNvSpPr txBox="1"/>
          <p:nvPr/>
        </p:nvSpPr>
        <p:spPr>
          <a:xfrm>
            <a:off x="3201030" y="1447159"/>
            <a:ext cx="8215602" cy="269304"/>
          </a:xfrm>
          <a:prstGeom prst="rect">
            <a:avLst/>
          </a:prstGeom>
          <a:noFill/>
          <a:ln w="12700">
            <a:noFill/>
          </a:ln>
        </p:spPr>
        <p:txBody>
          <a:bodyPr wrap="square" rtlCol="0">
            <a:spAutoFit/>
          </a:bodyPr>
          <a:lstStyle/>
          <a:p>
            <a:r>
              <a:rPr lang="en-US" sz="1150" b="1" dirty="0">
                <a:latin typeface="Arial Narrow" panose="020B0606020202030204" pitchFamily="34" charset="0"/>
              </a:rPr>
              <a:t>Here is a list of job openings in Broward County that meet your search criteria.  Click on a job title to see more information about the job.   </a:t>
            </a:r>
          </a:p>
        </p:txBody>
      </p:sp>
      <p:sp>
        <p:nvSpPr>
          <p:cNvPr id="56" name="TextBox 55"/>
          <p:cNvSpPr txBox="1"/>
          <p:nvPr/>
        </p:nvSpPr>
        <p:spPr>
          <a:xfrm>
            <a:off x="3212441" y="1646516"/>
            <a:ext cx="8065044" cy="276999"/>
          </a:xfrm>
          <a:prstGeom prst="rect">
            <a:avLst/>
          </a:prstGeom>
          <a:noFill/>
          <a:ln w="12700">
            <a:noFill/>
          </a:ln>
        </p:spPr>
        <p:txBody>
          <a:bodyPr wrap="square" rtlCol="0">
            <a:spAutoFit/>
          </a:bodyPr>
          <a:lstStyle/>
          <a:p>
            <a:r>
              <a:rPr lang="en-US" sz="1200" b="1" dirty="0">
                <a:solidFill>
                  <a:srgbClr val="FF0000"/>
                </a:solidFill>
                <a:latin typeface="Arial Narrow" panose="020B0606020202030204" pitchFamily="34" charset="0"/>
              </a:rPr>
              <a:t>WARNING: Always be on the lookout for job scams! Learn more on how to protect yourself against online scams and identity theft.   </a:t>
            </a:r>
          </a:p>
        </p:txBody>
      </p:sp>
      <p:sp>
        <p:nvSpPr>
          <p:cNvPr id="57" name="TextBox 56"/>
          <p:cNvSpPr txBox="1"/>
          <p:nvPr/>
        </p:nvSpPr>
        <p:spPr>
          <a:xfrm>
            <a:off x="2037639" y="2701494"/>
            <a:ext cx="3217594"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To sort on any column, click a column title</a:t>
            </a:r>
          </a:p>
        </p:txBody>
      </p:sp>
      <p:sp>
        <p:nvSpPr>
          <p:cNvPr id="58" name="Rectangle 57"/>
          <p:cNvSpPr/>
          <p:nvPr/>
        </p:nvSpPr>
        <p:spPr>
          <a:xfrm>
            <a:off x="2002964" y="3074355"/>
            <a:ext cx="9690598" cy="735495"/>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056245" y="3221532"/>
            <a:ext cx="842468" cy="430887"/>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Date Last Modified</a:t>
            </a:r>
            <a:endParaRPr lang="en-US" sz="1100" dirty="0">
              <a:solidFill>
                <a:schemeClr val="bg1"/>
              </a:solidFill>
            </a:endParaRPr>
          </a:p>
        </p:txBody>
      </p:sp>
      <p:sp>
        <p:nvSpPr>
          <p:cNvPr id="60" name="Rectangle 59"/>
          <p:cNvSpPr/>
          <p:nvPr/>
        </p:nvSpPr>
        <p:spPr>
          <a:xfrm>
            <a:off x="2956841" y="3304359"/>
            <a:ext cx="1848505"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Job Title / Description Snippet</a:t>
            </a:r>
            <a:endParaRPr lang="en-US" sz="1100" dirty="0">
              <a:solidFill>
                <a:schemeClr val="bg1"/>
              </a:solidFill>
            </a:endParaRPr>
          </a:p>
        </p:txBody>
      </p:sp>
      <p:sp>
        <p:nvSpPr>
          <p:cNvPr id="63" name="Rectangle 62"/>
          <p:cNvSpPr/>
          <p:nvPr/>
        </p:nvSpPr>
        <p:spPr>
          <a:xfrm>
            <a:off x="5136035" y="3311297"/>
            <a:ext cx="953706"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Employer</a:t>
            </a:r>
            <a:endParaRPr lang="en-US" sz="1100" dirty="0">
              <a:solidFill>
                <a:schemeClr val="bg1"/>
              </a:solidFill>
            </a:endParaRPr>
          </a:p>
        </p:txBody>
      </p:sp>
      <p:sp>
        <p:nvSpPr>
          <p:cNvPr id="64" name="Rectangle 63"/>
          <p:cNvSpPr/>
          <p:nvPr/>
        </p:nvSpPr>
        <p:spPr>
          <a:xfrm>
            <a:off x="7215478" y="3241416"/>
            <a:ext cx="621593" cy="430887"/>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Job Skills</a:t>
            </a:r>
            <a:endParaRPr lang="en-US" sz="1100" dirty="0">
              <a:solidFill>
                <a:schemeClr val="bg1"/>
              </a:solidFill>
            </a:endParaRPr>
          </a:p>
        </p:txBody>
      </p:sp>
      <p:sp>
        <p:nvSpPr>
          <p:cNvPr id="66" name="TextBox 65"/>
          <p:cNvSpPr txBox="1"/>
          <p:nvPr/>
        </p:nvSpPr>
        <p:spPr>
          <a:xfrm>
            <a:off x="1962630" y="4284428"/>
            <a:ext cx="9730932" cy="261610"/>
          </a:xfrm>
          <a:prstGeom prst="rect">
            <a:avLst/>
          </a:prstGeom>
          <a:noFill/>
          <a:ln w="12700">
            <a:noFill/>
          </a:ln>
        </p:spPr>
        <p:txBody>
          <a:bodyPr wrap="square" rtlCol="0">
            <a:spAutoFit/>
          </a:bodyPr>
          <a:lstStyle/>
          <a:p>
            <a:r>
              <a:rPr lang="en-US" sz="1100" dirty="0">
                <a:latin typeface="Arial Narrow" panose="020B0606020202030204" pitchFamily="34" charset="0"/>
              </a:rPr>
              <a:t>This position develops marketing policies and programs such as determining the demand for products and services offered by a firm and its competitors, and identify potential customers.. </a:t>
            </a:r>
          </a:p>
        </p:txBody>
      </p:sp>
      <p:sp>
        <p:nvSpPr>
          <p:cNvPr id="96" name="TextBox 95"/>
          <p:cNvSpPr txBox="1"/>
          <p:nvPr/>
        </p:nvSpPr>
        <p:spPr>
          <a:xfrm>
            <a:off x="2040954" y="2473755"/>
            <a:ext cx="2848985"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Results view: </a:t>
            </a:r>
            <a:r>
              <a:rPr lang="en-US" sz="1200" b="1" dirty="0">
                <a:solidFill>
                  <a:schemeClr val="tx2"/>
                </a:solidFill>
                <a:latin typeface="Arial Narrow" panose="020B0606020202030204" pitchFamily="34" charset="0"/>
              </a:rPr>
              <a:t>Summary </a:t>
            </a:r>
            <a:r>
              <a:rPr lang="en-US" sz="1200" dirty="0">
                <a:solidFill>
                  <a:schemeClr val="tx2"/>
                </a:solidFill>
                <a:latin typeface="Arial Narrow" panose="020B0606020202030204" pitchFamily="34" charset="0"/>
              </a:rPr>
              <a:t>l</a:t>
            </a:r>
            <a:r>
              <a:rPr lang="en-US" sz="1200" b="1" dirty="0">
                <a:solidFill>
                  <a:schemeClr val="tx2"/>
                </a:solidFill>
                <a:latin typeface="Arial Narrow" panose="020B0606020202030204" pitchFamily="34" charset="0"/>
              </a:rPr>
              <a:t>  </a:t>
            </a:r>
            <a:r>
              <a:rPr lang="en-US" sz="1200" u="sng" dirty="0">
                <a:solidFill>
                  <a:schemeClr val="tx2"/>
                </a:solidFill>
                <a:latin typeface="Arial Narrow" panose="020B0606020202030204" pitchFamily="34" charset="0"/>
              </a:rPr>
              <a:t>Detailed</a:t>
            </a:r>
          </a:p>
        </p:txBody>
      </p:sp>
      <p:sp>
        <p:nvSpPr>
          <p:cNvPr id="97" name="TextBox 96"/>
          <p:cNvSpPr txBox="1"/>
          <p:nvPr/>
        </p:nvSpPr>
        <p:spPr>
          <a:xfrm>
            <a:off x="9435570" y="2712291"/>
            <a:ext cx="1841916"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Hide potential duplicate jobs</a:t>
            </a:r>
          </a:p>
        </p:txBody>
      </p:sp>
      <p:sp>
        <p:nvSpPr>
          <p:cNvPr id="98" name="Rectangle 97"/>
          <p:cNvSpPr/>
          <p:nvPr/>
        </p:nvSpPr>
        <p:spPr>
          <a:xfrm>
            <a:off x="9352231" y="2784296"/>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398445" y="3304673"/>
            <a:ext cx="953706"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Location</a:t>
            </a:r>
            <a:endParaRPr lang="en-US" sz="1100" dirty="0">
              <a:solidFill>
                <a:schemeClr val="bg1"/>
              </a:solidFill>
            </a:endParaRPr>
          </a:p>
        </p:txBody>
      </p:sp>
      <p:sp>
        <p:nvSpPr>
          <p:cNvPr id="100" name="Rectangle 99"/>
          <p:cNvSpPr/>
          <p:nvPr/>
        </p:nvSpPr>
        <p:spPr>
          <a:xfrm>
            <a:off x="7818943" y="3310989"/>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General</a:t>
            </a:r>
            <a:endParaRPr lang="en-US" sz="1100" dirty="0">
              <a:solidFill>
                <a:schemeClr val="bg1"/>
              </a:solidFill>
            </a:endParaRPr>
          </a:p>
        </p:txBody>
      </p:sp>
      <p:sp>
        <p:nvSpPr>
          <p:cNvPr id="101" name="Rectangle 100"/>
          <p:cNvSpPr/>
          <p:nvPr/>
        </p:nvSpPr>
        <p:spPr>
          <a:xfrm>
            <a:off x="8303760" y="3304365"/>
            <a:ext cx="980710"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Specialized</a:t>
            </a:r>
            <a:endParaRPr lang="en-US" sz="1100" dirty="0">
              <a:solidFill>
                <a:schemeClr val="bg1"/>
              </a:solidFill>
            </a:endParaRPr>
          </a:p>
        </p:txBody>
      </p:sp>
      <p:sp>
        <p:nvSpPr>
          <p:cNvPr id="102" name="Rectangle 101"/>
          <p:cNvSpPr/>
          <p:nvPr/>
        </p:nvSpPr>
        <p:spPr>
          <a:xfrm>
            <a:off x="9298046" y="3304365"/>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Salary</a:t>
            </a:r>
            <a:endParaRPr lang="en-US" sz="1100" dirty="0">
              <a:solidFill>
                <a:schemeClr val="bg1"/>
              </a:solidFill>
            </a:endParaRPr>
          </a:p>
        </p:txBody>
      </p:sp>
      <p:sp>
        <p:nvSpPr>
          <p:cNvPr id="65" name="Rectangle 64"/>
          <p:cNvSpPr/>
          <p:nvPr/>
        </p:nvSpPr>
        <p:spPr>
          <a:xfrm>
            <a:off x="9899170" y="3302864"/>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Source</a:t>
            </a:r>
            <a:endParaRPr lang="en-US" sz="1100" dirty="0">
              <a:solidFill>
                <a:schemeClr val="bg1"/>
              </a:solidFill>
            </a:endParaRPr>
          </a:p>
        </p:txBody>
      </p:sp>
      <p:sp>
        <p:nvSpPr>
          <p:cNvPr id="67" name="Rectangle 66"/>
          <p:cNvSpPr/>
          <p:nvPr/>
        </p:nvSpPr>
        <p:spPr>
          <a:xfrm>
            <a:off x="10409320" y="3230857"/>
            <a:ext cx="621593" cy="430887"/>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Key Match</a:t>
            </a:r>
            <a:endParaRPr lang="en-US" sz="1100" dirty="0">
              <a:solidFill>
                <a:schemeClr val="bg1"/>
              </a:solidFill>
            </a:endParaRPr>
          </a:p>
        </p:txBody>
      </p:sp>
      <p:sp>
        <p:nvSpPr>
          <p:cNvPr id="68" name="Rectangle 67"/>
          <p:cNvSpPr/>
          <p:nvPr/>
        </p:nvSpPr>
        <p:spPr>
          <a:xfrm>
            <a:off x="10908059" y="3302860"/>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Select</a:t>
            </a:r>
            <a:endParaRPr lang="en-US" sz="1100" dirty="0">
              <a:solidFill>
                <a:schemeClr val="bg1"/>
              </a:solidFill>
            </a:endParaRPr>
          </a:p>
        </p:txBody>
      </p:sp>
      <p:sp>
        <p:nvSpPr>
          <p:cNvPr id="2" name="Rectangle 1"/>
          <p:cNvSpPr/>
          <p:nvPr/>
        </p:nvSpPr>
        <p:spPr>
          <a:xfrm>
            <a:off x="1989165" y="3863640"/>
            <a:ext cx="924871" cy="430887"/>
          </a:xfrm>
          <a:prstGeom prst="rect">
            <a:avLst/>
          </a:prstGeom>
        </p:spPr>
        <p:txBody>
          <a:bodyPr wrap="square">
            <a:spAutoFit/>
          </a:bodyPr>
          <a:lstStyle/>
          <a:p>
            <a:pPr algn="ctr"/>
            <a:r>
              <a:rPr lang="en-US" sz="1100" dirty="0">
                <a:latin typeface="Arial Narrow" panose="020B0606020202030204" pitchFamily="34" charset="0"/>
              </a:rPr>
              <a:t>06/21/2018  1:01:00  PM </a:t>
            </a:r>
            <a:endParaRPr lang="en-US" sz="1100" dirty="0"/>
          </a:p>
        </p:txBody>
      </p:sp>
      <p:sp>
        <p:nvSpPr>
          <p:cNvPr id="69" name="TextBox 68"/>
          <p:cNvSpPr txBox="1"/>
          <p:nvPr/>
        </p:nvSpPr>
        <p:spPr>
          <a:xfrm>
            <a:off x="3219378" y="3873174"/>
            <a:ext cx="2307260" cy="261610"/>
          </a:xfrm>
          <a:prstGeom prst="rect">
            <a:avLst/>
          </a:prstGeom>
          <a:noFill/>
          <a:ln w="12700">
            <a:noFill/>
          </a:ln>
        </p:spPr>
        <p:txBody>
          <a:bodyPr wrap="square" rtlCol="0">
            <a:spAutoFit/>
          </a:bodyPr>
          <a:lstStyle/>
          <a:p>
            <a:r>
              <a:rPr lang="en-US" sz="1100" b="1" u="sng" dirty="0">
                <a:latin typeface="Arial Narrow" panose="020B0606020202030204" pitchFamily="34" charset="0"/>
              </a:rPr>
              <a:t>Marketing Manager</a:t>
            </a:r>
          </a:p>
        </p:txBody>
      </p:sp>
      <p:sp>
        <p:nvSpPr>
          <p:cNvPr id="70" name="TextBox 69"/>
          <p:cNvSpPr txBox="1"/>
          <p:nvPr/>
        </p:nvSpPr>
        <p:spPr>
          <a:xfrm>
            <a:off x="4725291" y="3872798"/>
            <a:ext cx="1965212" cy="461665"/>
          </a:xfrm>
          <a:prstGeom prst="rect">
            <a:avLst/>
          </a:prstGeom>
          <a:noFill/>
          <a:ln w="12700">
            <a:noFill/>
          </a:ln>
        </p:spPr>
        <p:txBody>
          <a:bodyPr wrap="square" rtlCol="0">
            <a:spAutoFit/>
          </a:bodyPr>
          <a:lstStyle/>
          <a:p>
            <a:r>
              <a:rPr lang="en-US" sz="1200" dirty="0" err="1">
                <a:solidFill>
                  <a:schemeClr val="tx2"/>
                </a:solidFill>
                <a:latin typeface="Arial Narrow" panose="020B0606020202030204" pitchFamily="34" charset="0"/>
              </a:rPr>
              <a:t>Basilo</a:t>
            </a:r>
            <a:r>
              <a:rPr lang="en-US" sz="1200" dirty="0">
                <a:solidFill>
                  <a:schemeClr val="tx2"/>
                </a:solidFill>
                <a:latin typeface="Arial Narrow" panose="020B0606020202030204" pitchFamily="34" charset="0"/>
              </a:rPr>
              <a:t> Appliances, Repair and Home Installation Corp.</a:t>
            </a:r>
          </a:p>
        </p:txBody>
      </p:sp>
      <p:sp>
        <p:nvSpPr>
          <p:cNvPr id="71" name="Rectangle 70"/>
          <p:cNvSpPr/>
          <p:nvPr/>
        </p:nvSpPr>
        <p:spPr>
          <a:xfrm>
            <a:off x="6451770" y="3866771"/>
            <a:ext cx="924871" cy="430887"/>
          </a:xfrm>
          <a:prstGeom prst="rect">
            <a:avLst/>
          </a:prstGeom>
        </p:spPr>
        <p:txBody>
          <a:bodyPr wrap="square">
            <a:spAutoFit/>
          </a:bodyPr>
          <a:lstStyle/>
          <a:p>
            <a:pPr algn="ctr"/>
            <a:r>
              <a:rPr lang="en-US" sz="1100" dirty="0">
                <a:latin typeface="Arial Narrow" panose="020B0606020202030204" pitchFamily="34" charset="0"/>
              </a:rPr>
              <a:t>Pompano Beach, FL</a:t>
            </a:r>
            <a:endParaRPr lang="en-US" sz="1100" dirty="0"/>
          </a:p>
        </p:txBody>
      </p:sp>
      <p:grpSp>
        <p:nvGrpSpPr>
          <p:cNvPr id="4" name="Group 3"/>
          <p:cNvGrpSpPr/>
          <p:nvPr/>
        </p:nvGrpSpPr>
        <p:grpSpPr>
          <a:xfrm>
            <a:off x="7319401" y="3914318"/>
            <a:ext cx="674404" cy="323024"/>
            <a:chOff x="7319401" y="3688400"/>
            <a:chExt cx="674404" cy="323024"/>
          </a:xfrm>
        </p:grpSpPr>
        <p:sp>
          <p:nvSpPr>
            <p:cNvPr id="72" name="Flowchart: Connector 71"/>
            <p:cNvSpPr/>
            <p:nvPr/>
          </p:nvSpPr>
          <p:spPr>
            <a:xfrm>
              <a:off x="7403255" y="3688400"/>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319401" y="3718173"/>
              <a:ext cx="674404" cy="261610"/>
            </a:xfrm>
            <a:prstGeom prst="rect">
              <a:avLst/>
            </a:prstGeom>
            <a:noFill/>
          </p:spPr>
          <p:txBody>
            <a:bodyPr wrap="square" rtlCol="0">
              <a:spAutoFit/>
            </a:bodyPr>
            <a:lstStyle/>
            <a:p>
              <a:r>
                <a:rPr lang="en-US" sz="1050" b="1" u="sng" dirty="0"/>
                <a:t>100%</a:t>
              </a:r>
            </a:p>
          </p:txBody>
        </p:sp>
      </p:grpSp>
      <p:sp>
        <p:nvSpPr>
          <p:cNvPr id="75" name="Flowchart: Connector 74"/>
          <p:cNvSpPr/>
          <p:nvPr/>
        </p:nvSpPr>
        <p:spPr>
          <a:xfrm>
            <a:off x="8017372" y="3912817"/>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969730" y="3942590"/>
            <a:ext cx="674404" cy="261610"/>
          </a:xfrm>
          <a:prstGeom prst="rect">
            <a:avLst/>
          </a:prstGeom>
          <a:noFill/>
        </p:spPr>
        <p:txBody>
          <a:bodyPr wrap="square" rtlCol="0">
            <a:spAutoFit/>
          </a:bodyPr>
          <a:lstStyle/>
          <a:p>
            <a:r>
              <a:rPr lang="en-US" sz="1050" b="1" u="sng" dirty="0"/>
              <a:t>70%</a:t>
            </a:r>
          </a:p>
        </p:txBody>
      </p:sp>
      <p:sp>
        <p:nvSpPr>
          <p:cNvPr id="77" name="Flowchart: Connector 76"/>
          <p:cNvSpPr/>
          <p:nvPr/>
        </p:nvSpPr>
        <p:spPr>
          <a:xfrm>
            <a:off x="8649603" y="3911316"/>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618694" y="3945081"/>
            <a:ext cx="674404" cy="261610"/>
          </a:xfrm>
          <a:prstGeom prst="rect">
            <a:avLst/>
          </a:prstGeom>
          <a:noFill/>
        </p:spPr>
        <p:txBody>
          <a:bodyPr wrap="square" rtlCol="0">
            <a:spAutoFit/>
          </a:bodyPr>
          <a:lstStyle/>
          <a:p>
            <a:r>
              <a:rPr lang="en-US" sz="1050" b="1" u="sng" dirty="0"/>
              <a:t>Yes</a:t>
            </a:r>
          </a:p>
        </p:txBody>
      </p:sp>
      <p:sp>
        <p:nvSpPr>
          <p:cNvPr id="79" name="Rectangle 78"/>
          <p:cNvSpPr/>
          <p:nvPr/>
        </p:nvSpPr>
        <p:spPr>
          <a:xfrm>
            <a:off x="9194485" y="3867135"/>
            <a:ext cx="924871" cy="430887"/>
          </a:xfrm>
          <a:prstGeom prst="rect">
            <a:avLst/>
          </a:prstGeom>
        </p:spPr>
        <p:txBody>
          <a:bodyPr wrap="square">
            <a:spAutoFit/>
          </a:bodyPr>
          <a:lstStyle/>
          <a:p>
            <a:pPr algn="ctr"/>
            <a:r>
              <a:rPr lang="en-US" sz="1100" dirty="0">
                <a:latin typeface="Arial Narrow" panose="020B0606020202030204" pitchFamily="34" charset="0"/>
              </a:rPr>
              <a:t>$38,314.00 per year </a:t>
            </a:r>
            <a:endParaRPr lang="en-US" sz="1100" dirty="0"/>
          </a:p>
        </p:txBody>
      </p:sp>
      <p:sp>
        <p:nvSpPr>
          <p:cNvPr id="7" name="Star: 5 Points 6"/>
          <p:cNvSpPr/>
          <p:nvPr/>
        </p:nvSpPr>
        <p:spPr>
          <a:xfrm>
            <a:off x="10167008" y="3964617"/>
            <a:ext cx="195885" cy="190123"/>
          </a:xfrm>
          <a:prstGeom prst="star5">
            <a:avLst/>
          </a:prstGeom>
          <a:solidFill>
            <a:schemeClr val="accent2">
              <a:lumMod val="60000"/>
              <a:lumOff val="40000"/>
            </a:scheme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0" name="TextBox 79"/>
          <p:cNvSpPr txBox="1"/>
          <p:nvPr/>
        </p:nvSpPr>
        <p:spPr>
          <a:xfrm>
            <a:off x="10620664" y="3925525"/>
            <a:ext cx="267777" cy="276999"/>
          </a:xfrm>
          <a:prstGeom prst="rect">
            <a:avLst/>
          </a:prstGeom>
          <a:noFill/>
        </p:spPr>
        <p:txBody>
          <a:bodyPr wrap="square" rtlCol="0">
            <a:spAutoFit/>
          </a:bodyPr>
          <a:lstStyle/>
          <a:p>
            <a:r>
              <a:rPr lang="en-US" sz="1200" b="1" u="sng" dirty="0"/>
              <a:t>1</a:t>
            </a:r>
          </a:p>
        </p:txBody>
      </p:sp>
      <p:sp>
        <p:nvSpPr>
          <p:cNvPr id="81" name="Rectangle 80"/>
          <p:cNvSpPr/>
          <p:nvPr/>
        </p:nvSpPr>
        <p:spPr>
          <a:xfrm>
            <a:off x="11179144" y="3549339"/>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1197600" y="3977304"/>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004752" y="4646760"/>
            <a:ext cx="9690598" cy="78484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942902" y="5168347"/>
            <a:ext cx="9847478" cy="261610"/>
          </a:xfrm>
          <a:prstGeom prst="rect">
            <a:avLst/>
          </a:prstGeom>
          <a:noFill/>
          <a:ln w="12700">
            <a:noFill/>
          </a:ln>
        </p:spPr>
        <p:txBody>
          <a:bodyPr wrap="square" rtlCol="0">
            <a:spAutoFit/>
          </a:bodyPr>
          <a:lstStyle/>
          <a:p>
            <a:r>
              <a:rPr lang="en-US" sz="1100" dirty="0">
                <a:latin typeface="Arial Narrow" panose="020B0606020202030204" pitchFamily="34" charset="0"/>
              </a:rPr>
              <a:t>This is a hands on position. If you are a take-charge change agent with proven leadership skills who thrives in a fast-paced and ever changing environment then you need to apply for this job.    </a:t>
            </a:r>
          </a:p>
        </p:txBody>
      </p:sp>
      <p:sp>
        <p:nvSpPr>
          <p:cNvPr id="84" name="Rectangle 83"/>
          <p:cNvSpPr/>
          <p:nvPr/>
        </p:nvSpPr>
        <p:spPr>
          <a:xfrm>
            <a:off x="1990953" y="4693769"/>
            <a:ext cx="924871" cy="430887"/>
          </a:xfrm>
          <a:prstGeom prst="rect">
            <a:avLst/>
          </a:prstGeom>
        </p:spPr>
        <p:txBody>
          <a:bodyPr wrap="square">
            <a:spAutoFit/>
          </a:bodyPr>
          <a:lstStyle/>
          <a:p>
            <a:pPr algn="ctr"/>
            <a:r>
              <a:rPr lang="en-US" sz="1100" dirty="0">
                <a:latin typeface="Arial Narrow" panose="020B0606020202030204" pitchFamily="34" charset="0"/>
              </a:rPr>
              <a:t>06/18/2018  10:06:00  AM </a:t>
            </a:r>
            <a:endParaRPr lang="en-US" sz="1100" dirty="0"/>
          </a:p>
        </p:txBody>
      </p:sp>
      <p:sp>
        <p:nvSpPr>
          <p:cNvPr id="85" name="TextBox 84"/>
          <p:cNvSpPr txBox="1"/>
          <p:nvPr/>
        </p:nvSpPr>
        <p:spPr>
          <a:xfrm>
            <a:off x="3221166" y="4703303"/>
            <a:ext cx="2307260" cy="261610"/>
          </a:xfrm>
          <a:prstGeom prst="rect">
            <a:avLst/>
          </a:prstGeom>
          <a:noFill/>
          <a:ln w="12700">
            <a:noFill/>
          </a:ln>
        </p:spPr>
        <p:txBody>
          <a:bodyPr wrap="square" rtlCol="0">
            <a:spAutoFit/>
          </a:bodyPr>
          <a:lstStyle/>
          <a:p>
            <a:r>
              <a:rPr lang="en-US" sz="1100" b="1" u="sng" dirty="0">
                <a:latin typeface="Arial Narrow" panose="020B0606020202030204" pitchFamily="34" charset="0"/>
              </a:rPr>
              <a:t>Marketing Manager</a:t>
            </a:r>
          </a:p>
        </p:txBody>
      </p:sp>
      <p:sp>
        <p:nvSpPr>
          <p:cNvPr id="86" name="TextBox 85"/>
          <p:cNvSpPr txBox="1"/>
          <p:nvPr/>
        </p:nvSpPr>
        <p:spPr>
          <a:xfrm>
            <a:off x="4727079" y="4702927"/>
            <a:ext cx="1965212"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Cyclone Technologies, Inc..</a:t>
            </a:r>
          </a:p>
        </p:txBody>
      </p:sp>
      <p:sp>
        <p:nvSpPr>
          <p:cNvPr id="87" name="Rectangle 86"/>
          <p:cNvSpPr/>
          <p:nvPr/>
        </p:nvSpPr>
        <p:spPr>
          <a:xfrm>
            <a:off x="6453558" y="4739932"/>
            <a:ext cx="924871" cy="261610"/>
          </a:xfrm>
          <a:prstGeom prst="rect">
            <a:avLst/>
          </a:prstGeom>
        </p:spPr>
        <p:txBody>
          <a:bodyPr wrap="square">
            <a:spAutoFit/>
          </a:bodyPr>
          <a:lstStyle/>
          <a:p>
            <a:pPr algn="ctr"/>
            <a:r>
              <a:rPr lang="en-US" sz="1100" dirty="0">
                <a:latin typeface="Arial Narrow" panose="020B0606020202030204" pitchFamily="34" charset="0"/>
              </a:rPr>
              <a:t>Davie, FL</a:t>
            </a:r>
            <a:endParaRPr lang="en-US" sz="1100" dirty="0"/>
          </a:p>
        </p:txBody>
      </p:sp>
      <p:grpSp>
        <p:nvGrpSpPr>
          <p:cNvPr id="88" name="Group 87"/>
          <p:cNvGrpSpPr/>
          <p:nvPr/>
        </p:nvGrpSpPr>
        <p:grpSpPr>
          <a:xfrm>
            <a:off x="7321189" y="4744447"/>
            <a:ext cx="674404" cy="323024"/>
            <a:chOff x="7319401" y="3688400"/>
            <a:chExt cx="674404" cy="323024"/>
          </a:xfrm>
        </p:grpSpPr>
        <p:sp>
          <p:nvSpPr>
            <p:cNvPr id="89" name="Flowchart: Connector 88"/>
            <p:cNvSpPr/>
            <p:nvPr/>
          </p:nvSpPr>
          <p:spPr>
            <a:xfrm>
              <a:off x="7403255" y="3688400"/>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319401" y="3718173"/>
              <a:ext cx="674404" cy="261610"/>
            </a:xfrm>
            <a:prstGeom prst="rect">
              <a:avLst/>
            </a:prstGeom>
            <a:noFill/>
          </p:spPr>
          <p:txBody>
            <a:bodyPr wrap="square" rtlCol="0">
              <a:spAutoFit/>
            </a:bodyPr>
            <a:lstStyle/>
            <a:p>
              <a:r>
                <a:rPr lang="en-US" sz="1050" b="1" u="sng" dirty="0"/>
                <a:t>100%</a:t>
              </a:r>
            </a:p>
          </p:txBody>
        </p:sp>
      </p:grpSp>
      <p:sp>
        <p:nvSpPr>
          <p:cNvPr id="91" name="Flowchart: Connector 90"/>
          <p:cNvSpPr/>
          <p:nvPr/>
        </p:nvSpPr>
        <p:spPr>
          <a:xfrm>
            <a:off x="8019160" y="4742946"/>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7971518" y="4772719"/>
            <a:ext cx="674404" cy="261610"/>
          </a:xfrm>
          <a:prstGeom prst="rect">
            <a:avLst/>
          </a:prstGeom>
          <a:noFill/>
        </p:spPr>
        <p:txBody>
          <a:bodyPr wrap="square" rtlCol="0">
            <a:spAutoFit/>
          </a:bodyPr>
          <a:lstStyle/>
          <a:p>
            <a:r>
              <a:rPr lang="en-US" sz="1050" b="1" u="sng" dirty="0"/>
              <a:t>85%</a:t>
            </a:r>
          </a:p>
        </p:txBody>
      </p:sp>
      <p:sp>
        <p:nvSpPr>
          <p:cNvPr id="94" name="TextBox 93"/>
          <p:cNvSpPr txBox="1"/>
          <p:nvPr/>
        </p:nvSpPr>
        <p:spPr>
          <a:xfrm>
            <a:off x="8620482" y="4775210"/>
            <a:ext cx="674404" cy="261610"/>
          </a:xfrm>
          <a:prstGeom prst="rect">
            <a:avLst/>
          </a:prstGeom>
          <a:noFill/>
        </p:spPr>
        <p:txBody>
          <a:bodyPr wrap="square" rtlCol="0">
            <a:spAutoFit/>
          </a:bodyPr>
          <a:lstStyle/>
          <a:p>
            <a:r>
              <a:rPr lang="en-US" sz="1050" b="1" u="sng" dirty="0"/>
              <a:t>N/A</a:t>
            </a:r>
          </a:p>
        </p:txBody>
      </p:sp>
      <p:sp>
        <p:nvSpPr>
          <p:cNvPr id="95" name="Rectangle 94"/>
          <p:cNvSpPr/>
          <p:nvPr/>
        </p:nvSpPr>
        <p:spPr>
          <a:xfrm>
            <a:off x="9196273" y="4632716"/>
            <a:ext cx="924871" cy="600164"/>
          </a:xfrm>
          <a:prstGeom prst="rect">
            <a:avLst/>
          </a:prstGeom>
        </p:spPr>
        <p:txBody>
          <a:bodyPr wrap="square">
            <a:spAutoFit/>
          </a:bodyPr>
          <a:lstStyle/>
          <a:p>
            <a:pPr algn="ctr"/>
            <a:r>
              <a:rPr lang="en-US" sz="1100" dirty="0">
                <a:latin typeface="Arial Narrow" panose="020B0606020202030204" pitchFamily="34" charset="0"/>
              </a:rPr>
              <a:t>$75,000.00 to $90,000.00 per year </a:t>
            </a:r>
            <a:endParaRPr lang="en-US" sz="1100" dirty="0"/>
          </a:p>
        </p:txBody>
      </p:sp>
      <p:sp>
        <p:nvSpPr>
          <p:cNvPr id="104" name="TextBox 103"/>
          <p:cNvSpPr txBox="1"/>
          <p:nvPr/>
        </p:nvSpPr>
        <p:spPr>
          <a:xfrm>
            <a:off x="10622452" y="4755654"/>
            <a:ext cx="267777" cy="276999"/>
          </a:xfrm>
          <a:prstGeom prst="rect">
            <a:avLst/>
          </a:prstGeom>
          <a:noFill/>
        </p:spPr>
        <p:txBody>
          <a:bodyPr wrap="square" rtlCol="0">
            <a:spAutoFit/>
          </a:bodyPr>
          <a:lstStyle/>
          <a:p>
            <a:r>
              <a:rPr lang="en-US" sz="1200" b="1" u="sng" dirty="0"/>
              <a:t>1</a:t>
            </a:r>
          </a:p>
        </p:txBody>
      </p:sp>
      <p:sp>
        <p:nvSpPr>
          <p:cNvPr id="105" name="Rectangle 104"/>
          <p:cNvSpPr/>
          <p:nvPr/>
        </p:nvSpPr>
        <p:spPr>
          <a:xfrm>
            <a:off x="11199388" y="4807433"/>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9881784" y="4775784"/>
            <a:ext cx="924871" cy="261610"/>
          </a:xfrm>
          <a:prstGeom prst="rect">
            <a:avLst/>
          </a:prstGeom>
        </p:spPr>
        <p:txBody>
          <a:bodyPr wrap="square">
            <a:spAutoFit/>
          </a:bodyPr>
          <a:lstStyle/>
          <a:p>
            <a:pPr algn="ctr"/>
            <a:r>
              <a:rPr lang="en-US" sz="1100" dirty="0">
                <a:latin typeface="Arial Narrow" panose="020B0606020202030204" pitchFamily="34" charset="0"/>
              </a:rPr>
              <a:t>CORP</a:t>
            </a:r>
            <a:endParaRPr lang="en-US" sz="1100" dirty="0"/>
          </a:p>
        </p:txBody>
      </p:sp>
      <p:sp>
        <p:nvSpPr>
          <p:cNvPr id="108" name="TextBox 1"/>
          <p:cNvSpPr txBox="1">
            <a:spLocks noChangeArrowheads="1"/>
          </p:cNvSpPr>
          <p:nvPr/>
        </p:nvSpPr>
        <p:spPr bwMode="auto">
          <a:xfrm>
            <a:off x="359229" y="5500706"/>
            <a:ext cx="113813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800" dirty="0" smtClean="0">
                <a:solidFill>
                  <a:srgbClr val="FF0000"/>
                </a:solidFill>
                <a:latin typeface="Candara" panose="020E0502030303020204" pitchFamily="34" charset="0"/>
              </a:rPr>
              <a:t>Important information about each job match is </a:t>
            </a:r>
            <a:r>
              <a:rPr lang="en-US" altLang="en-US" sz="2800" dirty="0">
                <a:solidFill>
                  <a:srgbClr val="FF0000"/>
                </a:solidFill>
                <a:latin typeface="Candara" panose="020E0502030303020204" pitchFamily="34" charset="0"/>
              </a:rPr>
              <a:t>presented in the table.  Click on the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Job Title </a:t>
            </a:r>
            <a:r>
              <a:rPr lang="en-US" altLang="en-US" sz="2800" dirty="0" smtClean="0">
                <a:solidFill>
                  <a:srgbClr val="FF0000"/>
                </a:solidFill>
                <a:latin typeface="Candara" panose="020E0502030303020204" pitchFamily="34" charset="0"/>
              </a:rPr>
              <a:t>for </a:t>
            </a:r>
            <a:r>
              <a:rPr lang="en-US" altLang="en-US" sz="2800" dirty="0">
                <a:solidFill>
                  <a:srgbClr val="FF0000"/>
                </a:solidFill>
                <a:latin typeface="Candara" panose="020E0502030303020204" pitchFamily="34" charset="0"/>
              </a:rPr>
              <a:t>more </a:t>
            </a:r>
            <a:r>
              <a:rPr lang="en-US" altLang="en-US" sz="2800" dirty="0" smtClean="0">
                <a:solidFill>
                  <a:srgbClr val="FF0000"/>
                </a:solidFill>
                <a:latin typeface="Candara" panose="020E0502030303020204" pitchFamily="34" charset="0"/>
              </a:rPr>
              <a:t>information or to </a:t>
            </a:r>
            <a:r>
              <a:rPr lang="en-US" altLang="en-US" sz="2800" dirty="0">
                <a:solidFill>
                  <a:srgbClr val="FF0000"/>
                </a:solidFill>
                <a:latin typeface="Candara" panose="020E0502030303020204" pitchFamily="34" charset="0"/>
              </a:rPr>
              <a:t>apply </a:t>
            </a:r>
            <a:r>
              <a:rPr lang="en-US" altLang="en-US" sz="2800" dirty="0" smtClean="0">
                <a:solidFill>
                  <a:srgbClr val="FF0000"/>
                </a:solidFill>
                <a:latin typeface="Candara" panose="020E0502030303020204" pitchFamily="34" charset="0"/>
              </a:rPr>
              <a:t>for </a:t>
            </a:r>
            <a:r>
              <a:rPr lang="en-US" altLang="en-US" sz="2800" dirty="0">
                <a:solidFill>
                  <a:srgbClr val="FF0000"/>
                </a:solidFill>
                <a:latin typeface="Candara" panose="020E0502030303020204" pitchFamily="34" charset="0"/>
              </a:rPr>
              <a:t>that job.</a:t>
            </a:r>
          </a:p>
        </p:txBody>
      </p:sp>
      <p:cxnSp>
        <p:nvCxnSpPr>
          <p:cNvPr id="10" name="Straight Connector 9"/>
          <p:cNvCxnSpPr/>
          <p:nvPr/>
        </p:nvCxnSpPr>
        <p:spPr>
          <a:xfrm>
            <a:off x="3530646" y="2495123"/>
            <a:ext cx="0" cy="2401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981840" y="3134467"/>
            <a:ext cx="1823506" cy="4841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169273" y="3789561"/>
            <a:ext cx="1339477" cy="49486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69273" y="4623303"/>
            <a:ext cx="1339477" cy="49486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3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1000" fill="hold"/>
                                        <p:tgtEl>
                                          <p:spTgt spid="109"/>
                                        </p:tgtEl>
                                        <p:attrNameLst>
                                          <p:attrName>ppt_w</p:attrName>
                                        </p:attrNameLst>
                                      </p:cBhvr>
                                      <p:tavLst>
                                        <p:tav tm="0">
                                          <p:val>
                                            <p:fltVal val="0"/>
                                          </p:val>
                                        </p:tav>
                                        <p:tav tm="100000">
                                          <p:val>
                                            <p:strVal val="#ppt_w"/>
                                          </p:val>
                                        </p:tav>
                                      </p:tavLst>
                                    </p:anim>
                                    <p:anim calcmode="lin" valueType="num">
                                      <p:cBhvr>
                                        <p:cTn id="14" dur="1000" fill="hold"/>
                                        <p:tgtEl>
                                          <p:spTgt spid="109"/>
                                        </p:tgtEl>
                                        <p:attrNameLst>
                                          <p:attrName>ppt_h</p:attrName>
                                        </p:attrNameLst>
                                      </p:cBhvr>
                                      <p:tavLst>
                                        <p:tav tm="0">
                                          <p:val>
                                            <p:fltVal val="0"/>
                                          </p:val>
                                        </p:tav>
                                        <p:tav tm="100000">
                                          <p:val>
                                            <p:strVal val="#ppt_h"/>
                                          </p:val>
                                        </p:tav>
                                      </p:tavLst>
                                    </p:anim>
                                    <p:animEffect transition="in" filter="fade">
                                      <p:cBhvr>
                                        <p:cTn id="15" dur="1000"/>
                                        <p:tgtEl>
                                          <p:spTgt spid="10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p:cTn id="19" dur="1000" fill="hold"/>
                                        <p:tgtEl>
                                          <p:spTgt spid="110"/>
                                        </p:tgtEl>
                                        <p:attrNameLst>
                                          <p:attrName>ppt_w</p:attrName>
                                        </p:attrNameLst>
                                      </p:cBhvr>
                                      <p:tavLst>
                                        <p:tav tm="0">
                                          <p:val>
                                            <p:fltVal val="0"/>
                                          </p:val>
                                        </p:tav>
                                        <p:tav tm="100000">
                                          <p:val>
                                            <p:strVal val="#ppt_w"/>
                                          </p:val>
                                        </p:tav>
                                      </p:tavLst>
                                    </p:anim>
                                    <p:anim calcmode="lin" valueType="num">
                                      <p:cBhvr>
                                        <p:cTn id="20" dur="1000" fill="hold"/>
                                        <p:tgtEl>
                                          <p:spTgt spid="110"/>
                                        </p:tgtEl>
                                        <p:attrNameLst>
                                          <p:attrName>ppt_h</p:attrName>
                                        </p:attrNameLst>
                                      </p:cBhvr>
                                      <p:tavLst>
                                        <p:tav tm="0">
                                          <p:val>
                                            <p:fltVal val="0"/>
                                          </p:val>
                                        </p:tav>
                                        <p:tav tm="100000">
                                          <p:val>
                                            <p:strVal val="#ppt_h"/>
                                          </p:val>
                                        </p:tav>
                                      </p:tavLst>
                                    </p:anim>
                                    <p:animEffect transition="in" filter="fade">
                                      <p:cBhvr>
                                        <p:cTn id="21"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animBg="1"/>
      <p:bldP spid="1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sp>
        <p:nvSpPr>
          <p:cNvPr id="6" name="Rectangle 2"/>
          <p:cNvSpPr txBox="1">
            <a:spLocks noChangeArrowheads="1"/>
          </p:cNvSpPr>
          <p:nvPr/>
        </p:nvSpPr>
        <p:spPr>
          <a:xfrm>
            <a:off x="38502" y="141514"/>
            <a:ext cx="12066876" cy="1746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Apply Using an Employ </a:t>
            </a:r>
            <a:r>
              <a:rPr lang="en-US" sz="5400" b="1" dirty="0">
                <a:solidFill>
                  <a:srgbClr val="2096E4"/>
                </a:solidFill>
                <a:effectLst>
                  <a:outerShdw blurRad="38100" dist="38100" dir="2700000" algn="tl">
                    <a:srgbClr val="000000">
                      <a:alpha val="43137"/>
                    </a:srgbClr>
                  </a:outerShdw>
                </a:effectLst>
                <a:latin typeface="Candara" pitchFamily="34" charset="0"/>
              </a:rPr>
              <a:t>Florida </a:t>
            </a:r>
            <a:r>
              <a:rPr lang="en-US" sz="5400" b="1" dirty="0" smtClean="0">
                <a:solidFill>
                  <a:srgbClr val="2096E4"/>
                </a:solidFill>
                <a:effectLst>
                  <a:outerShdw blurRad="38100" dist="38100" dir="2700000" algn="tl">
                    <a:srgbClr val="000000">
                      <a:alpha val="43137"/>
                    </a:srgbClr>
                  </a:outerShdw>
                </a:effectLst>
                <a:latin typeface="Candara" pitchFamily="34" charset="0"/>
              </a:rPr>
              <a:t>         Online </a:t>
            </a:r>
            <a:r>
              <a:rPr lang="en-US" sz="5400" b="1" dirty="0">
                <a:solidFill>
                  <a:srgbClr val="2096E4"/>
                </a:solidFill>
                <a:effectLst>
                  <a:outerShdw blurRad="38100" dist="38100" dir="2700000" algn="tl">
                    <a:srgbClr val="000000">
                      <a:alpha val="43137"/>
                    </a:srgbClr>
                  </a:outerShdw>
                </a:effectLst>
                <a:latin typeface="Candara" pitchFamily="34" charset="0"/>
              </a:rPr>
              <a:t>résumé</a:t>
            </a:r>
          </a:p>
        </p:txBody>
      </p:sp>
      <p:sp>
        <p:nvSpPr>
          <p:cNvPr id="3" name="Slide Number Placeholder 2"/>
          <p:cNvSpPr>
            <a:spLocks noGrp="1"/>
          </p:cNvSpPr>
          <p:nvPr>
            <p:ph type="sldNum" sz="quarter" idx="12"/>
          </p:nvPr>
        </p:nvSpPr>
        <p:spPr>
          <a:xfrm>
            <a:off x="6028625" y="6433666"/>
            <a:ext cx="339290" cy="365125"/>
          </a:xfrm>
        </p:spPr>
        <p:txBody>
          <a:bodyPr/>
          <a:lstStyle/>
          <a:p>
            <a:fld id="{AF9DD44E-2746-4F7C-A6DC-C6840E4448F3}" type="slidenum">
              <a:rPr lang="en-US" smtClean="0"/>
              <a:t>48</a:t>
            </a:fld>
            <a:endParaRPr lang="en-US"/>
          </a:p>
        </p:txBody>
      </p:sp>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487" r="87925" b="47757"/>
          <a:stretch/>
        </p:blipFill>
        <p:spPr bwMode="auto">
          <a:xfrm>
            <a:off x="530862" y="2545432"/>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1893091" y="4817520"/>
            <a:ext cx="9756880" cy="461665"/>
          </a:xfrm>
          <a:prstGeom prst="rect">
            <a:avLst/>
          </a:prstGeom>
          <a:noFill/>
          <a:ln w="12700">
            <a:noFill/>
          </a:ln>
        </p:spPr>
        <p:txBody>
          <a:bodyPr wrap="square" rtlCol="0">
            <a:spAutoFit/>
          </a:bodyPr>
          <a:lstStyle/>
          <a:p>
            <a:r>
              <a:rPr lang="en-US" sz="1200" dirty="0">
                <a:latin typeface="Arial Narrow" panose="020B0606020202030204" pitchFamily="34" charset="0"/>
              </a:rPr>
              <a:t>To apply you must be a US Citizen and have authorization to work in the United States. If you are not a US Citizen and qualify for employment in the US, please indicate the type of authorization you have. To apply, click on the bottom of your preferred application method under one of the options below.   </a:t>
            </a:r>
          </a:p>
        </p:txBody>
      </p:sp>
      <p:pic>
        <p:nvPicPr>
          <p:cNvPr id="20" name="Picture 19"/>
          <p:cNvPicPr>
            <a:picLocks noChangeAspect="1" noChangeArrowheads="1"/>
          </p:cNvPicPr>
          <p:nvPr/>
        </p:nvPicPr>
        <p:blipFill rotWithShape="1">
          <a:blip r:embed="rId4">
            <a:extLst>
              <a:ext uri="{28A0092B-C50C-407E-A947-70E740481C1C}">
                <a14:useLocalDpi xmlns:a14="http://schemas.microsoft.com/office/drawing/2010/main" val="0"/>
              </a:ext>
            </a:extLst>
          </a:blip>
          <a:srcRect l="13099" t="12429" r="76156" b="77175"/>
          <a:stretch/>
        </p:blipFill>
        <p:spPr bwMode="auto">
          <a:xfrm>
            <a:off x="1979713" y="2524997"/>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530861" y="2233140"/>
            <a:ext cx="10975539" cy="301387"/>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84976" y="2278883"/>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3" name="Group 22"/>
          <p:cNvGrpSpPr/>
          <p:nvPr/>
        </p:nvGrpSpPr>
        <p:grpSpPr>
          <a:xfrm>
            <a:off x="3354211" y="2293159"/>
            <a:ext cx="258904" cy="177439"/>
            <a:chOff x="1588167" y="3041574"/>
            <a:chExt cx="962529" cy="918083"/>
          </a:xfrm>
          <a:solidFill>
            <a:schemeClr val="bg1"/>
          </a:solidFill>
        </p:grpSpPr>
        <p:sp>
          <p:nvSpPr>
            <p:cNvPr id="24" name="Rectangle 23"/>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484768" y="2292302"/>
            <a:ext cx="1547676"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9" name="TextBox 28"/>
          <p:cNvSpPr txBox="1"/>
          <p:nvPr/>
        </p:nvSpPr>
        <p:spPr>
          <a:xfrm>
            <a:off x="5966797" y="2281825"/>
            <a:ext cx="1193813"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30" name="TextBox 29"/>
          <p:cNvSpPr txBox="1"/>
          <p:nvPr/>
        </p:nvSpPr>
        <p:spPr>
          <a:xfrm>
            <a:off x="7062282" y="2281825"/>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31" name="TextBox 30"/>
          <p:cNvSpPr txBox="1"/>
          <p:nvPr/>
        </p:nvSpPr>
        <p:spPr>
          <a:xfrm>
            <a:off x="1064192" y="2273535"/>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32" name="Group 31"/>
          <p:cNvGrpSpPr/>
          <p:nvPr/>
        </p:nvGrpSpPr>
        <p:grpSpPr>
          <a:xfrm>
            <a:off x="760153" y="2295296"/>
            <a:ext cx="294922" cy="198046"/>
            <a:chOff x="2426677" y="3393831"/>
            <a:chExt cx="284290" cy="233287"/>
          </a:xfrm>
        </p:grpSpPr>
        <p:sp>
          <p:nvSpPr>
            <p:cNvPr id="33"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flipH="1" flipV="1">
            <a:off x="5720467" y="2232864"/>
            <a:ext cx="243876" cy="444180"/>
          </a:xfrm>
          <a:prstGeom prst="rect">
            <a:avLst/>
          </a:prstGeom>
          <a:noFill/>
        </p:spPr>
        <p:txBody>
          <a:bodyPr wrap="square" rtlCol="0">
            <a:spAutoFit/>
          </a:bodyPr>
          <a:lstStyle/>
          <a:p>
            <a:r>
              <a:rPr lang="en-US" sz="2800" dirty="0">
                <a:solidFill>
                  <a:schemeClr val="bg1"/>
                </a:solidFill>
              </a:rPr>
              <a:t>]</a:t>
            </a:r>
          </a:p>
        </p:txBody>
      </p:sp>
      <p:sp>
        <p:nvSpPr>
          <p:cNvPr id="37" name="Right Arrow 3"/>
          <p:cNvSpPr/>
          <p:nvPr/>
        </p:nvSpPr>
        <p:spPr>
          <a:xfrm>
            <a:off x="5871703" y="2311717"/>
            <a:ext cx="140698" cy="1903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rot="16200000">
            <a:off x="6848021" y="2257792"/>
            <a:ext cx="215112" cy="255986"/>
            <a:chOff x="673358" y="3458547"/>
            <a:chExt cx="2797311" cy="2057400"/>
          </a:xfrm>
          <a:solidFill>
            <a:schemeClr val="bg1"/>
          </a:solidFill>
        </p:grpSpPr>
        <p:sp>
          <p:nvSpPr>
            <p:cNvPr id="39" name="Flowchart: Magnetic Disk 38"/>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934841" y="2289666"/>
            <a:ext cx="174277" cy="202890"/>
            <a:chOff x="3124200" y="1769708"/>
            <a:chExt cx="1371598" cy="1659292"/>
          </a:xfrm>
          <a:solidFill>
            <a:schemeClr val="bg1"/>
          </a:solidFill>
        </p:grpSpPr>
        <p:sp>
          <p:nvSpPr>
            <p:cNvPr id="43" name="Flowchart: Delay 42"/>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288883" y="2322699"/>
            <a:ext cx="266491" cy="16167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9070500" y="2281668"/>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sp>
        <p:nvSpPr>
          <p:cNvPr id="51" name="TextBox 50"/>
          <p:cNvSpPr txBox="1"/>
          <p:nvPr/>
        </p:nvSpPr>
        <p:spPr>
          <a:xfrm>
            <a:off x="3114408" y="2614559"/>
            <a:ext cx="8215602" cy="269304"/>
          </a:xfrm>
          <a:prstGeom prst="rect">
            <a:avLst/>
          </a:prstGeom>
          <a:noFill/>
          <a:ln w="12700">
            <a:noFill/>
          </a:ln>
        </p:spPr>
        <p:txBody>
          <a:bodyPr wrap="square" rtlCol="0">
            <a:spAutoFit/>
          </a:bodyPr>
          <a:lstStyle/>
          <a:p>
            <a:r>
              <a:rPr lang="en-US" sz="1150" b="1" dirty="0">
                <a:latin typeface="Arial Narrow" panose="020B0606020202030204" pitchFamily="34" charset="0"/>
              </a:rPr>
              <a:t>Please follow the instructions on this page to apply for the job you’ve selected.   </a:t>
            </a:r>
          </a:p>
        </p:txBody>
      </p:sp>
      <p:sp>
        <p:nvSpPr>
          <p:cNvPr id="52" name="TextBox 51"/>
          <p:cNvSpPr txBox="1"/>
          <p:nvPr/>
        </p:nvSpPr>
        <p:spPr>
          <a:xfrm>
            <a:off x="3125819" y="2813916"/>
            <a:ext cx="8065044" cy="276999"/>
          </a:xfrm>
          <a:prstGeom prst="rect">
            <a:avLst/>
          </a:prstGeom>
          <a:noFill/>
          <a:ln w="12700">
            <a:noFill/>
          </a:ln>
        </p:spPr>
        <p:txBody>
          <a:bodyPr wrap="square" rtlCol="0">
            <a:spAutoFit/>
          </a:bodyPr>
          <a:lstStyle/>
          <a:p>
            <a:r>
              <a:rPr lang="en-US" sz="1200" b="1" dirty="0">
                <a:solidFill>
                  <a:srgbClr val="FF0000"/>
                </a:solidFill>
                <a:latin typeface="Arial Narrow" panose="020B0606020202030204" pitchFamily="34" charset="0"/>
              </a:rPr>
              <a:t>WARNING: Always be on the lookout for job scams! </a:t>
            </a:r>
            <a:r>
              <a:rPr lang="en-US" sz="1200" b="1" u="sng" dirty="0">
                <a:solidFill>
                  <a:srgbClr val="FF0000"/>
                </a:solidFill>
                <a:latin typeface="Arial Narrow" panose="020B0606020202030204" pitchFamily="34" charset="0"/>
              </a:rPr>
              <a:t>Learn more   </a:t>
            </a:r>
          </a:p>
        </p:txBody>
      </p:sp>
      <p:sp>
        <p:nvSpPr>
          <p:cNvPr id="54" name="Rectangle 53"/>
          <p:cNvSpPr/>
          <p:nvPr/>
        </p:nvSpPr>
        <p:spPr>
          <a:xfrm>
            <a:off x="1919947" y="3652067"/>
            <a:ext cx="5439718" cy="409191"/>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11237" y="3714415"/>
            <a:ext cx="2914452" cy="276999"/>
          </a:xfrm>
          <a:prstGeom prst="rect">
            <a:avLst/>
          </a:prstGeom>
        </p:spPr>
        <p:txBody>
          <a:bodyPr wrap="square">
            <a:spAutoFit/>
          </a:bodyPr>
          <a:lstStyle/>
          <a:p>
            <a:pPr algn="ctr"/>
            <a:r>
              <a:rPr lang="en-US" sz="1200" b="1" dirty="0">
                <a:solidFill>
                  <a:schemeClr val="bg1"/>
                </a:solidFill>
                <a:latin typeface="Arial Narrow" panose="020B0606020202030204" pitchFamily="34" charset="0"/>
              </a:rPr>
              <a:t>Job Order Number          10722856 </a:t>
            </a:r>
            <a:endParaRPr lang="en-US" sz="1200" dirty="0">
              <a:solidFill>
                <a:schemeClr val="bg1"/>
              </a:solidFill>
            </a:endParaRPr>
          </a:p>
        </p:txBody>
      </p:sp>
      <p:sp>
        <p:nvSpPr>
          <p:cNvPr id="69" name="TextBox 68"/>
          <p:cNvSpPr txBox="1"/>
          <p:nvPr/>
        </p:nvSpPr>
        <p:spPr>
          <a:xfrm>
            <a:off x="2766983" y="4169196"/>
            <a:ext cx="5582203" cy="307777"/>
          </a:xfrm>
          <a:prstGeom prst="rect">
            <a:avLst/>
          </a:prstGeom>
          <a:noFill/>
          <a:ln w="12700">
            <a:noFill/>
          </a:ln>
        </p:spPr>
        <p:txBody>
          <a:bodyPr wrap="square" rtlCol="0">
            <a:spAutoFit/>
          </a:bodyPr>
          <a:lstStyle/>
          <a:p>
            <a:r>
              <a:rPr lang="en-US" sz="1400" b="1" dirty="0">
                <a:latin typeface="Arial Narrow" panose="020B0606020202030204" pitchFamily="34" charset="0"/>
              </a:rPr>
              <a:t>Company     </a:t>
            </a:r>
            <a:r>
              <a:rPr lang="en-US" sz="1400" dirty="0" err="1">
                <a:latin typeface="Arial Narrow" panose="020B0606020202030204" pitchFamily="34" charset="0"/>
              </a:rPr>
              <a:t>Basilo</a:t>
            </a:r>
            <a:r>
              <a:rPr lang="en-US" sz="1400" dirty="0">
                <a:latin typeface="Arial Narrow" panose="020B0606020202030204" pitchFamily="34" charset="0"/>
              </a:rPr>
              <a:t> Appliances, Repair and Home Installation, Corp.</a:t>
            </a:r>
          </a:p>
        </p:txBody>
      </p:sp>
      <p:sp>
        <p:nvSpPr>
          <p:cNvPr id="82" name="TextBox 81"/>
          <p:cNvSpPr txBox="1"/>
          <p:nvPr/>
        </p:nvSpPr>
        <p:spPr>
          <a:xfrm>
            <a:off x="6646264" y="3183979"/>
            <a:ext cx="1444930" cy="276999"/>
          </a:xfrm>
          <a:prstGeom prst="rect">
            <a:avLst/>
          </a:prstGeom>
          <a:noFill/>
        </p:spPr>
        <p:txBody>
          <a:bodyPr wrap="square" rtlCol="0">
            <a:spAutoFit/>
          </a:bodyPr>
          <a:lstStyle/>
          <a:p>
            <a:r>
              <a:rPr lang="en-US" sz="1200" dirty="0">
                <a:latin typeface="Arial Narrow" panose="020B0606020202030204" pitchFamily="34" charset="0"/>
              </a:rPr>
              <a:t>[            </a:t>
            </a:r>
            <a:r>
              <a:rPr lang="en-US" sz="1200" u="sng" dirty="0">
                <a:latin typeface="Arial Narrow" panose="020B0606020202030204" pitchFamily="34" charset="0"/>
              </a:rPr>
              <a:t>Print view</a:t>
            </a:r>
            <a:r>
              <a:rPr lang="en-US" sz="1200" dirty="0">
                <a:latin typeface="Arial Narrow" panose="020B0606020202030204" pitchFamily="34" charset="0"/>
              </a:rPr>
              <a:t>  ]</a:t>
            </a:r>
          </a:p>
        </p:txBody>
      </p:sp>
      <p:pic>
        <p:nvPicPr>
          <p:cNvPr id="83" name="Picture 4" descr="http://cliparts.co/cliparts/6ir/yor/6iryor85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659" y="3192445"/>
            <a:ext cx="300749" cy="29209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2768774" y="4461446"/>
            <a:ext cx="4494070" cy="307777"/>
          </a:xfrm>
          <a:prstGeom prst="rect">
            <a:avLst/>
          </a:prstGeom>
          <a:noFill/>
          <a:ln w="12700">
            <a:noFill/>
          </a:ln>
        </p:spPr>
        <p:txBody>
          <a:bodyPr wrap="square" rtlCol="0">
            <a:spAutoFit/>
          </a:bodyPr>
          <a:lstStyle/>
          <a:p>
            <a:r>
              <a:rPr lang="en-US" sz="1400" b="1" dirty="0">
                <a:latin typeface="Arial Narrow" panose="020B0606020202030204" pitchFamily="34" charset="0"/>
              </a:rPr>
              <a:t>Job Title       </a:t>
            </a:r>
            <a:r>
              <a:rPr lang="en-US" sz="1400" dirty="0">
                <a:latin typeface="Arial Narrow" panose="020B0606020202030204" pitchFamily="34" charset="0"/>
              </a:rPr>
              <a:t>Marketing Manager</a:t>
            </a:r>
          </a:p>
        </p:txBody>
      </p:sp>
      <p:sp>
        <p:nvSpPr>
          <p:cNvPr id="85" name="Rounded Rectangle 1"/>
          <p:cNvSpPr/>
          <p:nvPr/>
        </p:nvSpPr>
        <p:spPr>
          <a:xfrm>
            <a:off x="1946575" y="5559078"/>
            <a:ext cx="9559825" cy="93674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2"/>
          <p:cNvSpPr/>
          <p:nvPr/>
        </p:nvSpPr>
        <p:spPr>
          <a:xfrm>
            <a:off x="2167290" y="5373908"/>
            <a:ext cx="3445597" cy="303893"/>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246164" y="5367062"/>
            <a:ext cx="3517959" cy="307777"/>
          </a:xfrm>
          <a:prstGeom prst="rect">
            <a:avLst/>
          </a:prstGeom>
          <a:noFill/>
        </p:spPr>
        <p:txBody>
          <a:bodyPr wrap="square" rtlCol="0">
            <a:spAutoFit/>
          </a:bodyPr>
          <a:lstStyle/>
          <a:p>
            <a:r>
              <a:rPr lang="en-US" sz="1400" dirty="0">
                <a:solidFill>
                  <a:schemeClr val="bg1"/>
                </a:solidFill>
                <a:latin typeface="Arial Narrow" panose="020B0606020202030204" pitchFamily="34" charset="0"/>
              </a:rPr>
              <a:t>Apply using an Employ Florida Online résumé </a:t>
            </a:r>
          </a:p>
        </p:txBody>
      </p:sp>
      <p:sp>
        <p:nvSpPr>
          <p:cNvPr id="2" name="Rectangle 1"/>
          <p:cNvSpPr/>
          <p:nvPr/>
        </p:nvSpPr>
        <p:spPr>
          <a:xfrm>
            <a:off x="2046975" y="5703996"/>
            <a:ext cx="8368632" cy="292388"/>
          </a:xfrm>
          <a:prstGeom prst="rect">
            <a:avLst/>
          </a:prstGeom>
        </p:spPr>
        <p:txBody>
          <a:bodyPr wrap="square">
            <a:spAutoFit/>
          </a:bodyPr>
          <a:lstStyle/>
          <a:p>
            <a:r>
              <a:rPr lang="en-US" sz="1300" dirty="0">
                <a:latin typeface="Arial Narrow" panose="020B0606020202030204" pitchFamily="34" charset="0"/>
              </a:rPr>
              <a:t>The employer requests you submit an online résumé. You must attach one of your résumé(s) for the employer to review.</a:t>
            </a:r>
            <a:endParaRPr lang="en-US" sz="1300" dirty="0"/>
          </a:p>
        </p:txBody>
      </p:sp>
      <p:sp>
        <p:nvSpPr>
          <p:cNvPr id="89" name="Flowchart: Alternate Process 88"/>
          <p:cNvSpPr/>
          <p:nvPr/>
        </p:nvSpPr>
        <p:spPr>
          <a:xfrm>
            <a:off x="6032444" y="6090181"/>
            <a:ext cx="1665759" cy="307778"/>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087019" y="6090181"/>
            <a:ext cx="1550350"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Apply via Résumé</a:t>
            </a:r>
          </a:p>
        </p:txBody>
      </p:sp>
      <p:sp>
        <p:nvSpPr>
          <p:cNvPr id="4" name="Rectangle 3"/>
          <p:cNvSpPr/>
          <p:nvPr/>
        </p:nvSpPr>
        <p:spPr>
          <a:xfrm>
            <a:off x="10093723" y="5674839"/>
            <a:ext cx="1556248" cy="90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95" name="TextBox 1"/>
          <p:cNvSpPr txBox="1">
            <a:spLocks noChangeArrowheads="1"/>
          </p:cNvSpPr>
          <p:nvPr/>
        </p:nvSpPr>
        <p:spPr bwMode="auto">
          <a:xfrm>
            <a:off x="9394371" y="1122070"/>
            <a:ext cx="2756258" cy="4832092"/>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Applying for this position </a:t>
            </a:r>
            <a:r>
              <a:rPr lang="en-US" altLang="en-US" sz="2800" dirty="0" smtClean="0">
                <a:solidFill>
                  <a:srgbClr val="FF0000"/>
                </a:solidFill>
                <a:latin typeface="Candara" panose="020E0502030303020204" pitchFamily="34" charset="0"/>
              </a:rPr>
              <a:t>requires </a:t>
            </a:r>
            <a:r>
              <a:rPr lang="en-US" altLang="en-US" sz="2800" dirty="0">
                <a:solidFill>
                  <a:srgbClr val="FF0000"/>
                </a:solidFill>
                <a:latin typeface="Candara" panose="020E0502030303020204" pitchFamily="34" charset="0"/>
              </a:rPr>
              <a:t>the User to have their résumé loaded in Employ Florida. Click on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Apply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via Résumé </a:t>
            </a:r>
            <a:r>
              <a:rPr lang="en-US" altLang="en-US" sz="2800" dirty="0" smtClean="0">
                <a:solidFill>
                  <a:srgbClr val="FF0000"/>
                </a:solidFill>
                <a:latin typeface="Candara" panose="020E0502030303020204" pitchFamily="34" charset="0"/>
              </a:rPr>
              <a:t> </a:t>
            </a:r>
            <a:r>
              <a:rPr lang="en-US" altLang="en-US" sz="2800" dirty="0">
                <a:solidFill>
                  <a:srgbClr val="FF0000"/>
                </a:solidFill>
                <a:latin typeface="Candara" panose="020E0502030303020204" pitchFamily="34" charset="0"/>
              </a:rPr>
              <a:t>to submit the résumé to the employer.</a:t>
            </a:r>
          </a:p>
        </p:txBody>
      </p:sp>
      <p:sp>
        <p:nvSpPr>
          <p:cNvPr id="61" name="Down Arrow 16"/>
          <p:cNvSpPr/>
          <p:nvPr/>
        </p:nvSpPr>
        <p:spPr>
          <a:xfrm rot="3231744">
            <a:off x="7619921" y="5927044"/>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0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1+#ppt_w/2"/>
                                          </p:val>
                                        </p:tav>
                                        <p:tav tm="100000">
                                          <p:val>
                                            <p:strVal val="#ppt_x"/>
                                          </p:val>
                                        </p:tav>
                                      </p:tavLst>
                                    </p:anim>
                                    <p:anim calcmode="lin" valueType="num">
                                      <p:cBhvr additive="base">
                                        <p:cTn id="8"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3" name="Slide Number Placeholder 2"/>
          <p:cNvSpPr>
            <a:spLocks noGrp="1"/>
          </p:cNvSpPr>
          <p:nvPr>
            <p:ph type="sldNum" sz="quarter" idx="12"/>
          </p:nvPr>
        </p:nvSpPr>
        <p:spPr>
          <a:xfrm>
            <a:off x="5948413" y="6433066"/>
            <a:ext cx="429127" cy="365125"/>
          </a:xfrm>
        </p:spPr>
        <p:txBody>
          <a:bodyPr/>
          <a:lstStyle/>
          <a:p>
            <a:fld id="{AF9DD44E-2746-4F7C-A6DC-C6840E4448F3}" type="slidenum">
              <a:rPr lang="en-US" smtClean="0"/>
              <a:t>49</a:t>
            </a:fld>
            <a:endParaRPr lang="en-US"/>
          </a:p>
        </p:txBody>
      </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453532" y="2489049"/>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1902383" y="2468614"/>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453531" y="2176757"/>
            <a:ext cx="10975539" cy="301387"/>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07646" y="2222500"/>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7" name="Group 16"/>
          <p:cNvGrpSpPr/>
          <p:nvPr/>
        </p:nvGrpSpPr>
        <p:grpSpPr>
          <a:xfrm>
            <a:off x="3276881" y="2236776"/>
            <a:ext cx="258904" cy="177439"/>
            <a:chOff x="1588167" y="3041574"/>
            <a:chExt cx="962529" cy="918083"/>
          </a:xfrm>
          <a:solidFill>
            <a:schemeClr val="bg1"/>
          </a:solidFill>
        </p:grpSpPr>
        <p:sp>
          <p:nvSpPr>
            <p:cNvPr id="18" name="Rectangle 1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407438" y="2235919"/>
            <a:ext cx="1547676"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3" name="TextBox 22"/>
          <p:cNvSpPr txBox="1"/>
          <p:nvPr/>
        </p:nvSpPr>
        <p:spPr>
          <a:xfrm>
            <a:off x="5889467" y="2225442"/>
            <a:ext cx="1193813"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4" name="TextBox 23"/>
          <p:cNvSpPr txBox="1"/>
          <p:nvPr/>
        </p:nvSpPr>
        <p:spPr>
          <a:xfrm>
            <a:off x="6984952" y="2225442"/>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5" name="TextBox 24"/>
          <p:cNvSpPr txBox="1"/>
          <p:nvPr/>
        </p:nvSpPr>
        <p:spPr>
          <a:xfrm>
            <a:off x="986862" y="2217152"/>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6" name="Group 25"/>
          <p:cNvGrpSpPr/>
          <p:nvPr/>
        </p:nvGrpSpPr>
        <p:grpSpPr>
          <a:xfrm>
            <a:off x="682823" y="2238913"/>
            <a:ext cx="294922" cy="198046"/>
            <a:chOff x="2426677" y="3393831"/>
            <a:chExt cx="284290" cy="233287"/>
          </a:xfrm>
        </p:grpSpPr>
        <p:sp>
          <p:nvSpPr>
            <p:cNvPr id="27"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flipH="1" flipV="1">
            <a:off x="5643137" y="2176481"/>
            <a:ext cx="243876" cy="444180"/>
          </a:xfrm>
          <a:prstGeom prst="rect">
            <a:avLst/>
          </a:prstGeom>
          <a:noFill/>
        </p:spPr>
        <p:txBody>
          <a:bodyPr wrap="square" rtlCol="0">
            <a:spAutoFit/>
          </a:bodyPr>
          <a:lstStyle/>
          <a:p>
            <a:r>
              <a:rPr lang="en-US" sz="2800" dirty="0">
                <a:solidFill>
                  <a:schemeClr val="bg1"/>
                </a:solidFill>
              </a:rPr>
              <a:t>]</a:t>
            </a:r>
          </a:p>
        </p:txBody>
      </p:sp>
      <p:sp>
        <p:nvSpPr>
          <p:cNvPr id="31" name="Right Arrow 3"/>
          <p:cNvSpPr/>
          <p:nvPr/>
        </p:nvSpPr>
        <p:spPr>
          <a:xfrm>
            <a:off x="5794373" y="2255334"/>
            <a:ext cx="140698" cy="1903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rot="16200000">
            <a:off x="6770691" y="2201409"/>
            <a:ext cx="215112" cy="255986"/>
            <a:chOff x="673358" y="3458547"/>
            <a:chExt cx="2797311" cy="2057400"/>
          </a:xfrm>
          <a:solidFill>
            <a:schemeClr val="bg1"/>
          </a:solidFill>
        </p:grpSpPr>
        <p:sp>
          <p:nvSpPr>
            <p:cNvPr id="33" name="Flowchart: Magnetic Disk 32"/>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857511" y="2233283"/>
            <a:ext cx="174277" cy="202890"/>
            <a:chOff x="3124200" y="1769708"/>
            <a:chExt cx="1371598" cy="1659292"/>
          </a:xfrm>
          <a:solidFill>
            <a:schemeClr val="bg1"/>
          </a:solidFill>
        </p:grpSpPr>
        <p:sp>
          <p:nvSpPr>
            <p:cNvPr id="37" name="Flowchart: Delay 36"/>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211553" y="2266316"/>
            <a:ext cx="266491" cy="16167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8993170" y="2225285"/>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sp>
        <p:nvSpPr>
          <p:cNvPr id="45" name="TextBox 44"/>
          <p:cNvSpPr txBox="1"/>
          <p:nvPr/>
        </p:nvSpPr>
        <p:spPr>
          <a:xfrm>
            <a:off x="3037078" y="2617810"/>
            <a:ext cx="8215602" cy="269304"/>
          </a:xfrm>
          <a:prstGeom prst="rect">
            <a:avLst/>
          </a:prstGeom>
          <a:noFill/>
          <a:ln w="12700">
            <a:noFill/>
          </a:ln>
        </p:spPr>
        <p:txBody>
          <a:bodyPr wrap="square" rtlCol="0">
            <a:spAutoFit/>
          </a:bodyPr>
          <a:lstStyle/>
          <a:p>
            <a:r>
              <a:rPr lang="en-US" sz="1150" b="1" dirty="0">
                <a:latin typeface="Arial Narrow" panose="020B0606020202030204" pitchFamily="34" charset="0"/>
              </a:rPr>
              <a:t>Please review your information below regarding your submission.   </a:t>
            </a:r>
          </a:p>
        </p:txBody>
      </p:sp>
      <p:sp>
        <p:nvSpPr>
          <p:cNvPr id="47" name="Rectangle 46"/>
          <p:cNvSpPr/>
          <p:nvPr/>
        </p:nvSpPr>
        <p:spPr>
          <a:xfrm>
            <a:off x="1842617" y="3377026"/>
            <a:ext cx="5439718" cy="409191"/>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633907" y="3439374"/>
            <a:ext cx="2914452" cy="276999"/>
          </a:xfrm>
          <a:prstGeom prst="rect">
            <a:avLst/>
          </a:prstGeom>
        </p:spPr>
        <p:txBody>
          <a:bodyPr wrap="square">
            <a:spAutoFit/>
          </a:bodyPr>
          <a:lstStyle/>
          <a:p>
            <a:pPr algn="ctr"/>
            <a:r>
              <a:rPr lang="en-US" sz="1200" b="1" dirty="0">
                <a:solidFill>
                  <a:schemeClr val="bg1"/>
                </a:solidFill>
                <a:latin typeface="Arial Narrow" panose="020B0606020202030204" pitchFamily="34" charset="0"/>
              </a:rPr>
              <a:t>Job Order Number          10722856 </a:t>
            </a:r>
            <a:endParaRPr lang="en-US" sz="1200" dirty="0">
              <a:solidFill>
                <a:schemeClr val="bg1"/>
              </a:solidFill>
            </a:endParaRPr>
          </a:p>
        </p:txBody>
      </p:sp>
      <p:sp>
        <p:nvSpPr>
          <p:cNvPr id="49" name="TextBox 48"/>
          <p:cNvSpPr txBox="1"/>
          <p:nvPr/>
        </p:nvSpPr>
        <p:spPr>
          <a:xfrm>
            <a:off x="2689653" y="3894155"/>
            <a:ext cx="5582203" cy="307777"/>
          </a:xfrm>
          <a:prstGeom prst="rect">
            <a:avLst/>
          </a:prstGeom>
          <a:noFill/>
          <a:ln w="12700">
            <a:noFill/>
          </a:ln>
        </p:spPr>
        <p:txBody>
          <a:bodyPr wrap="square" rtlCol="0">
            <a:spAutoFit/>
          </a:bodyPr>
          <a:lstStyle/>
          <a:p>
            <a:r>
              <a:rPr lang="en-US" sz="1400" b="1" dirty="0">
                <a:latin typeface="Arial Narrow" panose="020B0606020202030204" pitchFamily="34" charset="0"/>
              </a:rPr>
              <a:t>Company     </a:t>
            </a:r>
            <a:r>
              <a:rPr lang="en-US" sz="1400" dirty="0" err="1">
                <a:latin typeface="Arial Narrow" panose="020B0606020202030204" pitchFamily="34" charset="0"/>
              </a:rPr>
              <a:t>Basilo</a:t>
            </a:r>
            <a:r>
              <a:rPr lang="en-US" sz="1400" dirty="0">
                <a:latin typeface="Arial Narrow" panose="020B0606020202030204" pitchFamily="34" charset="0"/>
              </a:rPr>
              <a:t> Appliances, Repair and Home Installation, Corp.</a:t>
            </a:r>
          </a:p>
        </p:txBody>
      </p:sp>
      <p:sp>
        <p:nvSpPr>
          <p:cNvPr id="52" name="TextBox 51"/>
          <p:cNvSpPr txBox="1"/>
          <p:nvPr/>
        </p:nvSpPr>
        <p:spPr>
          <a:xfrm>
            <a:off x="2691444" y="4186405"/>
            <a:ext cx="4494070" cy="307777"/>
          </a:xfrm>
          <a:prstGeom prst="rect">
            <a:avLst/>
          </a:prstGeom>
          <a:noFill/>
          <a:ln w="12700">
            <a:noFill/>
          </a:ln>
        </p:spPr>
        <p:txBody>
          <a:bodyPr wrap="square" rtlCol="0">
            <a:spAutoFit/>
          </a:bodyPr>
          <a:lstStyle/>
          <a:p>
            <a:r>
              <a:rPr lang="en-US" sz="1400" b="1" dirty="0">
                <a:latin typeface="Arial Narrow" panose="020B0606020202030204" pitchFamily="34" charset="0"/>
              </a:rPr>
              <a:t>Job Title       </a:t>
            </a:r>
            <a:r>
              <a:rPr lang="en-US" sz="1400" dirty="0">
                <a:latin typeface="Arial Narrow" panose="020B0606020202030204" pitchFamily="34" charset="0"/>
              </a:rPr>
              <a:t>Marketing Manager</a:t>
            </a:r>
          </a:p>
        </p:txBody>
      </p:sp>
      <p:sp>
        <p:nvSpPr>
          <p:cNvPr id="53" name="Rounded Rectangle 1"/>
          <p:cNvSpPr/>
          <p:nvPr/>
        </p:nvSpPr>
        <p:spPr>
          <a:xfrm>
            <a:off x="1869245" y="4836782"/>
            <a:ext cx="9559825" cy="108477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2"/>
          <p:cNvSpPr/>
          <p:nvPr/>
        </p:nvSpPr>
        <p:spPr>
          <a:xfrm>
            <a:off x="2089960" y="4651612"/>
            <a:ext cx="3445597" cy="303893"/>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168834" y="4644766"/>
            <a:ext cx="3517959" cy="307777"/>
          </a:xfrm>
          <a:prstGeom prst="rect">
            <a:avLst/>
          </a:prstGeom>
          <a:noFill/>
        </p:spPr>
        <p:txBody>
          <a:bodyPr wrap="square" rtlCol="0">
            <a:spAutoFit/>
          </a:bodyPr>
          <a:lstStyle/>
          <a:p>
            <a:r>
              <a:rPr lang="en-US" sz="1400" dirty="0">
                <a:solidFill>
                  <a:schemeClr val="bg1"/>
                </a:solidFill>
                <a:latin typeface="Arial Narrow" panose="020B0606020202030204" pitchFamily="34" charset="0"/>
              </a:rPr>
              <a:t>Apply using an Employ Florida Online résumé </a:t>
            </a:r>
          </a:p>
        </p:txBody>
      </p:sp>
      <p:sp>
        <p:nvSpPr>
          <p:cNvPr id="56" name="Rectangle 55"/>
          <p:cNvSpPr/>
          <p:nvPr/>
        </p:nvSpPr>
        <p:spPr>
          <a:xfrm>
            <a:off x="1900071" y="4981700"/>
            <a:ext cx="9459426" cy="276999"/>
          </a:xfrm>
          <a:prstGeom prst="rect">
            <a:avLst/>
          </a:prstGeom>
        </p:spPr>
        <p:txBody>
          <a:bodyPr wrap="square">
            <a:spAutoFit/>
          </a:bodyPr>
          <a:lstStyle/>
          <a:p>
            <a:r>
              <a:rPr lang="en-US" sz="1200" dirty="0">
                <a:latin typeface="Arial Narrow" panose="020B0606020202030204" pitchFamily="34" charset="0"/>
              </a:rPr>
              <a:t>Thank you for your submission. Below is a summary of what information was submitted as well as follow up information required to complete your application to the job.  </a:t>
            </a:r>
            <a:endParaRPr lang="en-US" sz="1200" dirty="0"/>
          </a:p>
        </p:txBody>
      </p:sp>
      <p:sp>
        <p:nvSpPr>
          <p:cNvPr id="61" name="Rectangle 60"/>
          <p:cNvSpPr/>
          <p:nvPr/>
        </p:nvSpPr>
        <p:spPr>
          <a:xfrm>
            <a:off x="1903386" y="5273246"/>
            <a:ext cx="4726398" cy="276999"/>
          </a:xfrm>
          <a:prstGeom prst="rect">
            <a:avLst/>
          </a:prstGeom>
        </p:spPr>
        <p:txBody>
          <a:bodyPr wrap="square">
            <a:spAutoFit/>
          </a:bodyPr>
          <a:lstStyle/>
          <a:p>
            <a:r>
              <a:rPr lang="en-US" sz="1200" dirty="0">
                <a:latin typeface="Arial Narrow" panose="020B0606020202030204" pitchFamily="34" charset="0"/>
              </a:rPr>
              <a:t>You have applied via résumé on 06/21/2018  1:01 PM  </a:t>
            </a:r>
            <a:endParaRPr lang="en-US" sz="1200" dirty="0"/>
          </a:p>
        </p:txBody>
      </p:sp>
      <p:sp>
        <p:nvSpPr>
          <p:cNvPr id="62" name="Rectangle 61"/>
          <p:cNvSpPr/>
          <p:nvPr/>
        </p:nvSpPr>
        <p:spPr>
          <a:xfrm>
            <a:off x="1896762" y="5455463"/>
            <a:ext cx="4726398" cy="276999"/>
          </a:xfrm>
          <a:prstGeom prst="rect">
            <a:avLst/>
          </a:prstGeom>
        </p:spPr>
        <p:txBody>
          <a:bodyPr wrap="square">
            <a:spAutoFit/>
          </a:bodyPr>
          <a:lstStyle/>
          <a:p>
            <a:r>
              <a:rPr lang="en-US" sz="1200" dirty="0">
                <a:latin typeface="Arial Narrow" panose="020B0606020202030204" pitchFamily="34" charset="0"/>
              </a:rPr>
              <a:t>You have submitted a résumé named Manager Sales &amp; Marketing  ( </a:t>
            </a:r>
            <a:r>
              <a:rPr lang="en-US" sz="1200" u="sng" dirty="0">
                <a:latin typeface="Arial Narrow" panose="020B0606020202030204" pitchFamily="34" charset="0"/>
              </a:rPr>
              <a:t>view</a:t>
            </a:r>
            <a:r>
              <a:rPr lang="en-US" sz="1200" dirty="0">
                <a:latin typeface="Arial Narrow" panose="020B0606020202030204" pitchFamily="34" charset="0"/>
              </a:rPr>
              <a:t> ) </a:t>
            </a:r>
            <a:endParaRPr lang="en-US" sz="1200" dirty="0"/>
          </a:p>
        </p:txBody>
      </p:sp>
      <p:sp>
        <p:nvSpPr>
          <p:cNvPr id="65" name="TextBox 1"/>
          <p:cNvSpPr txBox="1">
            <a:spLocks noChangeArrowheads="1"/>
          </p:cNvSpPr>
          <p:nvPr/>
        </p:nvSpPr>
        <p:spPr bwMode="auto">
          <a:xfrm>
            <a:off x="7538874" y="2588399"/>
            <a:ext cx="445997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FF0000"/>
                </a:solidFill>
                <a:latin typeface="Candara" panose="020E0502030303020204" pitchFamily="34" charset="0"/>
              </a:rPr>
              <a:t>This confirmation message shows that the </a:t>
            </a:r>
            <a:r>
              <a:rPr lang="en-US" altLang="en-US" sz="2800" b="1" dirty="0">
                <a:solidFill>
                  <a:srgbClr val="FF0000"/>
                </a:solidFill>
                <a:latin typeface="Candara" panose="020E0502030303020204" pitchFamily="34" charset="0"/>
              </a:rPr>
              <a:t>résumé </a:t>
            </a:r>
            <a:r>
              <a:rPr lang="en-US" altLang="en-US" sz="2800" b="1" dirty="0" smtClean="0">
                <a:solidFill>
                  <a:srgbClr val="FF0000"/>
                </a:solidFill>
                <a:latin typeface="Candara" panose="020E0502030303020204" pitchFamily="34" charset="0"/>
              </a:rPr>
              <a:t>          has been </a:t>
            </a:r>
            <a:r>
              <a:rPr lang="en-US" altLang="en-US" sz="2800" b="1" dirty="0">
                <a:solidFill>
                  <a:srgbClr val="FF0000"/>
                </a:solidFill>
                <a:latin typeface="Candara" panose="020E0502030303020204" pitchFamily="34" charset="0"/>
              </a:rPr>
              <a:t>submitted to </a:t>
            </a:r>
            <a:r>
              <a:rPr lang="en-US" altLang="en-US" sz="2800" b="1" dirty="0" smtClean="0">
                <a:solidFill>
                  <a:srgbClr val="FF0000"/>
                </a:solidFill>
                <a:latin typeface="Candara" panose="020E0502030303020204" pitchFamily="34" charset="0"/>
              </a:rPr>
              <a:t>       the employer through Employ Florida.</a:t>
            </a:r>
            <a:endParaRPr lang="en-US" altLang="en-US" sz="2800" b="1" dirty="0">
              <a:solidFill>
                <a:srgbClr val="FF0000"/>
              </a:solidFill>
              <a:latin typeface="Candara" panose="020E0502030303020204" pitchFamily="34" charset="0"/>
            </a:endParaRPr>
          </a:p>
        </p:txBody>
      </p:sp>
      <p:sp>
        <p:nvSpPr>
          <p:cNvPr id="57" name="Rectangle 2"/>
          <p:cNvSpPr txBox="1">
            <a:spLocks noChangeArrowheads="1"/>
          </p:cNvSpPr>
          <p:nvPr/>
        </p:nvSpPr>
        <p:spPr>
          <a:xfrm>
            <a:off x="38502" y="141514"/>
            <a:ext cx="12066876" cy="1746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Apply Using an Employ </a:t>
            </a:r>
            <a:r>
              <a:rPr lang="en-US" sz="5400" b="1" dirty="0">
                <a:solidFill>
                  <a:srgbClr val="2096E4"/>
                </a:solidFill>
                <a:effectLst>
                  <a:outerShdw blurRad="38100" dist="38100" dir="2700000" algn="tl">
                    <a:srgbClr val="000000">
                      <a:alpha val="43137"/>
                    </a:srgbClr>
                  </a:outerShdw>
                </a:effectLst>
                <a:latin typeface="Candara" pitchFamily="34" charset="0"/>
              </a:rPr>
              <a:t>Florida </a:t>
            </a:r>
            <a:r>
              <a:rPr lang="en-US" sz="5400" b="1" dirty="0" smtClean="0">
                <a:solidFill>
                  <a:srgbClr val="2096E4"/>
                </a:solidFill>
                <a:effectLst>
                  <a:outerShdw blurRad="38100" dist="38100" dir="2700000" algn="tl">
                    <a:srgbClr val="000000">
                      <a:alpha val="43137"/>
                    </a:srgbClr>
                  </a:outerShdw>
                </a:effectLst>
                <a:latin typeface="Candara" pitchFamily="34" charset="0"/>
              </a:rPr>
              <a:t>         Online </a:t>
            </a:r>
            <a:r>
              <a:rPr lang="en-US" sz="5400" b="1" dirty="0">
                <a:solidFill>
                  <a:srgbClr val="2096E4"/>
                </a:solidFill>
                <a:effectLst>
                  <a:outerShdw blurRad="38100" dist="38100" dir="2700000" algn="tl">
                    <a:srgbClr val="000000">
                      <a:alpha val="43137"/>
                    </a:srgbClr>
                  </a:outerShdw>
                </a:effectLst>
                <a:latin typeface="Candara" pitchFamily="34" charset="0"/>
              </a:rPr>
              <a:t>résumé</a:t>
            </a:r>
          </a:p>
        </p:txBody>
      </p:sp>
      <p:sp>
        <p:nvSpPr>
          <p:cNvPr id="58" name="Rectangle 57"/>
          <p:cNvSpPr/>
          <p:nvPr/>
        </p:nvSpPr>
        <p:spPr>
          <a:xfrm>
            <a:off x="1958062" y="5016638"/>
            <a:ext cx="9294617" cy="7158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39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508939" y="6067786"/>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2730168" y="437794"/>
            <a:ext cx="6777875"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a:t>
            </a:r>
          </a:p>
        </p:txBody>
      </p:sp>
      <p:sp>
        <p:nvSpPr>
          <p:cNvPr id="7" name="Rectangle 3"/>
          <p:cNvSpPr txBox="1">
            <a:spLocks noChangeArrowheads="1"/>
          </p:cNvSpPr>
          <p:nvPr/>
        </p:nvSpPr>
        <p:spPr>
          <a:xfrm>
            <a:off x="2397966" y="2411597"/>
            <a:ext cx="7642327" cy="2884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tx1"/>
              </a:buClr>
              <a:buNone/>
              <a:defRPr/>
            </a:pPr>
            <a:r>
              <a:rPr lang="en-US" sz="6600" b="1" dirty="0">
                <a:solidFill>
                  <a:srgbClr val="0070C0"/>
                </a:solidFill>
                <a:effectLst>
                  <a:outerShdw blurRad="38100" dist="38100" dir="2700000" algn="tl">
                    <a:srgbClr val="000000">
                      <a:alpha val="43137"/>
                    </a:srgbClr>
                  </a:outerShdw>
                </a:effectLst>
                <a:latin typeface="Candara" pitchFamily="34" charset="0"/>
              </a:rPr>
              <a:t>Creating a               </a:t>
            </a:r>
            <a:r>
              <a:rPr lang="en-US" sz="8800" b="1" dirty="0">
                <a:solidFill>
                  <a:srgbClr val="0070C0"/>
                </a:solidFill>
                <a:effectLst>
                  <a:outerShdw blurRad="38100" dist="38100" dir="2700000" algn="tl">
                    <a:srgbClr val="000000">
                      <a:alpha val="43137"/>
                    </a:srgbClr>
                  </a:outerShdw>
                </a:effectLst>
                <a:latin typeface="Candara" pitchFamily="34" charset="0"/>
              </a:rPr>
              <a:t>User Account</a:t>
            </a:r>
          </a:p>
        </p:txBody>
      </p:sp>
      <p:sp>
        <p:nvSpPr>
          <p:cNvPr id="3" name="Slide Number Placeholder 2"/>
          <p:cNvSpPr>
            <a:spLocks noGrp="1"/>
          </p:cNvSpPr>
          <p:nvPr>
            <p:ph type="sldNum" sz="quarter" idx="12"/>
          </p:nvPr>
        </p:nvSpPr>
        <p:spPr>
          <a:xfrm>
            <a:off x="5996539" y="6395166"/>
            <a:ext cx="383844" cy="365125"/>
          </a:xfrm>
        </p:spPr>
        <p:txBody>
          <a:bodyPr/>
          <a:lstStyle/>
          <a:p>
            <a:fld id="{AF9DD44E-2746-4F7C-A6DC-C6840E4448F3}" type="slidenum">
              <a:rPr lang="en-US" smtClean="0"/>
              <a:t>5</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280516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0"/>
            <a:ext cx="12192000" cy="9952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Types of Jobs </a:t>
            </a:r>
            <a:r>
              <a:rPr lang="en-US" sz="5400" b="1" dirty="0">
                <a:solidFill>
                  <a:srgbClr val="2096E4"/>
                </a:solidFill>
                <a:effectLst>
                  <a:outerShdw blurRad="38100" dist="38100" dir="2700000" algn="tl">
                    <a:srgbClr val="000000">
                      <a:alpha val="43137"/>
                    </a:srgbClr>
                  </a:outerShdw>
                </a:effectLst>
                <a:latin typeface="Candara" pitchFamily="34" charset="0"/>
              </a:rPr>
              <a:t>in Employ Florida</a:t>
            </a:r>
          </a:p>
        </p:txBody>
      </p:sp>
      <p:sp>
        <p:nvSpPr>
          <p:cNvPr id="3" name="Slide Number Placeholder 2"/>
          <p:cNvSpPr>
            <a:spLocks noGrp="1"/>
          </p:cNvSpPr>
          <p:nvPr>
            <p:ph type="sldNum" sz="quarter" idx="12"/>
          </p:nvPr>
        </p:nvSpPr>
        <p:spPr>
          <a:xfrm>
            <a:off x="5996539" y="6450171"/>
            <a:ext cx="400324" cy="365125"/>
          </a:xfrm>
        </p:spPr>
        <p:txBody>
          <a:bodyPr/>
          <a:lstStyle/>
          <a:p>
            <a:fld id="{AF9DD44E-2746-4F7C-A6DC-C6840E4448F3}" type="slidenum">
              <a:rPr lang="en-US" smtClean="0"/>
              <a:t>50</a:t>
            </a:fld>
            <a:endParaRPr lang="en-US"/>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
        <p:nvSpPr>
          <p:cNvPr id="9" name="Rectangle 3"/>
          <p:cNvSpPr txBox="1">
            <a:spLocks noChangeArrowheads="1"/>
          </p:cNvSpPr>
          <p:nvPr/>
        </p:nvSpPr>
        <p:spPr>
          <a:xfrm>
            <a:off x="914400" y="990600"/>
            <a:ext cx="10749655" cy="4683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Clr>
                <a:srgbClr val="2096E4"/>
              </a:buClr>
              <a:buSzPct val="75000"/>
              <a:buFont typeface="Wingdings" pitchFamily="2" charset="2"/>
              <a:buNone/>
              <a:defRPr/>
            </a:pPr>
            <a:r>
              <a:rPr lang="en-US" b="1" dirty="0">
                <a:latin typeface="Candara" pitchFamily="34" charset="0"/>
              </a:rPr>
              <a:t>There are two main types of jobs on </a:t>
            </a:r>
            <a:r>
              <a:rPr lang="en-US" b="1" dirty="0">
                <a:solidFill>
                  <a:srgbClr val="FF0000"/>
                </a:solidFill>
                <a:latin typeface="Candara" pitchFamily="34" charset="0"/>
              </a:rPr>
              <a:t>Employ </a:t>
            </a:r>
            <a:r>
              <a:rPr lang="en-US" b="1" dirty="0" smtClean="0">
                <a:solidFill>
                  <a:srgbClr val="FF0000"/>
                </a:solidFill>
                <a:latin typeface="Candara" pitchFamily="34" charset="0"/>
              </a:rPr>
              <a:t>Florida:</a:t>
            </a:r>
            <a:endParaRPr lang="en-US" b="1" dirty="0">
              <a:solidFill>
                <a:srgbClr val="FF0000"/>
              </a:solidFill>
              <a:latin typeface="Candara" pitchFamily="34" charset="0"/>
            </a:endParaRPr>
          </a:p>
          <a:p>
            <a:pPr marL="457200" indent="-457200">
              <a:lnSpc>
                <a:spcPct val="110000"/>
              </a:lnSpc>
              <a:buClr>
                <a:srgbClr val="2096E4"/>
              </a:buClr>
              <a:buSzPct val="75000"/>
              <a:buFontTx/>
              <a:buAutoNum type="arabicPeriod"/>
              <a:defRPr/>
            </a:pPr>
            <a:r>
              <a:rPr lang="en-US" sz="2800" b="1" dirty="0">
                <a:effectLst>
                  <a:outerShdw blurRad="38100" dist="38100" dir="2700000" algn="tl">
                    <a:srgbClr val="000000">
                      <a:alpha val="43137"/>
                    </a:srgbClr>
                  </a:outerShdw>
                </a:effectLst>
                <a:latin typeface="Candara" pitchFamily="34" charset="0"/>
              </a:rPr>
              <a:t>Preferred Jobs </a:t>
            </a:r>
          </a:p>
          <a:p>
            <a:pPr marL="455613" lvl="2" indent="0">
              <a:lnSpc>
                <a:spcPct val="90000"/>
              </a:lnSpc>
              <a:buClr>
                <a:srgbClr val="2096E4"/>
              </a:buClr>
              <a:buSzPct val="75000"/>
              <a:buNone/>
              <a:defRPr/>
            </a:pPr>
            <a:r>
              <a:rPr lang="en-US" sz="2800" b="1" dirty="0">
                <a:latin typeface="Candara" pitchFamily="34" charset="0"/>
              </a:rPr>
              <a:t>These jobs were developed through CareerSource Broward </a:t>
            </a:r>
            <a:r>
              <a:rPr lang="en-US" sz="2800" b="1" dirty="0" smtClean="0">
                <a:latin typeface="Candara" pitchFamily="34" charset="0"/>
              </a:rPr>
              <a:t>            and </a:t>
            </a:r>
            <a:r>
              <a:rPr lang="en-US" sz="2800" b="1" dirty="0">
                <a:latin typeface="Candara" pitchFamily="34" charset="0"/>
              </a:rPr>
              <a:t>created by Employers who are currently working closely </a:t>
            </a:r>
            <a:r>
              <a:rPr lang="en-US" sz="2800" b="1" dirty="0" smtClean="0">
                <a:latin typeface="Candara" pitchFamily="34" charset="0"/>
              </a:rPr>
              <a:t>  with </a:t>
            </a:r>
            <a:r>
              <a:rPr lang="en-US" sz="2800" b="1" dirty="0">
                <a:latin typeface="Candara" pitchFamily="34" charset="0"/>
              </a:rPr>
              <a:t>Employ </a:t>
            </a:r>
            <a:r>
              <a:rPr lang="en-US" sz="2800" b="1" dirty="0" smtClean="0">
                <a:latin typeface="Candara" pitchFamily="34" charset="0"/>
              </a:rPr>
              <a:t>Florida.</a:t>
            </a:r>
            <a:endParaRPr lang="en-US" sz="2800" b="1" dirty="0">
              <a:latin typeface="Candara" pitchFamily="34" charset="0"/>
            </a:endParaRPr>
          </a:p>
          <a:p>
            <a:pPr marL="457200" indent="-457200">
              <a:lnSpc>
                <a:spcPct val="110000"/>
              </a:lnSpc>
              <a:buClr>
                <a:srgbClr val="2096E4"/>
              </a:buClr>
              <a:buSzPct val="75000"/>
              <a:buFontTx/>
              <a:buAutoNum type="arabicPeriod"/>
              <a:defRPr/>
            </a:pPr>
            <a:r>
              <a:rPr lang="en-US" sz="2800" b="1" dirty="0">
                <a:effectLst>
                  <a:outerShdw blurRad="38100" dist="38100" dir="2700000" algn="tl">
                    <a:srgbClr val="000000">
                      <a:alpha val="43137"/>
                    </a:srgbClr>
                  </a:outerShdw>
                </a:effectLst>
                <a:latin typeface="Candara" pitchFamily="34" charset="0"/>
              </a:rPr>
              <a:t>All other Jobs </a:t>
            </a:r>
          </a:p>
          <a:p>
            <a:pPr marL="400050" lvl="2" indent="0">
              <a:lnSpc>
                <a:spcPct val="90000"/>
              </a:lnSpc>
              <a:buClr>
                <a:srgbClr val="2096E4"/>
              </a:buClr>
              <a:buSzPct val="75000"/>
              <a:buNone/>
              <a:defRPr/>
            </a:pPr>
            <a:r>
              <a:rPr lang="en-US" sz="2800" b="1" dirty="0" smtClean="0">
                <a:latin typeface="Candara" pitchFamily="34" charset="0"/>
              </a:rPr>
              <a:t>These are jobs </a:t>
            </a:r>
            <a:r>
              <a:rPr lang="en-US" sz="2800" b="1" dirty="0">
                <a:latin typeface="Candara" pitchFamily="34" charset="0"/>
              </a:rPr>
              <a:t>from other sources on the </a:t>
            </a:r>
            <a:r>
              <a:rPr lang="en-US" sz="2800" b="1" dirty="0" smtClean="0">
                <a:latin typeface="Candara" pitchFamily="34" charset="0"/>
              </a:rPr>
              <a:t>Internet, </a:t>
            </a:r>
            <a:r>
              <a:rPr lang="en-US" sz="2800" b="1" dirty="0">
                <a:latin typeface="Candara" pitchFamily="34" charset="0"/>
              </a:rPr>
              <a:t>such as private job boards, corporate job boards, other state </a:t>
            </a:r>
            <a:r>
              <a:rPr lang="en-US" sz="2800" b="1" dirty="0" smtClean="0">
                <a:latin typeface="Candara" pitchFamily="34" charset="0"/>
              </a:rPr>
              <a:t>job boards, and </a:t>
            </a:r>
            <a:r>
              <a:rPr lang="en-US" sz="2800" b="1" dirty="0">
                <a:latin typeface="Candara" pitchFamily="34" charset="0"/>
              </a:rPr>
              <a:t>federal job </a:t>
            </a:r>
            <a:r>
              <a:rPr lang="en-US" sz="2800" b="1" dirty="0" smtClean="0">
                <a:latin typeface="Candara" pitchFamily="34" charset="0"/>
              </a:rPr>
              <a:t>boards.</a:t>
            </a:r>
            <a:endParaRPr lang="en-US" sz="2800" b="1" dirty="0">
              <a:latin typeface="Candara" pitchFamily="34" charset="0"/>
            </a:endParaRPr>
          </a:p>
          <a:p>
            <a:pPr marL="457200" lvl="2" indent="0">
              <a:lnSpc>
                <a:spcPct val="110000"/>
              </a:lnSpc>
              <a:buClr>
                <a:srgbClr val="2096E4"/>
              </a:buClr>
              <a:buSzPct val="75000"/>
              <a:buNone/>
              <a:defRPr/>
            </a:pPr>
            <a:endParaRPr lang="en-US" sz="1600" b="1" i="1" dirty="0" smtClean="0">
              <a:latin typeface="Candara" pitchFamily="34" charset="0"/>
            </a:endParaRPr>
          </a:p>
          <a:p>
            <a:pPr marL="457200" lvl="2" indent="0">
              <a:lnSpc>
                <a:spcPct val="110000"/>
              </a:lnSpc>
              <a:buClr>
                <a:srgbClr val="2096E4"/>
              </a:buClr>
              <a:buSzPct val="75000"/>
              <a:buNone/>
              <a:defRPr/>
            </a:pPr>
            <a:r>
              <a:rPr lang="en-US" b="1" i="1" dirty="0" smtClean="0">
                <a:solidFill>
                  <a:srgbClr val="FF0000"/>
                </a:solidFill>
                <a:latin typeface="Candara" pitchFamily="34" charset="0"/>
              </a:rPr>
              <a:t>You </a:t>
            </a:r>
            <a:r>
              <a:rPr lang="en-US" b="1" i="1" dirty="0">
                <a:solidFill>
                  <a:srgbClr val="FF0000"/>
                </a:solidFill>
                <a:latin typeface="Candara" pitchFamily="34" charset="0"/>
              </a:rPr>
              <a:t>may </a:t>
            </a:r>
            <a:r>
              <a:rPr lang="en-US" b="1" i="1" dirty="0" smtClean="0">
                <a:solidFill>
                  <a:srgbClr val="FF0000"/>
                </a:solidFill>
                <a:latin typeface="Candara" pitchFamily="34" charset="0"/>
              </a:rPr>
              <a:t>need </a:t>
            </a:r>
            <a:r>
              <a:rPr lang="en-US" b="1" i="1" dirty="0">
                <a:solidFill>
                  <a:srgbClr val="FF0000"/>
                </a:solidFill>
                <a:latin typeface="Candara" pitchFamily="34" charset="0"/>
              </a:rPr>
              <a:t>to register on those external sites in order to apply to those </a:t>
            </a:r>
            <a:r>
              <a:rPr lang="en-US" b="1" i="1" dirty="0" smtClean="0">
                <a:solidFill>
                  <a:srgbClr val="FF0000"/>
                </a:solidFill>
                <a:latin typeface="Candara" pitchFamily="34" charset="0"/>
              </a:rPr>
              <a:t>jobs.</a:t>
            </a:r>
            <a:endParaRPr lang="en-US" b="1" i="1" dirty="0">
              <a:solidFill>
                <a:srgbClr val="FF0000"/>
              </a:solidFill>
              <a:latin typeface="Candara" pitchFamily="34" charset="0"/>
            </a:endParaRPr>
          </a:p>
        </p:txBody>
      </p:sp>
    </p:spTree>
    <p:extLst>
      <p:ext uri="{BB962C8B-B14F-4D97-AF65-F5344CB8AC3E}">
        <p14:creationId xmlns:p14="http://schemas.microsoft.com/office/powerpoint/2010/main" val="1355973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72531"/>
            <a:ext cx="12192000" cy="944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a:defRPr/>
            </a:pPr>
            <a:r>
              <a:rPr lang="en-US" sz="5400" b="1" dirty="0">
                <a:solidFill>
                  <a:srgbClr val="2096E4"/>
                </a:solidFill>
                <a:effectLst>
                  <a:outerShdw blurRad="38100" dist="38100" dir="2700000" algn="tl">
                    <a:srgbClr val="000000">
                      <a:alpha val="43137"/>
                    </a:srgbClr>
                  </a:outerShdw>
                </a:effectLst>
                <a:latin typeface="Candara" pitchFamily="34" charset="0"/>
              </a:rPr>
              <a:t>Preferred Jobs in Employ Florida</a:t>
            </a:r>
          </a:p>
        </p:txBody>
      </p:sp>
      <p:sp>
        <p:nvSpPr>
          <p:cNvPr id="9" name="Rectangle 3"/>
          <p:cNvSpPr txBox="1">
            <a:spLocks noChangeArrowheads="1"/>
          </p:cNvSpPr>
          <p:nvPr/>
        </p:nvSpPr>
        <p:spPr>
          <a:xfrm>
            <a:off x="511629" y="989198"/>
            <a:ext cx="11404447" cy="51539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2096E4"/>
              </a:buClr>
              <a:buSzPct val="75000"/>
              <a:buNone/>
              <a:defRPr/>
            </a:pPr>
            <a:r>
              <a:rPr lang="en-US" sz="2600" b="1" dirty="0">
                <a:latin typeface="Candara" pitchFamily="34" charset="0"/>
              </a:rPr>
              <a:t>Preferred Jobs are divided into two </a:t>
            </a:r>
            <a:r>
              <a:rPr lang="en-US" sz="2600" b="1" dirty="0" smtClean="0">
                <a:latin typeface="Candara" pitchFamily="34" charset="0"/>
              </a:rPr>
              <a:t>types:</a:t>
            </a:r>
            <a:endParaRPr lang="en-US" sz="2600" b="1" dirty="0">
              <a:latin typeface="Candara" pitchFamily="34" charset="0"/>
            </a:endParaRPr>
          </a:p>
          <a:p>
            <a:pPr marL="401638" indent="-401638">
              <a:buClr>
                <a:srgbClr val="2096E4"/>
              </a:buClr>
              <a:buSzPct val="75000"/>
              <a:buFont typeface="+mj-lt"/>
              <a:buAutoNum type="arabicPeriod"/>
              <a:defRPr/>
            </a:pPr>
            <a:r>
              <a:rPr lang="en-US" sz="2600" b="1" dirty="0">
                <a:effectLst>
                  <a:outerShdw blurRad="38100" dist="38100" dir="2700000" algn="tl">
                    <a:srgbClr val="000000">
                      <a:alpha val="43137"/>
                    </a:srgbClr>
                  </a:outerShdw>
                </a:effectLst>
                <a:latin typeface="Candara" pitchFamily="34" charset="0"/>
              </a:rPr>
              <a:t>Unsuppressed Jobs</a:t>
            </a:r>
          </a:p>
          <a:p>
            <a:pPr marL="400050" lvl="2" indent="0">
              <a:buClr>
                <a:srgbClr val="2096E4"/>
              </a:buClr>
              <a:buSzPct val="75000"/>
              <a:buNone/>
              <a:defRPr/>
            </a:pPr>
            <a:r>
              <a:rPr lang="en-US" sz="2600" b="1" dirty="0">
                <a:latin typeface="Candara" pitchFamily="34" charset="0"/>
              </a:rPr>
              <a:t>These jobs are </a:t>
            </a:r>
            <a:r>
              <a:rPr lang="en-US" sz="2600" b="1" dirty="0" smtClean="0">
                <a:latin typeface="Candara" pitchFamily="34" charset="0"/>
              </a:rPr>
              <a:t>open </a:t>
            </a:r>
            <a:r>
              <a:rPr lang="en-US" sz="2600" b="1" dirty="0">
                <a:latin typeface="Candara" pitchFamily="34" charset="0"/>
              </a:rPr>
              <a:t>to all job seekers. </a:t>
            </a:r>
            <a:r>
              <a:rPr lang="en-US" sz="2600" b="1" dirty="0" smtClean="0">
                <a:latin typeface="Candara" pitchFamily="34" charset="0"/>
              </a:rPr>
              <a:t> You </a:t>
            </a:r>
            <a:r>
              <a:rPr lang="en-US" sz="2600" b="1" dirty="0">
                <a:latin typeface="Candara" pitchFamily="34" charset="0"/>
              </a:rPr>
              <a:t>can apply to these </a:t>
            </a:r>
            <a:r>
              <a:rPr lang="en-US" sz="2600" b="1" dirty="0" smtClean="0">
                <a:latin typeface="Candara" pitchFamily="34" charset="0"/>
              </a:rPr>
              <a:t> positions </a:t>
            </a:r>
            <a:r>
              <a:rPr lang="en-US" sz="2600" b="1" dirty="0">
                <a:latin typeface="Candara" pitchFamily="34" charset="0"/>
              </a:rPr>
              <a:t>without a referral from CareerSource </a:t>
            </a:r>
            <a:r>
              <a:rPr lang="en-US" sz="2600" b="1" dirty="0" smtClean="0">
                <a:latin typeface="Candara" pitchFamily="34" charset="0"/>
              </a:rPr>
              <a:t>Broward.</a:t>
            </a:r>
            <a:endParaRPr lang="en-US" sz="2600" b="1" dirty="0">
              <a:latin typeface="Candara" pitchFamily="34" charset="0"/>
            </a:endParaRPr>
          </a:p>
          <a:p>
            <a:pPr marL="457200" indent="-457200">
              <a:buClr>
                <a:srgbClr val="2096E4"/>
              </a:buClr>
              <a:buSzPct val="75000"/>
              <a:buFont typeface="+mj-lt"/>
              <a:buAutoNum type="arabicPeriod"/>
              <a:defRPr/>
            </a:pPr>
            <a:r>
              <a:rPr lang="en-US" sz="2600" b="1" dirty="0">
                <a:effectLst>
                  <a:outerShdw blurRad="38100" dist="38100" dir="2700000" algn="tl">
                    <a:srgbClr val="000000">
                      <a:alpha val="43137"/>
                    </a:srgbClr>
                  </a:outerShdw>
                </a:effectLst>
                <a:latin typeface="Candara" pitchFamily="34" charset="0"/>
              </a:rPr>
              <a:t>Suppressed Jobs</a:t>
            </a:r>
          </a:p>
          <a:p>
            <a:pPr marL="400050" lvl="2" indent="0">
              <a:buClr>
                <a:srgbClr val="2096E4"/>
              </a:buClr>
              <a:buSzPct val="75000"/>
              <a:buNone/>
              <a:defRPr/>
            </a:pPr>
            <a:r>
              <a:rPr lang="en-US" sz="2600" b="1" dirty="0">
                <a:latin typeface="Candara" pitchFamily="34" charset="0"/>
              </a:rPr>
              <a:t>These jobs require a referral from a CareerSource Broward </a:t>
            </a:r>
            <a:r>
              <a:rPr lang="en-US" sz="2600" b="1" dirty="0" smtClean="0">
                <a:latin typeface="Candara" pitchFamily="34" charset="0"/>
              </a:rPr>
              <a:t>counselor.</a:t>
            </a:r>
            <a:endParaRPr lang="en-US" sz="2600" b="1" dirty="0">
              <a:latin typeface="Candara" pitchFamily="34" charset="0"/>
            </a:endParaRPr>
          </a:p>
          <a:p>
            <a:pPr marL="1082675" lvl="3" indent="-168275">
              <a:buClr>
                <a:srgbClr val="2096E4"/>
              </a:buClr>
              <a:buSzPct val="75000"/>
              <a:buFont typeface="Wingdings" panose="05000000000000000000" pitchFamily="2" charset="2"/>
              <a:buChar char="§"/>
              <a:defRPr/>
            </a:pPr>
            <a:r>
              <a:rPr lang="en-US" sz="2600" b="1" dirty="0">
                <a:latin typeface="Candara" pitchFamily="34" charset="0"/>
              </a:rPr>
              <a:t>A counselor will contact you to go over your qualifications for the position once you </a:t>
            </a:r>
            <a:r>
              <a:rPr lang="en-US" sz="2600" b="1" dirty="0">
                <a:solidFill>
                  <a:srgbClr val="FF0000"/>
                </a:solidFill>
                <a:effectLst>
                  <a:outerShdw blurRad="38100" dist="38100" dir="2700000" algn="tl">
                    <a:srgbClr val="000000">
                      <a:alpha val="43137"/>
                    </a:srgbClr>
                  </a:outerShdw>
                </a:effectLst>
                <a:latin typeface="Candara" pitchFamily="34" charset="0"/>
              </a:rPr>
              <a:t>Click </a:t>
            </a:r>
            <a:r>
              <a:rPr lang="en-US" sz="2600" b="1" dirty="0">
                <a:solidFill>
                  <a:srgbClr val="FF0000"/>
                </a:solidFill>
                <a:effectLst>
                  <a:outerShdw blurRad="38100" dist="38100" dir="2700000" algn="tl">
                    <a:srgbClr val="000000">
                      <a:alpha val="43137"/>
                    </a:srgbClr>
                  </a:outerShdw>
                </a:effectLst>
                <a:latin typeface="Candara" pitchFamily="34" charset="0"/>
                <a:sym typeface="Wingdings" pitchFamily="2" charset="2"/>
              </a:rPr>
              <a:t></a:t>
            </a:r>
            <a:r>
              <a:rPr lang="en-US" sz="2600" b="1" dirty="0">
                <a:effectLst>
                  <a:outerShdw blurRad="38100" dist="38100" dir="2700000" algn="tl">
                    <a:srgbClr val="000000">
                      <a:alpha val="43137"/>
                    </a:srgbClr>
                  </a:outerShdw>
                </a:effectLst>
                <a:latin typeface="Candara" pitchFamily="34" charset="0"/>
                <a:sym typeface="Wingdings" pitchFamily="2" charset="2"/>
              </a:rPr>
              <a:t> </a:t>
            </a:r>
            <a:r>
              <a:rPr lang="en-US" sz="2600" b="1" dirty="0">
                <a:latin typeface="Candara" pitchFamily="34" charset="0"/>
              </a:rPr>
              <a:t>on the </a:t>
            </a:r>
            <a:r>
              <a:rPr lang="en-US" sz="2600" b="1" dirty="0" smtClean="0">
                <a:solidFill>
                  <a:srgbClr val="FF0000"/>
                </a:solidFill>
                <a:effectLst>
                  <a:outerShdw blurRad="38100" dist="38100" dir="2700000" algn="tl">
                    <a:srgbClr val="000000">
                      <a:alpha val="43137"/>
                    </a:srgbClr>
                  </a:outerShdw>
                </a:effectLst>
                <a:latin typeface="Candara" pitchFamily="34" charset="0"/>
              </a:rPr>
              <a:t>Please </a:t>
            </a:r>
            <a:r>
              <a:rPr lang="en-US" sz="2600" b="1" dirty="0">
                <a:solidFill>
                  <a:srgbClr val="FF0000"/>
                </a:solidFill>
                <a:effectLst>
                  <a:outerShdw blurRad="38100" dist="38100" dir="2700000" algn="tl">
                    <a:srgbClr val="000000">
                      <a:alpha val="43137"/>
                    </a:srgbClr>
                  </a:outerShdw>
                </a:effectLst>
                <a:latin typeface="Candara" pitchFamily="34" charset="0"/>
              </a:rPr>
              <a:t>have a staff person </a:t>
            </a:r>
            <a:r>
              <a:rPr lang="en-US" sz="2600" b="1" dirty="0" smtClean="0">
                <a:solidFill>
                  <a:srgbClr val="FF0000"/>
                </a:solidFill>
                <a:effectLst>
                  <a:outerShdw blurRad="38100" dist="38100" dir="2700000" algn="tl">
                    <a:srgbClr val="000000">
                      <a:alpha val="43137"/>
                    </a:srgbClr>
                  </a:outerShdw>
                </a:effectLst>
                <a:latin typeface="Candara" pitchFamily="34" charset="0"/>
              </a:rPr>
              <a:t>                 contact me</a:t>
            </a:r>
            <a:r>
              <a:rPr lang="en-US" sz="2600" b="1" dirty="0" smtClean="0">
                <a:latin typeface="Candara" pitchFamily="34" charset="0"/>
              </a:rPr>
              <a:t> button.</a:t>
            </a:r>
            <a:endParaRPr lang="en-US" sz="2600" b="1" dirty="0">
              <a:latin typeface="Candara" pitchFamily="34" charset="0"/>
            </a:endParaRPr>
          </a:p>
          <a:p>
            <a:pPr marL="1082675" lvl="3" indent="-168275">
              <a:buClr>
                <a:srgbClr val="2096E4"/>
              </a:buClr>
              <a:buSzPct val="75000"/>
              <a:buFont typeface="Wingdings" panose="05000000000000000000" pitchFamily="2" charset="2"/>
              <a:buChar char="§"/>
              <a:defRPr/>
            </a:pPr>
            <a:r>
              <a:rPr lang="en-US" sz="2600" b="1" dirty="0" smtClean="0">
                <a:latin typeface="Candara" pitchFamily="34" charset="0"/>
              </a:rPr>
              <a:t>Take </a:t>
            </a:r>
            <a:r>
              <a:rPr lang="en-US" sz="2600" b="1" dirty="0">
                <a:latin typeface="Candara" pitchFamily="34" charset="0"/>
              </a:rPr>
              <a:t>the </a:t>
            </a:r>
            <a:r>
              <a:rPr lang="en-US" sz="2600" b="1" dirty="0">
                <a:solidFill>
                  <a:srgbClr val="FF0000"/>
                </a:solidFill>
                <a:effectLst>
                  <a:outerShdw blurRad="38100" dist="38100" dir="2700000" algn="tl">
                    <a:srgbClr val="000000">
                      <a:alpha val="43137"/>
                    </a:srgbClr>
                  </a:outerShdw>
                </a:effectLst>
                <a:latin typeface="Candara" pitchFamily="34" charset="0"/>
              </a:rPr>
              <a:t>Job Order Number </a:t>
            </a:r>
            <a:r>
              <a:rPr lang="en-US" sz="2600" b="1" dirty="0">
                <a:latin typeface="Candara" pitchFamily="34" charset="0"/>
              </a:rPr>
              <a:t>of the job which you are interested in to the Front Desk </a:t>
            </a:r>
            <a:r>
              <a:rPr lang="en-US" sz="2600" b="1" dirty="0" smtClean="0">
                <a:latin typeface="Candara" pitchFamily="34" charset="0"/>
              </a:rPr>
              <a:t>of a CareerSource </a:t>
            </a:r>
            <a:r>
              <a:rPr lang="en-US" sz="2600" b="1" dirty="0">
                <a:latin typeface="Candara" pitchFamily="34" charset="0"/>
              </a:rPr>
              <a:t>Broward Career </a:t>
            </a:r>
            <a:r>
              <a:rPr lang="en-US" sz="2600" b="1" dirty="0" smtClean="0">
                <a:latin typeface="Candara" pitchFamily="34" charset="0"/>
              </a:rPr>
              <a:t>Center </a:t>
            </a:r>
            <a:r>
              <a:rPr lang="en-US" sz="2600" b="1" dirty="0">
                <a:latin typeface="Candara" pitchFamily="34" charset="0"/>
              </a:rPr>
              <a:t>to begin the referral </a:t>
            </a:r>
            <a:r>
              <a:rPr lang="en-US" sz="2600" b="1" dirty="0" smtClean="0">
                <a:latin typeface="Candara" pitchFamily="34" charset="0"/>
              </a:rPr>
              <a:t>process.</a:t>
            </a:r>
            <a:endParaRPr lang="en-US" sz="2600" b="1" dirty="0">
              <a:latin typeface="Candara" pitchFamily="34" charset="0"/>
            </a:endParaRPr>
          </a:p>
          <a:p>
            <a:pPr marL="609600" indent="-609600">
              <a:defRPr/>
            </a:pPr>
            <a:endParaRPr lang="en-US" sz="2600" dirty="0"/>
          </a:p>
        </p:txBody>
      </p:sp>
      <p:sp>
        <p:nvSpPr>
          <p:cNvPr id="3" name="Slide Number Placeholder 2"/>
          <p:cNvSpPr>
            <a:spLocks noGrp="1"/>
          </p:cNvSpPr>
          <p:nvPr>
            <p:ph type="sldNum" sz="quarter" idx="12"/>
          </p:nvPr>
        </p:nvSpPr>
        <p:spPr>
          <a:xfrm>
            <a:off x="6015788" y="6414102"/>
            <a:ext cx="400251" cy="365125"/>
          </a:xfrm>
        </p:spPr>
        <p:txBody>
          <a:bodyPr/>
          <a:lstStyle/>
          <a:p>
            <a:fld id="{AF9DD44E-2746-4F7C-A6DC-C6840E4448F3}" type="slidenum">
              <a:rPr lang="en-US" smtClean="0"/>
              <a:t>51</a:t>
            </a:fld>
            <a:endParaRPr lang="en-US"/>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60980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125124" y="130282"/>
            <a:ext cx="12066876" cy="5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Other Job Search Options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38789" y="6496867"/>
            <a:ext cx="415863" cy="365125"/>
          </a:xfrm>
        </p:spPr>
        <p:txBody>
          <a:bodyPr/>
          <a:lstStyle/>
          <a:p>
            <a:fld id="{AF9DD44E-2746-4F7C-A6DC-C6840E4448F3}" type="slidenum">
              <a:rPr lang="en-US" smtClean="0"/>
              <a:t>52</a:t>
            </a:fld>
            <a:endParaRPr lang="en-US" dirty="0"/>
          </a:p>
        </p:txBody>
      </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1038356" y="1245660"/>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2410037" y="1909757"/>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465135" y="2275119"/>
            <a:ext cx="3630865" cy="276999"/>
          </a:xfrm>
          <a:prstGeom prst="rect">
            <a:avLst/>
          </a:prstGeom>
          <a:noFill/>
          <a:ln w="12700">
            <a:noFill/>
          </a:ln>
        </p:spPr>
        <p:txBody>
          <a:bodyPr wrap="square" rtlCol="0">
            <a:spAutoFit/>
          </a:bodyPr>
          <a:lstStyle/>
          <a:p>
            <a:r>
              <a:rPr lang="en-US" sz="1200" dirty="0">
                <a:latin typeface="Arial Narrow" panose="020B0606020202030204" pitchFamily="34" charset="0"/>
              </a:rPr>
              <a:t>Your most recent job search took place on Friday, August 10</a:t>
            </a:r>
          </a:p>
        </p:txBody>
      </p:sp>
      <p:grpSp>
        <p:nvGrpSpPr>
          <p:cNvPr id="38" name="Group 37"/>
          <p:cNvGrpSpPr/>
          <p:nvPr/>
        </p:nvGrpSpPr>
        <p:grpSpPr>
          <a:xfrm>
            <a:off x="9404748" y="2037279"/>
            <a:ext cx="402157" cy="311636"/>
            <a:chOff x="8150053" y="5040774"/>
            <a:chExt cx="402157" cy="311636"/>
          </a:xfrm>
        </p:grpSpPr>
        <p:sp>
          <p:nvSpPr>
            <p:cNvPr id="72" name="Flowchart: Connector 71"/>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39" name="Rectangle 38"/>
          <p:cNvSpPr/>
          <p:nvPr/>
        </p:nvSpPr>
        <p:spPr>
          <a:xfrm>
            <a:off x="9673298" y="2079545"/>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pic>
        <p:nvPicPr>
          <p:cNvPr id="4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487207" y="1225225"/>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41" name="Group 40"/>
          <p:cNvGrpSpPr/>
          <p:nvPr/>
        </p:nvGrpSpPr>
        <p:grpSpPr>
          <a:xfrm>
            <a:off x="1038356" y="896880"/>
            <a:ext cx="10507350" cy="444180"/>
            <a:chOff x="740389" y="2334394"/>
            <a:chExt cx="10579884" cy="523220"/>
          </a:xfrm>
        </p:grpSpPr>
        <p:sp>
          <p:nvSpPr>
            <p:cNvPr id="42" name="Rectangle 41"/>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44" name="Group 43"/>
            <p:cNvGrpSpPr/>
            <p:nvPr/>
          </p:nvGrpSpPr>
          <p:grpSpPr>
            <a:xfrm>
              <a:off x="3461961" y="2448074"/>
              <a:ext cx="249571" cy="209014"/>
              <a:chOff x="1588167" y="3041574"/>
              <a:chExt cx="962529" cy="918083"/>
            </a:xfrm>
            <a:solidFill>
              <a:schemeClr val="bg1"/>
            </a:solidFill>
          </p:grpSpPr>
          <p:sp>
            <p:nvSpPr>
              <p:cNvPr id="68" name="Rectangle 67"/>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46" name="TextBox 45"/>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47" name="TextBox 46"/>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48" name="TextBox 47"/>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49" name="Group 48"/>
            <p:cNvGrpSpPr/>
            <p:nvPr/>
          </p:nvGrpSpPr>
          <p:grpSpPr>
            <a:xfrm>
              <a:off x="961415" y="2450591"/>
              <a:ext cx="284290" cy="233287"/>
              <a:chOff x="2426677" y="3393831"/>
              <a:chExt cx="284290" cy="233287"/>
            </a:xfrm>
          </p:grpSpPr>
          <p:sp>
            <p:nvSpPr>
              <p:cNvPr id="65"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51"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16200000">
              <a:off x="6806807" y="2433804"/>
              <a:ext cx="253390" cy="246758"/>
              <a:chOff x="673358" y="3458547"/>
              <a:chExt cx="2797311" cy="2057400"/>
            </a:xfrm>
            <a:solidFill>
              <a:schemeClr val="bg1"/>
            </a:solidFill>
          </p:grpSpPr>
          <p:sp>
            <p:nvSpPr>
              <p:cNvPr id="62" name="Flowchart: Magnetic Disk 61"/>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841416" y="2443960"/>
              <a:ext cx="167995" cy="238993"/>
              <a:chOff x="3124200" y="1769708"/>
              <a:chExt cx="1371598" cy="1659292"/>
            </a:xfrm>
            <a:solidFill>
              <a:schemeClr val="bg1"/>
            </a:solidFill>
          </p:grpSpPr>
          <p:sp>
            <p:nvSpPr>
              <p:cNvPr id="56" name="Flowchart: Delay 55"/>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23" name="TextBox 22"/>
          <p:cNvSpPr txBox="1"/>
          <p:nvPr/>
        </p:nvSpPr>
        <p:spPr>
          <a:xfrm>
            <a:off x="3621902" y="1314787"/>
            <a:ext cx="8215602" cy="461665"/>
          </a:xfrm>
          <a:prstGeom prst="rect">
            <a:avLst/>
          </a:prstGeom>
          <a:noFill/>
          <a:ln w="12700">
            <a:noFill/>
          </a:ln>
        </p:spPr>
        <p:txBody>
          <a:bodyPr wrap="square" rtlCol="0">
            <a:spAutoFit/>
          </a:bodyPr>
          <a:lstStyle/>
          <a:p>
            <a:r>
              <a:rPr lang="en-US" sz="1200" b="1" dirty="0">
                <a:latin typeface="Arial Narrow" panose="020B0606020202030204" pitchFamily="34" charset="0"/>
              </a:rPr>
              <a:t>Please choose one of the methods below to view available job openings in the area you selected. To create an automated job search (virtual recruiter), select criteria below, perform the search and then save your search at the bottom of the results screen.    </a:t>
            </a:r>
          </a:p>
        </p:txBody>
      </p:sp>
      <p:sp>
        <p:nvSpPr>
          <p:cNvPr id="24" name="TextBox 23"/>
          <p:cNvSpPr txBox="1"/>
          <p:nvPr/>
        </p:nvSpPr>
        <p:spPr>
          <a:xfrm>
            <a:off x="3633313" y="1702985"/>
            <a:ext cx="8065044" cy="276999"/>
          </a:xfrm>
          <a:prstGeom prst="rect">
            <a:avLst/>
          </a:prstGeom>
          <a:noFill/>
          <a:ln w="12700">
            <a:noFill/>
          </a:ln>
        </p:spPr>
        <p:txBody>
          <a:bodyPr wrap="square" rtlCol="0">
            <a:spAutoFit/>
          </a:bodyPr>
          <a:lstStyle/>
          <a:p>
            <a:r>
              <a:rPr lang="en-US" sz="1200" b="1" dirty="0">
                <a:solidFill>
                  <a:srgbClr val="FF0000"/>
                </a:solidFill>
                <a:latin typeface="Arial Narrow" panose="020B0606020202030204" pitchFamily="34" charset="0"/>
              </a:rPr>
              <a:t>WARNING: Always be on the lookout for job scams! Learn more on how to protect yourself against online scams and identity theft.   </a:t>
            </a:r>
          </a:p>
        </p:txBody>
      </p:sp>
      <p:sp>
        <p:nvSpPr>
          <p:cNvPr id="76" name="TextBox 75"/>
          <p:cNvSpPr txBox="1"/>
          <p:nvPr/>
        </p:nvSpPr>
        <p:spPr>
          <a:xfrm>
            <a:off x="2458511" y="2536848"/>
            <a:ext cx="2848985" cy="276999"/>
          </a:xfrm>
          <a:prstGeom prst="rect">
            <a:avLst/>
          </a:prstGeom>
          <a:noFill/>
          <a:ln w="12700">
            <a:noFill/>
          </a:ln>
        </p:spPr>
        <p:txBody>
          <a:bodyPr wrap="square" rtlCol="0">
            <a:spAutoFit/>
          </a:bodyPr>
          <a:lstStyle/>
          <a:p>
            <a:r>
              <a:rPr lang="en-US" sz="1200" b="1" u="sng" dirty="0">
                <a:solidFill>
                  <a:schemeClr val="tx2"/>
                </a:solidFill>
                <a:latin typeface="Arial Narrow" panose="020B0606020202030204" pitchFamily="34" charset="0"/>
              </a:rPr>
              <a:t>Execute a saved job search/Virtual Recruiter</a:t>
            </a:r>
          </a:p>
        </p:txBody>
      </p:sp>
      <p:sp>
        <p:nvSpPr>
          <p:cNvPr id="2" name="Rectangle 1"/>
          <p:cNvSpPr/>
          <p:nvPr/>
        </p:nvSpPr>
        <p:spPr>
          <a:xfrm>
            <a:off x="2487207" y="2941983"/>
            <a:ext cx="9211150" cy="73549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58177" y="3009648"/>
            <a:ext cx="670856" cy="600164"/>
          </a:xfrm>
          <a:prstGeom prst="rect">
            <a:avLst/>
          </a:prstGeom>
        </p:spPr>
        <p:txBody>
          <a:bodyPr wrap="square">
            <a:spAutoFit/>
          </a:bodyPr>
          <a:lstStyle/>
          <a:p>
            <a:pPr algn="ctr"/>
            <a:r>
              <a:rPr lang="en-US" sz="1100" b="1" dirty="0">
                <a:latin typeface="Arial Narrow" panose="020B0606020202030204" pitchFamily="34" charset="0"/>
              </a:rPr>
              <a:t>Quick Job Search</a:t>
            </a:r>
            <a:endParaRPr lang="en-US" sz="1100" dirty="0"/>
          </a:p>
        </p:txBody>
      </p:sp>
      <p:sp>
        <p:nvSpPr>
          <p:cNvPr id="77" name="Rectangle 76"/>
          <p:cNvSpPr/>
          <p:nvPr/>
        </p:nvSpPr>
        <p:spPr>
          <a:xfrm>
            <a:off x="3993318" y="3003024"/>
            <a:ext cx="740830" cy="600164"/>
          </a:xfrm>
          <a:prstGeom prst="rect">
            <a:avLst/>
          </a:prstGeom>
        </p:spPr>
        <p:txBody>
          <a:bodyPr wrap="square">
            <a:spAutoFit/>
          </a:bodyPr>
          <a:lstStyle/>
          <a:p>
            <a:pPr algn="ctr"/>
            <a:r>
              <a:rPr lang="en-US" sz="1100" b="1" u="sng" dirty="0">
                <a:latin typeface="Arial Narrow" panose="020B0606020202030204" pitchFamily="34" charset="0"/>
              </a:rPr>
              <a:t>Advanced Job Search</a:t>
            </a:r>
            <a:endParaRPr lang="en-US" sz="1100" u="sng" dirty="0"/>
          </a:p>
        </p:txBody>
      </p:sp>
      <p:sp>
        <p:nvSpPr>
          <p:cNvPr id="78" name="Rectangle 77"/>
          <p:cNvSpPr/>
          <p:nvPr/>
        </p:nvSpPr>
        <p:spPr>
          <a:xfrm>
            <a:off x="5199252" y="3006339"/>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Employer</a:t>
            </a:r>
            <a:endParaRPr lang="en-US" sz="1100" u="sng" dirty="0"/>
          </a:p>
        </p:txBody>
      </p:sp>
      <p:sp>
        <p:nvSpPr>
          <p:cNvPr id="79" name="Rectangle 78"/>
          <p:cNvSpPr/>
          <p:nvPr/>
        </p:nvSpPr>
        <p:spPr>
          <a:xfrm>
            <a:off x="6524454" y="3009654"/>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Education</a:t>
            </a:r>
            <a:endParaRPr lang="en-US" sz="1100" u="sng" dirty="0"/>
          </a:p>
        </p:txBody>
      </p:sp>
      <p:sp>
        <p:nvSpPr>
          <p:cNvPr id="80" name="Rectangle 79"/>
          <p:cNvSpPr/>
          <p:nvPr/>
        </p:nvSpPr>
        <p:spPr>
          <a:xfrm>
            <a:off x="7756890" y="3009654"/>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Skills</a:t>
            </a:r>
            <a:endParaRPr lang="en-US" sz="1100" u="sng" dirty="0"/>
          </a:p>
        </p:txBody>
      </p:sp>
      <p:sp>
        <p:nvSpPr>
          <p:cNvPr id="81" name="Rectangle 80"/>
          <p:cNvSpPr/>
          <p:nvPr/>
        </p:nvSpPr>
        <p:spPr>
          <a:xfrm>
            <a:off x="8999265" y="2999715"/>
            <a:ext cx="953706" cy="600164"/>
          </a:xfrm>
          <a:prstGeom prst="rect">
            <a:avLst/>
          </a:prstGeom>
        </p:spPr>
        <p:txBody>
          <a:bodyPr wrap="square">
            <a:spAutoFit/>
          </a:bodyPr>
          <a:lstStyle/>
          <a:p>
            <a:pPr algn="ctr"/>
            <a:r>
              <a:rPr lang="en-US" sz="1100" b="1" u="sng" dirty="0">
                <a:latin typeface="Arial Narrow" panose="020B0606020202030204" pitchFamily="34" charset="0"/>
              </a:rPr>
              <a:t>Job Search by Résumé Criteria</a:t>
            </a:r>
            <a:endParaRPr lang="en-US" sz="1100" u="sng" dirty="0"/>
          </a:p>
        </p:txBody>
      </p:sp>
      <p:sp>
        <p:nvSpPr>
          <p:cNvPr id="82" name="Rectangle 81"/>
          <p:cNvSpPr/>
          <p:nvPr/>
        </p:nvSpPr>
        <p:spPr>
          <a:xfrm>
            <a:off x="10321152" y="2999715"/>
            <a:ext cx="953706" cy="430887"/>
          </a:xfrm>
          <a:prstGeom prst="rect">
            <a:avLst/>
          </a:prstGeom>
        </p:spPr>
        <p:txBody>
          <a:bodyPr wrap="square">
            <a:spAutoFit/>
          </a:bodyPr>
          <a:lstStyle/>
          <a:p>
            <a:pPr algn="ctr"/>
            <a:r>
              <a:rPr lang="en-US" sz="1100" b="1" u="sng" dirty="0">
                <a:latin typeface="Arial Narrow" panose="020B0606020202030204" pitchFamily="34" charset="0"/>
              </a:rPr>
              <a:t>Job Number Search</a:t>
            </a:r>
            <a:endParaRPr lang="en-US" sz="1100" u="sng" dirty="0"/>
          </a:p>
        </p:txBody>
      </p:sp>
      <p:sp>
        <p:nvSpPr>
          <p:cNvPr id="83" name="TextBox 82"/>
          <p:cNvSpPr txBox="1"/>
          <p:nvPr/>
        </p:nvSpPr>
        <p:spPr>
          <a:xfrm>
            <a:off x="2492171" y="3663706"/>
            <a:ext cx="9245942" cy="276999"/>
          </a:xfrm>
          <a:prstGeom prst="rect">
            <a:avLst/>
          </a:prstGeom>
          <a:noFill/>
          <a:ln w="12700">
            <a:noFill/>
          </a:ln>
        </p:spPr>
        <p:txBody>
          <a:bodyPr wrap="square" rtlCol="0">
            <a:spAutoFit/>
          </a:bodyPr>
          <a:lstStyle/>
          <a:p>
            <a:r>
              <a:rPr lang="en-US" sz="1200" dirty="0">
                <a:latin typeface="Arial Narrow" panose="020B0606020202030204" pitchFamily="34" charset="0"/>
              </a:rPr>
              <a:t>You may enter any combination of search criteria below. When you have completed entering your search criteria information, click the Search button/link. </a:t>
            </a:r>
          </a:p>
        </p:txBody>
      </p:sp>
      <p:sp>
        <p:nvSpPr>
          <p:cNvPr id="9" name="Rectangle 8"/>
          <p:cNvSpPr/>
          <p:nvPr/>
        </p:nvSpPr>
        <p:spPr>
          <a:xfrm>
            <a:off x="6743454" y="3910888"/>
            <a:ext cx="726481" cy="276999"/>
          </a:xfrm>
          <a:prstGeom prst="rect">
            <a:avLst/>
          </a:prstGeom>
        </p:spPr>
        <p:txBody>
          <a:bodyPr wrap="none">
            <a:spAutoFit/>
          </a:bodyPr>
          <a:lstStyle/>
          <a:p>
            <a:r>
              <a:rPr lang="en-US" sz="1200" dirty="0">
                <a:latin typeface="Arial Narrow" panose="020B0606020202030204" pitchFamily="34" charset="0"/>
              </a:rPr>
              <a:t>[ </a:t>
            </a:r>
            <a:r>
              <a:rPr lang="en-US" sz="1200" u="sng" dirty="0">
                <a:latin typeface="Arial Narrow" panose="020B0606020202030204" pitchFamily="34" charset="0"/>
              </a:rPr>
              <a:t>Search</a:t>
            </a:r>
            <a:r>
              <a:rPr lang="en-US" sz="1200" dirty="0">
                <a:latin typeface="Arial Narrow" panose="020B0606020202030204" pitchFamily="34" charset="0"/>
              </a:rPr>
              <a:t> ]</a:t>
            </a:r>
            <a:endParaRPr lang="en-US" sz="1200" dirty="0"/>
          </a:p>
        </p:txBody>
      </p:sp>
      <p:sp>
        <p:nvSpPr>
          <p:cNvPr id="8" name="Rectangle 7"/>
          <p:cNvSpPr/>
          <p:nvPr/>
        </p:nvSpPr>
        <p:spPr>
          <a:xfrm>
            <a:off x="3865198" y="2863542"/>
            <a:ext cx="7654827" cy="8636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1"/>
          <p:cNvSpPr txBox="1">
            <a:spLocks noChangeArrowheads="1"/>
          </p:cNvSpPr>
          <p:nvPr/>
        </p:nvSpPr>
        <p:spPr bwMode="auto">
          <a:xfrm>
            <a:off x="1822817" y="4242843"/>
            <a:ext cx="7984088" cy="2246769"/>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800" dirty="0" smtClean="0">
                <a:solidFill>
                  <a:srgbClr val="FF0000"/>
                </a:solidFill>
                <a:latin typeface="Candara" panose="020E0502030303020204" pitchFamily="34" charset="0"/>
              </a:rPr>
              <a:t>You may also do an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Advanced Job Search</a:t>
            </a:r>
            <a:r>
              <a:rPr lang="en-US" altLang="en-US" sz="2800" dirty="0" smtClean="0">
                <a:solidFill>
                  <a:srgbClr val="FF0000"/>
                </a:solidFill>
                <a:latin typeface="Candara" panose="020E0502030303020204" pitchFamily="34" charset="0"/>
              </a:rPr>
              <a:t>,                   which lets you enter specific search criteria. </a:t>
            </a:r>
          </a:p>
          <a:p>
            <a:pPr eaLnBrk="1" hangingPunct="1">
              <a:spcBef>
                <a:spcPct val="0"/>
              </a:spcBef>
              <a:buNone/>
            </a:pPr>
            <a:endParaRPr lang="en-US" altLang="en-US" sz="2800" dirty="0">
              <a:solidFill>
                <a:srgbClr val="FF0000"/>
              </a:solidFill>
              <a:latin typeface="Candara" panose="020E0502030303020204" pitchFamily="34" charset="0"/>
            </a:endParaRPr>
          </a:p>
          <a:p>
            <a:pPr eaLnBrk="1" hangingPunct="1">
              <a:spcBef>
                <a:spcPct val="0"/>
              </a:spcBef>
              <a:buNone/>
            </a:pPr>
            <a:r>
              <a:rPr lang="en-US" altLang="en-US" sz="2800" dirty="0" smtClean="0">
                <a:solidFill>
                  <a:srgbClr val="FF0000"/>
                </a:solidFill>
                <a:latin typeface="Candara" panose="020E0502030303020204" pitchFamily="34" charset="0"/>
              </a:rPr>
              <a:t>Additionally, you may search by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Employer,          Education, Skills</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 Résumé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Criteria,</a:t>
            </a:r>
            <a:r>
              <a:rPr lang="en-US" altLang="en-US" sz="2800" dirty="0" smtClean="0">
                <a:solidFill>
                  <a:srgbClr val="FF0000"/>
                </a:solidFill>
                <a:latin typeface="Candara" panose="020E0502030303020204" pitchFamily="34" charset="0"/>
              </a:rPr>
              <a:t> or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Job Number</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891514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508939" y="6067786"/>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2730168" y="437794"/>
            <a:ext cx="6777875"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a:t>
            </a:r>
          </a:p>
        </p:txBody>
      </p:sp>
      <p:sp>
        <p:nvSpPr>
          <p:cNvPr id="7" name="Rectangle 3"/>
          <p:cNvSpPr txBox="1">
            <a:spLocks noChangeArrowheads="1"/>
          </p:cNvSpPr>
          <p:nvPr/>
        </p:nvSpPr>
        <p:spPr>
          <a:xfrm>
            <a:off x="1382486" y="2411597"/>
            <a:ext cx="9209314" cy="2884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tx1"/>
              </a:buClr>
              <a:buNone/>
              <a:defRPr/>
            </a:pPr>
            <a:r>
              <a:rPr lang="en-US" sz="6600" b="1" dirty="0" smtClean="0">
                <a:solidFill>
                  <a:srgbClr val="0070C0"/>
                </a:solidFill>
                <a:effectLst>
                  <a:outerShdw blurRad="38100" dist="38100" dir="2700000" algn="tl">
                    <a:srgbClr val="000000">
                      <a:alpha val="43137"/>
                    </a:srgbClr>
                  </a:outerShdw>
                </a:effectLst>
                <a:latin typeface="Candara" pitchFamily="34" charset="0"/>
              </a:rPr>
              <a:t>Using the              </a:t>
            </a:r>
            <a:r>
              <a:rPr lang="en-US" sz="8800" b="1" dirty="0" smtClean="0">
                <a:solidFill>
                  <a:srgbClr val="0070C0"/>
                </a:solidFill>
                <a:effectLst>
                  <a:outerShdw blurRad="38100" dist="38100" dir="2700000" algn="tl">
                    <a:srgbClr val="000000">
                      <a:alpha val="43137"/>
                    </a:srgbClr>
                  </a:outerShdw>
                </a:effectLst>
                <a:latin typeface="Candara" pitchFamily="34" charset="0"/>
              </a:rPr>
              <a:t>Virtual Recruiter</a:t>
            </a:r>
            <a:endParaRPr lang="en-US" sz="8800" b="1" dirty="0">
              <a:solidFill>
                <a:srgbClr val="0070C0"/>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96539" y="6395166"/>
            <a:ext cx="383844" cy="365125"/>
          </a:xfrm>
        </p:spPr>
        <p:txBody>
          <a:bodyPr/>
          <a:lstStyle/>
          <a:p>
            <a:fld id="{AF9DD44E-2746-4F7C-A6DC-C6840E4448F3}" type="slidenum">
              <a:rPr lang="en-US" smtClean="0"/>
              <a:t>53</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549097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3"/>
          <p:cNvSpPr txBox="1">
            <a:spLocks noChangeArrowheads="1"/>
          </p:cNvSpPr>
          <p:nvPr/>
        </p:nvSpPr>
        <p:spPr>
          <a:xfrm>
            <a:off x="885524" y="1208298"/>
            <a:ext cx="10634503" cy="3048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2096E4"/>
              </a:buClr>
              <a:buSzPct val="75000"/>
              <a:buNone/>
              <a:defRPr/>
            </a:pPr>
            <a:r>
              <a:rPr lang="en-US" b="1" dirty="0">
                <a:latin typeface="Candara" pitchFamily="34" charset="0"/>
              </a:rPr>
              <a:t>The </a:t>
            </a:r>
            <a:r>
              <a:rPr lang="en-US" b="1" dirty="0">
                <a:effectLst>
                  <a:outerShdw blurRad="38100" dist="38100" dir="2700000" algn="tl">
                    <a:srgbClr val="000000">
                      <a:alpha val="43137"/>
                    </a:srgbClr>
                  </a:outerShdw>
                </a:effectLst>
                <a:latin typeface="Candara" pitchFamily="34" charset="0"/>
              </a:rPr>
              <a:t>Virtual Recruiter </a:t>
            </a:r>
            <a:r>
              <a:rPr lang="en-US" b="1" dirty="0">
                <a:latin typeface="Candara" pitchFamily="34" charset="0"/>
              </a:rPr>
              <a:t>allows </a:t>
            </a:r>
            <a:r>
              <a:rPr lang="en-US" b="1" dirty="0">
                <a:solidFill>
                  <a:srgbClr val="FF0000"/>
                </a:solidFill>
                <a:latin typeface="Candara" pitchFamily="34" charset="0"/>
              </a:rPr>
              <a:t>Employ Florida </a:t>
            </a:r>
            <a:r>
              <a:rPr lang="en-US" b="1" dirty="0">
                <a:latin typeface="Candara" pitchFamily="34" charset="0"/>
              </a:rPr>
              <a:t>to search </a:t>
            </a:r>
            <a:r>
              <a:rPr lang="en-US" b="1" dirty="0" smtClean="0">
                <a:latin typeface="Candara" pitchFamily="34" charset="0"/>
              </a:rPr>
              <a:t>               for </a:t>
            </a:r>
            <a:r>
              <a:rPr lang="en-US" b="1" dirty="0">
                <a:latin typeface="Candara" pitchFamily="34" charset="0"/>
              </a:rPr>
              <a:t>a new job for you</a:t>
            </a:r>
            <a:r>
              <a:rPr lang="en-US" b="1" dirty="0" smtClean="0">
                <a:latin typeface="Candara" pitchFamily="34" charset="0"/>
              </a:rPr>
              <a:t>!</a:t>
            </a:r>
          </a:p>
          <a:p>
            <a:pPr marL="0" indent="0">
              <a:lnSpc>
                <a:spcPct val="80000"/>
              </a:lnSpc>
              <a:buClr>
                <a:srgbClr val="2096E4"/>
              </a:buClr>
              <a:buSzPct val="75000"/>
              <a:buNone/>
              <a:defRPr/>
            </a:pPr>
            <a:endParaRPr lang="en-US" sz="1000" b="1" dirty="0">
              <a:latin typeface="Candara" pitchFamily="34" charset="0"/>
            </a:endParaRPr>
          </a:p>
          <a:p>
            <a:pPr marL="679450">
              <a:lnSpc>
                <a:spcPct val="80000"/>
              </a:lnSpc>
              <a:buClr>
                <a:srgbClr val="2096E4"/>
              </a:buClr>
              <a:buSzPct val="75000"/>
              <a:buFont typeface="Wingdings 2" pitchFamily="18" charset="2"/>
              <a:buChar char=""/>
              <a:defRPr/>
            </a:pPr>
            <a:r>
              <a:rPr lang="en-US" b="1" dirty="0">
                <a:latin typeface="Candara" pitchFamily="34" charset="0"/>
              </a:rPr>
              <a:t>Create and save automated job </a:t>
            </a:r>
            <a:r>
              <a:rPr lang="en-US" b="1" dirty="0" smtClean="0">
                <a:latin typeface="Candara" pitchFamily="34" charset="0"/>
              </a:rPr>
              <a:t>searches</a:t>
            </a:r>
            <a:endParaRPr lang="en-US" b="1" dirty="0">
              <a:latin typeface="Candara" pitchFamily="34" charset="0"/>
            </a:endParaRPr>
          </a:p>
          <a:p>
            <a:pPr marL="679450">
              <a:lnSpc>
                <a:spcPct val="80000"/>
              </a:lnSpc>
              <a:buClr>
                <a:srgbClr val="2096E4"/>
              </a:buClr>
              <a:buSzPct val="75000"/>
              <a:buFont typeface="Wingdings 2" pitchFamily="18" charset="2"/>
              <a:buChar char=""/>
              <a:defRPr/>
            </a:pPr>
            <a:r>
              <a:rPr lang="en-US" b="1" dirty="0">
                <a:latin typeface="Candara" pitchFamily="34" charset="0"/>
              </a:rPr>
              <a:t>Specify how often job searches will </a:t>
            </a:r>
            <a:r>
              <a:rPr lang="en-US" b="1" dirty="0" smtClean="0">
                <a:latin typeface="Candara" pitchFamily="34" charset="0"/>
              </a:rPr>
              <a:t>run</a:t>
            </a:r>
            <a:endParaRPr lang="en-US" b="1" dirty="0">
              <a:latin typeface="Candara" pitchFamily="34" charset="0"/>
            </a:endParaRPr>
          </a:p>
          <a:p>
            <a:pPr marL="679450">
              <a:lnSpc>
                <a:spcPct val="80000"/>
              </a:lnSpc>
              <a:buClr>
                <a:srgbClr val="2096E4"/>
              </a:buClr>
              <a:buSzPct val="75000"/>
              <a:buFont typeface="Wingdings 2" pitchFamily="18" charset="2"/>
              <a:buChar char=""/>
              <a:defRPr/>
            </a:pPr>
            <a:r>
              <a:rPr lang="en-US" b="1" dirty="0">
                <a:latin typeface="Candara" pitchFamily="34" charset="0"/>
              </a:rPr>
              <a:t>Receive messages from </a:t>
            </a:r>
            <a:r>
              <a:rPr lang="en-US" b="1" dirty="0">
                <a:effectLst>
                  <a:outerShdw blurRad="38100" dist="38100" dir="2700000" algn="tl">
                    <a:srgbClr val="000000">
                      <a:alpha val="43137"/>
                    </a:srgbClr>
                  </a:outerShdw>
                </a:effectLst>
                <a:latin typeface="Candara" pitchFamily="34" charset="0"/>
              </a:rPr>
              <a:t>Virtual Recruiter </a:t>
            </a:r>
            <a:r>
              <a:rPr lang="en-US" b="1" dirty="0">
                <a:latin typeface="Candara" pitchFamily="34" charset="0"/>
              </a:rPr>
              <a:t>when a new job match is </a:t>
            </a:r>
            <a:r>
              <a:rPr lang="en-US" b="1" dirty="0" smtClean="0">
                <a:latin typeface="Candara" pitchFamily="34" charset="0"/>
              </a:rPr>
              <a:t>found</a:t>
            </a:r>
            <a:endParaRPr lang="en-US" b="1" dirty="0">
              <a:latin typeface="Candara" pitchFamily="34" charset="0"/>
            </a:endParaRPr>
          </a:p>
          <a:p>
            <a:pPr marL="0" indent="0">
              <a:lnSpc>
                <a:spcPct val="80000"/>
              </a:lnSpc>
              <a:buNone/>
            </a:pPr>
            <a:endParaRPr lang="en-US" dirty="0"/>
          </a:p>
        </p:txBody>
      </p:sp>
      <p:sp>
        <p:nvSpPr>
          <p:cNvPr id="9" name="Rectangle 2"/>
          <p:cNvSpPr txBox="1">
            <a:spLocks noChangeArrowheads="1"/>
          </p:cNvSpPr>
          <p:nvPr/>
        </p:nvSpPr>
        <p:spPr>
          <a:xfrm>
            <a:off x="0" y="218333"/>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a:solidFill>
                  <a:srgbClr val="2096E4"/>
                </a:solidFill>
                <a:effectLst>
                  <a:outerShdw blurRad="38100" dist="38100" dir="2700000" algn="tl">
                    <a:srgbClr val="000000">
                      <a:alpha val="43137"/>
                    </a:srgbClr>
                  </a:outerShdw>
                </a:effectLst>
                <a:latin typeface="Candara" pitchFamily="34" charset="0"/>
              </a:rPr>
              <a:t>Employ Florida Virtual Recruiter</a:t>
            </a:r>
          </a:p>
        </p:txBody>
      </p:sp>
      <p:sp>
        <p:nvSpPr>
          <p:cNvPr id="3" name="Slide Number Placeholder 2"/>
          <p:cNvSpPr>
            <a:spLocks noGrp="1"/>
          </p:cNvSpPr>
          <p:nvPr>
            <p:ph type="sldNum" sz="quarter" idx="12"/>
          </p:nvPr>
        </p:nvSpPr>
        <p:spPr>
          <a:xfrm>
            <a:off x="5986913" y="6430921"/>
            <a:ext cx="409875" cy="365125"/>
          </a:xfrm>
        </p:spPr>
        <p:txBody>
          <a:bodyPr/>
          <a:lstStyle/>
          <a:p>
            <a:fld id="{AF9DD44E-2746-4F7C-A6DC-C6840E4448F3}" type="slidenum">
              <a:rPr lang="en-US" smtClean="0"/>
              <a:t>54</a:t>
            </a:fld>
            <a:endParaRPr lang="en-US"/>
          </a:p>
        </p:txBody>
      </p:sp>
      <p:pic>
        <p:nvPicPr>
          <p:cNvPr id="10" name="Picture 9"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
        <p:nvSpPr>
          <p:cNvPr id="2" name="TextBox 1"/>
          <p:cNvSpPr txBox="1"/>
          <p:nvPr/>
        </p:nvSpPr>
        <p:spPr>
          <a:xfrm>
            <a:off x="1335787" y="4604657"/>
            <a:ext cx="10184239" cy="1231106"/>
          </a:xfrm>
          <a:prstGeom prst="rect">
            <a:avLst/>
          </a:prstGeom>
          <a:noFill/>
        </p:spPr>
        <p:txBody>
          <a:bodyPr wrap="square" rtlCol="0">
            <a:spAutoFit/>
          </a:bodyPr>
          <a:lstStyle/>
          <a:p>
            <a:r>
              <a:rPr lang="en-US" sz="2800" b="1" i="1" dirty="0">
                <a:solidFill>
                  <a:srgbClr val="FF0000"/>
                </a:solidFill>
                <a:latin typeface="Candara" pitchFamily="34" charset="0"/>
              </a:rPr>
              <a:t>Matches can be delivered to your Employ Florida inbox, to your </a:t>
            </a:r>
            <a:r>
              <a:rPr lang="en-US" sz="2800" b="1" i="1" dirty="0" smtClean="0">
                <a:solidFill>
                  <a:srgbClr val="FF0000"/>
                </a:solidFill>
                <a:latin typeface="Candara" pitchFamily="34" charset="0"/>
              </a:rPr>
              <a:t>         e-mail </a:t>
            </a:r>
            <a:r>
              <a:rPr lang="en-US" sz="2800" b="1" i="1" dirty="0">
                <a:solidFill>
                  <a:srgbClr val="FF0000"/>
                </a:solidFill>
                <a:latin typeface="Candara" pitchFamily="34" charset="0"/>
              </a:rPr>
              <a:t>address, to your phone by text, or by all three methods.</a:t>
            </a:r>
          </a:p>
          <a:p>
            <a:endParaRPr lang="en-US" dirty="0"/>
          </a:p>
        </p:txBody>
      </p:sp>
    </p:spTree>
    <p:extLst>
      <p:ext uri="{BB962C8B-B14F-4D97-AF65-F5344CB8AC3E}">
        <p14:creationId xmlns:p14="http://schemas.microsoft.com/office/powerpoint/2010/main" val="4221694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136856"/>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Virtual </a:t>
            </a:r>
            <a:r>
              <a:rPr lang="en-US" sz="5400" b="1" dirty="0">
                <a:solidFill>
                  <a:srgbClr val="2096E4"/>
                </a:solidFill>
                <a:effectLst>
                  <a:outerShdw blurRad="38100" dist="38100" dir="2700000" algn="tl">
                    <a:srgbClr val="000000">
                      <a:alpha val="43137"/>
                    </a:srgbClr>
                  </a:outerShdw>
                </a:effectLst>
                <a:latin typeface="Candara" pitchFamily="34" charset="0"/>
              </a:rPr>
              <a:t>Recruiter</a:t>
            </a:r>
          </a:p>
        </p:txBody>
      </p:sp>
      <p:sp>
        <p:nvSpPr>
          <p:cNvPr id="9" name="TextBox 2"/>
          <p:cNvSpPr txBox="1">
            <a:spLocks noChangeArrowheads="1"/>
          </p:cNvSpPr>
          <p:nvPr/>
        </p:nvSpPr>
        <p:spPr bwMode="auto">
          <a:xfrm>
            <a:off x="9750582" y="1288949"/>
            <a:ext cx="231767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en-US" altLang="en-US" dirty="0">
                <a:solidFill>
                  <a:srgbClr val="FF0000"/>
                </a:solidFill>
                <a:latin typeface="Candara" panose="020E0502030303020204" pitchFamily="34" charset="0"/>
              </a:rPr>
              <a:t>The User </a:t>
            </a:r>
            <a:r>
              <a:rPr lang="en-US" altLang="en-US" dirty="0" smtClean="0">
                <a:solidFill>
                  <a:srgbClr val="FF0000"/>
                </a:solidFill>
                <a:latin typeface="Candara" panose="020E0502030303020204" pitchFamily="34" charset="0"/>
              </a:rPr>
              <a:t>can access the </a:t>
            </a:r>
            <a:r>
              <a:rPr lang="en-US" altLang="en-US" b="1" dirty="0" smtClean="0">
                <a:solidFill>
                  <a:srgbClr val="FF0000"/>
                </a:solidFill>
                <a:effectLst>
                  <a:outerShdw blurRad="38100" dist="38100" dir="2700000" algn="tl">
                    <a:srgbClr val="000000">
                      <a:alpha val="43137"/>
                    </a:srgbClr>
                  </a:outerShdw>
                </a:effectLst>
                <a:latin typeface="Candara" panose="020E0502030303020204" pitchFamily="34" charset="0"/>
              </a:rPr>
              <a:t>Virtual Recruiter</a:t>
            </a:r>
            <a:r>
              <a:rPr lang="en-US" altLang="en-US"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dirty="0" smtClean="0">
                <a:solidFill>
                  <a:srgbClr val="FF0000"/>
                </a:solidFill>
                <a:latin typeface="Candara" panose="020E0502030303020204" pitchFamily="34" charset="0"/>
              </a:rPr>
              <a:t>in the </a:t>
            </a:r>
            <a:r>
              <a:rPr lang="en-US" altLang="en-US" b="1" dirty="0" smtClean="0">
                <a:solidFill>
                  <a:srgbClr val="FF0000"/>
                </a:solidFill>
                <a:effectLst>
                  <a:outerShdw blurRad="38100" dist="38100" dir="2700000" algn="tl">
                    <a:srgbClr val="000000">
                      <a:alpha val="43137"/>
                    </a:srgbClr>
                  </a:outerShdw>
                </a:effectLst>
                <a:latin typeface="Candara" panose="020E0502030303020204" pitchFamily="34" charset="0"/>
              </a:rPr>
              <a:t>Job Seeker Services</a:t>
            </a:r>
            <a:r>
              <a:rPr lang="en-US" altLang="en-US" dirty="0" smtClean="0">
                <a:solidFill>
                  <a:srgbClr val="FF0000"/>
                </a:solidFill>
                <a:latin typeface="Candara" panose="020E0502030303020204" pitchFamily="34" charset="0"/>
              </a:rPr>
              <a:t> tab.</a:t>
            </a:r>
            <a:endParaRPr lang="en-US" altLang="en-US" dirty="0">
              <a:solidFill>
                <a:srgbClr val="FF0000"/>
              </a:solidFill>
              <a:latin typeface="Candara" panose="020E0502030303020204" pitchFamily="34" charset="0"/>
            </a:endParaRPr>
          </a:p>
        </p:txBody>
      </p:sp>
      <p:grpSp>
        <p:nvGrpSpPr>
          <p:cNvPr id="10" name="Group 9"/>
          <p:cNvGrpSpPr/>
          <p:nvPr/>
        </p:nvGrpSpPr>
        <p:grpSpPr>
          <a:xfrm>
            <a:off x="827274" y="986828"/>
            <a:ext cx="8923308" cy="5446237"/>
            <a:chOff x="2547269" y="2004523"/>
            <a:chExt cx="6298587" cy="4051041"/>
          </a:xfrm>
        </p:grpSpPr>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8658" r="50000" b="39889"/>
            <a:stretch/>
          </p:blipFill>
          <p:spPr bwMode="auto">
            <a:xfrm>
              <a:off x="2547269" y="2004523"/>
              <a:ext cx="6298587" cy="405104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4129531" y="3498198"/>
              <a:ext cx="1245392" cy="3228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a:xfrm>
            <a:off x="5977287" y="6433066"/>
            <a:ext cx="361750" cy="365125"/>
          </a:xfrm>
        </p:spPr>
        <p:txBody>
          <a:bodyPr/>
          <a:lstStyle/>
          <a:p>
            <a:fld id="{AF9DD44E-2746-4F7C-A6DC-C6840E4448F3}" type="slidenum">
              <a:rPr lang="en-US" smtClean="0"/>
              <a:t>55</a:t>
            </a:fld>
            <a:endParaRPr lang="en-US"/>
          </a:p>
        </p:txBody>
      </p:sp>
      <p:sp>
        <p:nvSpPr>
          <p:cNvPr id="15" name="Oval 14"/>
          <p:cNvSpPr/>
          <p:nvPr/>
        </p:nvSpPr>
        <p:spPr>
          <a:xfrm>
            <a:off x="3735330" y="4627761"/>
            <a:ext cx="1339477" cy="49486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0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218333"/>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Creating a Job Alert</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77288" y="6450171"/>
            <a:ext cx="371376" cy="365125"/>
          </a:xfrm>
        </p:spPr>
        <p:txBody>
          <a:bodyPr/>
          <a:lstStyle/>
          <a:p>
            <a:fld id="{AF9DD44E-2746-4F7C-A6DC-C6840E4448F3}" type="slidenum">
              <a:rPr lang="en-US" smtClean="0"/>
              <a:t>56</a:t>
            </a:fld>
            <a:endParaRPr lang="en-US"/>
          </a:p>
        </p:txBody>
      </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869393" y="1374867"/>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318244" y="1354432"/>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14" name="Group 13"/>
          <p:cNvGrpSpPr/>
          <p:nvPr/>
        </p:nvGrpSpPr>
        <p:grpSpPr>
          <a:xfrm>
            <a:off x="869392" y="1026087"/>
            <a:ext cx="10762705" cy="444180"/>
            <a:chOff x="740389" y="2334394"/>
            <a:chExt cx="10579884" cy="523220"/>
          </a:xfrm>
        </p:grpSpPr>
        <p:sp>
          <p:nvSpPr>
            <p:cNvPr id="15" name="Rectangle 14"/>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7" name="Group 16"/>
            <p:cNvGrpSpPr/>
            <p:nvPr/>
          </p:nvGrpSpPr>
          <p:grpSpPr>
            <a:xfrm>
              <a:off x="3461961" y="2448074"/>
              <a:ext cx="249571" cy="209014"/>
              <a:chOff x="1588167" y="3041574"/>
              <a:chExt cx="962529" cy="918083"/>
            </a:xfrm>
            <a:solidFill>
              <a:schemeClr val="bg1"/>
            </a:solidFill>
          </p:grpSpPr>
          <p:sp>
            <p:nvSpPr>
              <p:cNvPr id="41" name="Rectangle 40"/>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19" name="TextBox 18"/>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0" name="TextBox 19"/>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1" name="TextBox 20"/>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2" name="Group 21"/>
            <p:cNvGrpSpPr/>
            <p:nvPr/>
          </p:nvGrpSpPr>
          <p:grpSpPr>
            <a:xfrm>
              <a:off x="961415" y="2450591"/>
              <a:ext cx="284290" cy="233287"/>
              <a:chOff x="2426677" y="3393831"/>
              <a:chExt cx="284290" cy="233287"/>
            </a:xfrm>
          </p:grpSpPr>
          <p:sp>
            <p:nvSpPr>
              <p:cNvPr id="38"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4"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rot="16200000">
              <a:off x="6806807" y="2433804"/>
              <a:ext cx="253390" cy="246758"/>
              <a:chOff x="673358" y="3458547"/>
              <a:chExt cx="2797311" cy="2057400"/>
            </a:xfrm>
            <a:solidFill>
              <a:schemeClr val="bg1"/>
            </a:solidFill>
          </p:grpSpPr>
          <p:sp>
            <p:nvSpPr>
              <p:cNvPr id="35" name="Flowchart: Magnetic Disk 34"/>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841416" y="2443960"/>
              <a:ext cx="167995" cy="238993"/>
              <a:chOff x="3124200" y="1769708"/>
              <a:chExt cx="1371598" cy="1659292"/>
            </a:xfrm>
            <a:solidFill>
              <a:schemeClr val="bg1"/>
            </a:solidFill>
          </p:grpSpPr>
          <p:sp>
            <p:nvSpPr>
              <p:cNvPr id="29" name="Flowchart: Delay 28"/>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45" name="TextBox 44"/>
          <p:cNvSpPr txBox="1"/>
          <p:nvPr/>
        </p:nvSpPr>
        <p:spPr>
          <a:xfrm>
            <a:off x="3452939" y="1443994"/>
            <a:ext cx="8354748" cy="646331"/>
          </a:xfrm>
          <a:prstGeom prst="rect">
            <a:avLst/>
          </a:prstGeom>
          <a:noFill/>
          <a:ln w="12700">
            <a:noFill/>
          </a:ln>
        </p:spPr>
        <p:txBody>
          <a:bodyPr wrap="square" rtlCol="0">
            <a:spAutoFit/>
          </a:bodyPr>
          <a:lstStyle/>
          <a:p>
            <a:r>
              <a:rPr lang="en-US" sz="1200" b="1" dirty="0">
                <a:latin typeface="Arial Narrow" panose="020B0606020202030204" pitchFamily="34" charset="0"/>
              </a:rPr>
              <a:t>Use this folder to manager your Job Saved Alerts. Click the </a:t>
            </a:r>
            <a:r>
              <a:rPr lang="en-US" sz="1200" b="1" i="1" dirty="0">
                <a:latin typeface="Arial Narrow" panose="020B0606020202030204" pitchFamily="34" charset="0"/>
              </a:rPr>
              <a:t>Create New Job Alert </a:t>
            </a:r>
            <a:r>
              <a:rPr lang="en-US" sz="1200" b="1" dirty="0">
                <a:latin typeface="Arial Narrow" panose="020B0606020202030204" pitchFamily="34" charset="0"/>
              </a:rPr>
              <a:t>button to select a recurring search for jobs that match your requirements. On your next screen, you will need to enter search criteria and </a:t>
            </a:r>
            <a:r>
              <a:rPr lang="en-US" sz="1200" b="1" i="1" dirty="0">
                <a:latin typeface="Arial Narrow" panose="020B0606020202030204" pitchFamily="34" charset="0"/>
              </a:rPr>
              <a:t>Click</a:t>
            </a:r>
            <a:r>
              <a:rPr lang="en-US" sz="1200" b="1" dirty="0">
                <a:latin typeface="Arial Narrow" panose="020B0606020202030204" pitchFamily="34" charset="0"/>
              </a:rPr>
              <a:t> search. Scroll down to the bottom of the page and click </a:t>
            </a:r>
            <a:r>
              <a:rPr lang="en-US" sz="1200" b="1" i="1" dirty="0">
                <a:latin typeface="Arial Narrow" panose="020B0606020202030204" pitchFamily="34" charset="0"/>
              </a:rPr>
              <a:t>Save Search</a:t>
            </a:r>
            <a:r>
              <a:rPr lang="en-US" sz="1200" b="1" dirty="0">
                <a:latin typeface="Arial Narrow" panose="020B0606020202030204" pitchFamily="34" charset="0"/>
              </a:rPr>
              <a:t>. This will save your job search and automatically run it on the schedule you select.</a:t>
            </a:r>
          </a:p>
        </p:txBody>
      </p:sp>
      <p:sp>
        <p:nvSpPr>
          <p:cNvPr id="46" name="TextBox 45"/>
          <p:cNvSpPr txBox="1"/>
          <p:nvPr/>
        </p:nvSpPr>
        <p:spPr>
          <a:xfrm>
            <a:off x="6127585" y="2170791"/>
            <a:ext cx="1807771" cy="276999"/>
          </a:xfrm>
          <a:prstGeom prst="rect">
            <a:avLst/>
          </a:prstGeom>
          <a:noFill/>
        </p:spPr>
        <p:txBody>
          <a:bodyPr wrap="square" rtlCol="0">
            <a:spAutoFit/>
          </a:bodyPr>
          <a:lstStyle/>
          <a:p>
            <a:r>
              <a:rPr lang="en-US" sz="1200" b="1" dirty="0">
                <a:solidFill>
                  <a:schemeClr val="tx2"/>
                </a:solidFill>
              </a:rPr>
              <a:t>[</a:t>
            </a:r>
            <a:r>
              <a:rPr lang="en-US" sz="1200" b="1" u="sng" dirty="0">
                <a:solidFill>
                  <a:schemeClr val="tx2"/>
                </a:solidFill>
              </a:rPr>
              <a:t>Individual Portfolio</a:t>
            </a:r>
            <a:r>
              <a:rPr lang="en-US" sz="1200" b="1" dirty="0">
                <a:solidFill>
                  <a:schemeClr val="tx2"/>
                </a:solidFill>
              </a:rPr>
              <a:t>]</a:t>
            </a:r>
          </a:p>
        </p:txBody>
      </p:sp>
      <p:sp>
        <p:nvSpPr>
          <p:cNvPr id="47" name="Rectangle 46"/>
          <p:cNvSpPr/>
          <p:nvPr/>
        </p:nvSpPr>
        <p:spPr>
          <a:xfrm>
            <a:off x="5961701" y="2447790"/>
            <a:ext cx="2779414" cy="1665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840474" y="2470413"/>
            <a:ext cx="2246392" cy="1488026"/>
            <a:chOff x="6533327" y="2406639"/>
            <a:chExt cx="2300039" cy="1905205"/>
          </a:xfrm>
        </p:grpSpPr>
        <p:sp>
          <p:nvSpPr>
            <p:cNvPr id="49" name="TextBox 48"/>
            <p:cNvSpPr txBox="1"/>
            <p:nvPr/>
          </p:nvSpPr>
          <p:spPr>
            <a:xfrm>
              <a:off x="6901084" y="2406639"/>
              <a:ext cx="1457725" cy="334954"/>
            </a:xfrm>
            <a:prstGeom prst="rect">
              <a:avLst/>
            </a:prstGeom>
            <a:noFill/>
          </p:spPr>
          <p:txBody>
            <a:bodyPr wrap="square" rtlCol="0">
              <a:spAutoFit/>
            </a:bodyPr>
            <a:lstStyle/>
            <a:p>
              <a:r>
                <a:rPr lang="en-US" sz="1100" b="1" u="sng" dirty="0">
                  <a:solidFill>
                    <a:srgbClr val="FF0000"/>
                  </a:solidFill>
                  <a:latin typeface="Arial Narrow" panose="020B0606020202030204" pitchFamily="34" charset="0"/>
                </a:rPr>
                <a:t>My Individual Plans</a:t>
              </a:r>
              <a:endParaRPr lang="en-US" sz="1100" b="1" dirty="0">
                <a:solidFill>
                  <a:srgbClr val="FF0000"/>
                </a:solidFill>
                <a:latin typeface="Arial Narrow" panose="020B0606020202030204" pitchFamily="34" charset="0"/>
              </a:endParaRPr>
            </a:p>
          </p:txBody>
        </p:sp>
        <p:sp>
          <p:nvSpPr>
            <p:cNvPr id="50" name="TextBox 49"/>
            <p:cNvSpPr txBox="1"/>
            <p:nvPr/>
          </p:nvSpPr>
          <p:spPr>
            <a:xfrm>
              <a:off x="7132996" y="2618673"/>
              <a:ext cx="1700370" cy="334954"/>
            </a:xfrm>
            <a:prstGeom prst="rect">
              <a:avLst/>
            </a:prstGeom>
            <a:noFill/>
          </p:spPr>
          <p:txBody>
            <a:bodyPr wrap="square" rtlCol="0">
              <a:spAutoFit/>
            </a:bodyPr>
            <a:lstStyle/>
            <a:p>
              <a:r>
                <a:rPr lang="en-US" sz="1100" u="sng" dirty="0">
                  <a:solidFill>
                    <a:srgbClr val="FF0000"/>
                  </a:solidFill>
                  <a:latin typeface="Arial Narrow" panose="020B0606020202030204" pitchFamily="34" charset="0"/>
                </a:rPr>
                <a:t>Employment Plan Profile</a:t>
              </a:r>
              <a:endParaRPr lang="en-US" sz="1100" dirty="0">
                <a:solidFill>
                  <a:srgbClr val="FF0000"/>
                </a:solidFill>
                <a:latin typeface="Arial Narrow" panose="020B0606020202030204" pitchFamily="34" charset="0"/>
              </a:endParaRPr>
            </a:p>
          </p:txBody>
        </p:sp>
        <p:sp>
          <p:nvSpPr>
            <p:cNvPr id="51" name="Flowchart: Process 50"/>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Process 51"/>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lowchart: Process 53"/>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126372" y="2781012"/>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Résumés</a:t>
              </a:r>
              <a:endParaRPr lang="en-US" sz="1100" dirty="0">
                <a:solidFill>
                  <a:srgbClr val="266196"/>
                </a:solidFill>
                <a:latin typeface="Arial Narrow" panose="020B0606020202030204" pitchFamily="34" charset="0"/>
              </a:endParaRPr>
            </a:p>
          </p:txBody>
        </p:sp>
        <p:sp>
          <p:nvSpPr>
            <p:cNvPr id="57" name="TextBox 56"/>
            <p:cNvSpPr txBox="1"/>
            <p:nvPr/>
          </p:nvSpPr>
          <p:spPr>
            <a:xfrm>
              <a:off x="7146250" y="2959914"/>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Job Applications</a:t>
              </a:r>
              <a:endParaRPr lang="en-US" sz="1100" dirty="0">
                <a:solidFill>
                  <a:srgbClr val="266196"/>
                </a:solidFill>
                <a:latin typeface="Arial Narrow" panose="020B0606020202030204" pitchFamily="34" charset="0"/>
              </a:endParaRPr>
            </a:p>
          </p:txBody>
        </p:sp>
        <p:sp>
          <p:nvSpPr>
            <p:cNvPr id="58" name="Snip and Round Single Corner Rectangle 121"/>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nip and Round Single Corner Rectangle 122"/>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and Round Single Corner Rectangle 123"/>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nip and Round Single Corner Rectangle 124"/>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nip and Round Single Corner Rectangle 125"/>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nip and Round Single Corner Rectangle 126"/>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Online Application</a:t>
              </a:r>
              <a:endParaRPr lang="en-US" sz="1100" dirty="0">
                <a:solidFill>
                  <a:srgbClr val="266196"/>
                </a:solidFill>
                <a:latin typeface="Arial Narrow" panose="020B0606020202030204" pitchFamily="34" charset="0"/>
              </a:endParaRPr>
            </a:p>
          </p:txBody>
        </p:sp>
        <p:sp>
          <p:nvSpPr>
            <p:cNvPr id="65" name="TextBox 64"/>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Employment Goals</a:t>
              </a:r>
              <a:endParaRPr lang="en-US" sz="1100" dirty="0">
                <a:solidFill>
                  <a:srgbClr val="266196"/>
                </a:solidFill>
                <a:latin typeface="Arial Narrow" panose="020B0606020202030204" pitchFamily="34" charset="0"/>
              </a:endParaRPr>
            </a:p>
          </p:txBody>
        </p:sp>
        <p:sp>
          <p:nvSpPr>
            <p:cNvPr id="66" name="TextBox 65"/>
            <p:cNvSpPr txBox="1"/>
            <p:nvPr/>
          </p:nvSpPr>
          <p:spPr>
            <a:xfrm>
              <a:off x="7149544" y="3312186"/>
              <a:ext cx="1457725" cy="334954"/>
            </a:xfrm>
            <a:prstGeom prst="rect">
              <a:avLst/>
            </a:prstGeom>
            <a:noFill/>
          </p:spPr>
          <p:txBody>
            <a:bodyPr wrap="square" rtlCol="0">
              <a:spAutoFit/>
            </a:bodyPr>
            <a:lstStyle/>
            <a:p>
              <a:r>
                <a:rPr lang="en-US" sz="1100" u="sng" dirty="0">
                  <a:solidFill>
                    <a:srgbClr val="C00000"/>
                  </a:solidFill>
                  <a:latin typeface="Arial Narrow" panose="020B0606020202030204" pitchFamily="34" charset="0"/>
                </a:rPr>
                <a:t>Virtual Recruiter</a:t>
              </a:r>
              <a:endParaRPr lang="en-US" sz="1100" dirty="0">
                <a:solidFill>
                  <a:srgbClr val="C00000"/>
                </a:solidFill>
                <a:latin typeface="Arial Narrow" panose="020B0606020202030204" pitchFamily="34" charset="0"/>
              </a:endParaRPr>
            </a:p>
          </p:txBody>
        </p:sp>
        <p:grpSp>
          <p:nvGrpSpPr>
            <p:cNvPr id="67" name="Group 66"/>
            <p:cNvGrpSpPr/>
            <p:nvPr/>
          </p:nvGrpSpPr>
          <p:grpSpPr>
            <a:xfrm>
              <a:off x="6768554" y="3665583"/>
              <a:ext cx="1825482" cy="261610"/>
              <a:chOff x="6917639" y="4033326"/>
              <a:chExt cx="1825482" cy="261610"/>
            </a:xfrm>
          </p:grpSpPr>
          <p:sp>
            <p:nvSpPr>
              <p:cNvPr id="84" name="TextBox 83"/>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Training Plan Profile</a:t>
                </a:r>
                <a:endParaRPr lang="en-US" sz="1100" dirty="0">
                  <a:solidFill>
                    <a:srgbClr val="266196"/>
                  </a:solidFill>
                  <a:latin typeface="Arial Narrow" panose="020B0606020202030204" pitchFamily="34" charset="0"/>
                </a:endParaRPr>
              </a:p>
            </p:txBody>
          </p:sp>
          <p:sp>
            <p:nvSpPr>
              <p:cNvPr id="85" name="Snip and Round Single Corner Rectangle 14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917639" y="4107812"/>
                <a:ext cx="178905" cy="133505"/>
                <a:chOff x="6917639" y="4107812"/>
                <a:chExt cx="178905" cy="133505"/>
              </a:xfrm>
            </p:grpSpPr>
            <p:cxnSp>
              <p:nvCxnSpPr>
                <p:cNvPr id="87" name="Straight Connector 86"/>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Flowchart: Process 87"/>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a:stCxn id="88"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p:cNvGrpSpPr/>
            <p:nvPr/>
          </p:nvGrpSpPr>
          <p:grpSpPr>
            <a:xfrm>
              <a:off x="6763989" y="3858197"/>
              <a:ext cx="1825482" cy="261610"/>
              <a:chOff x="6917639" y="4033326"/>
              <a:chExt cx="1825482" cy="261610"/>
            </a:xfrm>
          </p:grpSpPr>
          <p:sp>
            <p:nvSpPr>
              <p:cNvPr id="77" name="TextBox 76"/>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Benefits Plan Profile</a:t>
                </a:r>
                <a:endParaRPr lang="en-US" sz="1100" dirty="0">
                  <a:solidFill>
                    <a:srgbClr val="266196"/>
                  </a:solidFill>
                  <a:latin typeface="Arial Narrow" panose="020B0606020202030204" pitchFamily="34" charset="0"/>
                </a:endParaRPr>
              </a:p>
            </p:txBody>
          </p:sp>
          <p:sp>
            <p:nvSpPr>
              <p:cNvPr id="78" name="Snip and Round Single Corner Rectangle 141"/>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917639" y="4107812"/>
                <a:ext cx="178905" cy="133505"/>
                <a:chOff x="6917639" y="4107812"/>
                <a:chExt cx="178905" cy="133505"/>
              </a:xfrm>
            </p:grpSpPr>
            <p:cxnSp>
              <p:nvCxnSpPr>
                <p:cNvPr id="80" name="Straight Connector 79"/>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lowchart: Process 80"/>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81"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6761925" y="4050234"/>
              <a:ext cx="1825482" cy="261610"/>
              <a:chOff x="6917639" y="4033326"/>
              <a:chExt cx="1825482" cy="261610"/>
            </a:xfrm>
          </p:grpSpPr>
          <p:sp>
            <p:nvSpPr>
              <p:cNvPr id="70" name="TextBox 69"/>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Financial Plan Profile</a:t>
                </a:r>
                <a:endParaRPr lang="en-US" sz="1100" dirty="0">
                  <a:solidFill>
                    <a:srgbClr val="266196"/>
                  </a:solidFill>
                  <a:latin typeface="Arial Narrow" panose="020B0606020202030204" pitchFamily="34" charset="0"/>
                </a:endParaRPr>
              </a:p>
            </p:txBody>
          </p:sp>
          <p:sp>
            <p:nvSpPr>
              <p:cNvPr id="71" name="Snip and Round Single Corner Rectangle 134"/>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6917639" y="4107812"/>
                <a:ext cx="178905" cy="133505"/>
                <a:chOff x="6917639" y="4107812"/>
                <a:chExt cx="178905" cy="133505"/>
              </a:xfrm>
            </p:grpSpPr>
            <p:cxnSp>
              <p:nvCxnSpPr>
                <p:cNvPr id="73" name="Straight Connector 72"/>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Flowchart: Process 73"/>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91" name="Group 90"/>
          <p:cNvGrpSpPr/>
          <p:nvPr/>
        </p:nvGrpSpPr>
        <p:grpSpPr>
          <a:xfrm>
            <a:off x="5022393" y="2423588"/>
            <a:ext cx="2003058" cy="1488026"/>
            <a:chOff x="6533327" y="2406639"/>
            <a:chExt cx="2077272" cy="1905205"/>
          </a:xfrm>
        </p:grpSpPr>
        <p:sp>
          <p:nvSpPr>
            <p:cNvPr id="92" name="TextBox 91"/>
            <p:cNvSpPr txBox="1"/>
            <p:nvPr/>
          </p:nvSpPr>
          <p:spPr>
            <a:xfrm>
              <a:off x="6901084" y="2406639"/>
              <a:ext cx="1457725" cy="334954"/>
            </a:xfrm>
            <a:prstGeom prst="rect">
              <a:avLst/>
            </a:prstGeom>
            <a:noFill/>
          </p:spPr>
          <p:txBody>
            <a:bodyPr wrap="square" rtlCol="0">
              <a:spAutoFit/>
            </a:bodyPr>
            <a:lstStyle/>
            <a:p>
              <a:r>
                <a:rPr lang="en-US" sz="1100" b="1" u="sng" dirty="0">
                  <a:solidFill>
                    <a:srgbClr val="266196"/>
                  </a:solidFill>
                  <a:latin typeface="Arial Narrow" panose="020B0606020202030204" pitchFamily="34" charset="0"/>
                </a:rPr>
                <a:t>My Individual Profiles</a:t>
              </a:r>
              <a:endParaRPr lang="en-US" sz="1100" b="1" dirty="0">
                <a:solidFill>
                  <a:srgbClr val="266196"/>
                </a:solidFill>
                <a:latin typeface="Arial Narrow" panose="020B0606020202030204" pitchFamily="34" charset="0"/>
              </a:endParaRPr>
            </a:p>
          </p:txBody>
        </p:sp>
        <p:sp>
          <p:nvSpPr>
            <p:cNvPr id="93" name="TextBox 92"/>
            <p:cNvSpPr txBox="1"/>
            <p:nvPr/>
          </p:nvSpPr>
          <p:spPr>
            <a:xfrm>
              <a:off x="7132996" y="2618673"/>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Personal Profile</a:t>
              </a:r>
              <a:endParaRPr lang="en-US" sz="1100" dirty="0">
                <a:solidFill>
                  <a:srgbClr val="266196"/>
                </a:solidFill>
                <a:latin typeface="Arial Narrow" panose="020B0606020202030204" pitchFamily="34" charset="0"/>
              </a:endParaRPr>
            </a:p>
          </p:txBody>
        </p:sp>
        <p:sp>
          <p:nvSpPr>
            <p:cNvPr id="94" name="Flowchart: Process 93"/>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Process 94"/>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lowchart: Process 96"/>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126372" y="2781012"/>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General Information</a:t>
              </a:r>
              <a:endParaRPr lang="en-US" sz="1100" dirty="0">
                <a:solidFill>
                  <a:srgbClr val="266196"/>
                </a:solidFill>
                <a:latin typeface="Arial Narrow" panose="020B0606020202030204" pitchFamily="34" charset="0"/>
              </a:endParaRPr>
            </a:p>
          </p:txBody>
        </p:sp>
        <p:sp>
          <p:nvSpPr>
            <p:cNvPr id="100" name="TextBox 99"/>
            <p:cNvSpPr txBox="1"/>
            <p:nvPr/>
          </p:nvSpPr>
          <p:spPr>
            <a:xfrm>
              <a:off x="7146250" y="2959913"/>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Background</a:t>
              </a:r>
              <a:endParaRPr lang="en-US" sz="1100" dirty="0">
                <a:solidFill>
                  <a:srgbClr val="266196"/>
                </a:solidFill>
                <a:latin typeface="Arial Narrow" panose="020B0606020202030204" pitchFamily="34" charset="0"/>
              </a:endParaRPr>
            </a:p>
          </p:txBody>
        </p:sp>
        <p:sp>
          <p:nvSpPr>
            <p:cNvPr id="101" name="Snip and Round Single Corner Rectangle 50"/>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Snip and Round Single Corner Rectangle 51"/>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Snip and Round Single Corner Rectangle 52"/>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nip and Round Single Corner Rectangle 59"/>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Snip and Round Single Corner Rectangle 60"/>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nip and Round Single Corner Rectangle 61"/>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Activities</a:t>
              </a:r>
              <a:endParaRPr lang="en-US" sz="1100" dirty="0">
                <a:solidFill>
                  <a:srgbClr val="266196"/>
                </a:solidFill>
                <a:latin typeface="Arial Narrow" panose="020B0606020202030204" pitchFamily="34" charset="0"/>
              </a:endParaRPr>
            </a:p>
          </p:txBody>
        </p:sp>
        <p:sp>
          <p:nvSpPr>
            <p:cNvPr id="108" name="TextBox 107"/>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Documents</a:t>
              </a:r>
              <a:endParaRPr lang="en-US" sz="1100" dirty="0">
                <a:solidFill>
                  <a:srgbClr val="266196"/>
                </a:solidFill>
                <a:latin typeface="Arial Narrow" panose="020B0606020202030204" pitchFamily="34" charset="0"/>
              </a:endParaRPr>
            </a:p>
          </p:txBody>
        </p:sp>
        <p:sp>
          <p:nvSpPr>
            <p:cNvPr id="109" name="TextBox 108"/>
            <p:cNvSpPr txBox="1"/>
            <p:nvPr/>
          </p:nvSpPr>
          <p:spPr>
            <a:xfrm>
              <a:off x="7149544" y="331218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Memo</a:t>
              </a:r>
              <a:endParaRPr lang="en-US" sz="1100" dirty="0">
                <a:solidFill>
                  <a:srgbClr val="266196"/>
                </a:solidFill>
                <a:latin typeface="Arial Narrow" panose="020B0606020202030204" pitchFamily="34" charset="0"/>
              </a:endParaRPr>
            </a:p>
          </p:txBody>
        </p:sp>
        <p:grpSp>
          <p:nvGrpSpPr>
            <p:cNvPr id="110" name="Group 109"/>
            <p:cNvGrpSpPr/>
            <p:nvPr/>
          </p:nvGrpSpPr>
          <p:grpSpPr>
            <a:xfrm>
              <a:off x="6768554" y="3665583"/>
              <a:ext cx="1825482" cy="261610"/>
              <a:chOff x="6917639" y="4033326"/>
              <a:chExt cx="1825482" cy="261610"/>
            </a:xfrm>
          </p:grpSpPr>
          <p:sp>
            <p:nvSpPr>
              <p:cNvPr id="127" name="TextBox 126"/>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Search History Profile</a:t>
                </a:r>
                <a:endParaRPr lang="en-US" sz="1100" dirty="0">
                  <a:solidFill>
                    <a:srgbClr val="266196"/>
                  </a:solidFill>
                  <a:latin typeface="Arial Narrow" panose="020B0606020202030204" pitchFamily="34" charset="0"/>
                </a:endParaRPr>
              </a:p>
            </p:txBody>
          </p:sp>
          <p:sp>
            <p:nvSpPr>
              <p:cNvPr id="128" name="Snip and Round Single Corner Rectangle 75"/>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6917639" y="4107812"/>
                <a:ext cx="178905" cy="133505"/>
                <a:chOff x="6917639" y="4107812"/>
                <a:chExt cx="178905" cy="133505"/>
              </a:xfrm>
            </p:grpSpPr>
            <p:cxnSp>
              <p:nvCxnSpPr>
                <p:cNvPr id="130" name="Straight Connector 129"/>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lowchart: Process 130"/>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1"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6763989" y="3858197"/>
              <a:ext cx="1825482" cy="261610"/>
              <a:chOff x="6917639" y="4033326"/>
              <a:chExt cx="1825482" cy="261610"/>
            </a:xfrm>
          </p:grpSpPr>
          <p:sp>
            <p:nvSpPr>
              <p:cNvPr id="120" name="TextBox 119"/>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Self Assessment Profile</a:t>
                </a:r>
                <a:endParaRPr lang="en-US" sz="1100" dirty="0">
                  <a:solidFill>
                    <a:srgbClr val="266196"/>
                  </a:solidFill>
                  <a:latin typeface="Arial Narrow" panose="020B0606020202030204" pitchFamily="34" charset="0"/>
                </a:endParaRPr>
              </a:p>
            </p:txBody>
          </p:sp>
          <p:sp>
            <p:nvSpPr>
              <p:cNvPr id="121" name="Snip and Round Single Corner Rectangle 8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6917639" y="4107812"/>
                <a:ext cx="178905" cy="133505"/>
                <a:chOff x="6917639" y="4107812"/>
                <a:chExt cx="178905" cy="133505"/>
              </a:xfrm>
            </p:grpSpPr>
            <p:cxnSp>
              <p:nvCxnSpPr>
                <p:cNvPr id="123" name="Straight Connector 122"/>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Flowchart: Process 123"/>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a:stCxn id="124"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6761925" y="4050234"/>
              <a:ext cx="1825482" cy="261610"/>
              <a:chOff x="6917639" y="4033326"/>
              <a:chExt cx="1825482" cy="261610"/>
            </a:xfrm>
          </p:grpSpPr>
          <p:sp>
            <p:nvSpPr>
              <p:cNvPr id="113" name="TextBox 112"/>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Communications Profile</a:t>
                </a:r>
                <a:endParaRPr lang="en-US" sz="1100" dirty="0">
                  <a:solidFill>
                    <a:srgbClr val="266196"/>
                  </a:solidFill>
                  <a:latin typeface="Arial Narrow" panose="020B0606020202030204" pitchFamily="34" charset="0"/>
                </a:endParaRPr>
              </a:p>
            </p:txBody>
          </p:sp>
          <p:sp>
            <p:nvSpPr>
              <p:cNvPr id="114" name="Snip and Round Single Corner Rectangle 96"/>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917639" y="4107812"/>
                <a:ext cx="178905" cy="133505"/>
                <a:chOff x="6917639" y="4107812"/>
                <a:chExt cx="178905" cy="133505"/>
              </a:xfrm>
            </p:grpSpPr>
            <p:cxnSp>
              <p:nvCxnSpPr>
                <p:cNvPr id="116" name="Straight Connector 115"/>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Flowchart: Process 116"/>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stCxn id="117"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34" name="Group 133"/>
          <p:cNvGrpSpPr/>
          <p:nvPr/>
        </p:nvGrpSpPr>
        <p:grpSpPr>
          <a:xfrm>
            <a:off x="5639012" y="5996560"/>
            <a:ext cx="1770460" cy="313621"/>
            <a:chOff x="3353633" y="5513214"/>
            <a:chExt cx="1770460" cy="313621"/>
          </a:xfrm>
          <a:solidFill>
            <a:schemeClr val="accent6">
              <a:lumMod val="40000"/>
              <a:lumOff val="60000"/>
            </a:schemeClr>
          </a:solidFill>
        </p:grpSpPr>
        <p:sp>
          <p:nvSpPr>
            <p:cNvPr id="135" name="Flowchart: Alternate Process 134"/>
            <p:cNvSpPr/>
            <p:nvPr/>
          </p:nvSpPr>
          <p:spPr>
            <a:xfrm>
              <a:off x="3353633" y="5519058"/>
              <a:ext cx="1760835" cy="307777"/>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3363258" y="5513214"/>
              <a:ext cx="1760835" cy="307777"/>
            </a:xfrm>
            <a:prstGeom prst="rect">
              <a:avLst/>
            </a:prstGeom>
            <a:grpFill/>
          </p:spPr>
          <p:txBody>
            <a:bodyPr wrap="square" rtlCol="0">
              <a:spAutoFit/>
            </a:bodyPr>
            <a:lstStyle/>
            <a:p>
              <a:pPr algn="ctr"/>
              <a:r>
                <a:rPr lang="en-US" sz="1400" b="1" dirty="0">
                  <a:latin typeface="Arial Narrow" panose="020B0606020202030204" pitchFamily="34" charset="0"/>
                </a:rPr>
                <a:t>Create new Job Alert</a:t>
              </a:r>
            </a:p>
          </p:txBody>
        </p:sp>
      </p:grpSp>
      <p:sp>
        <p:nvSpPr>
          <p:cNvPr id="150" name="Rectangle 149"/>
          <p:cNvSpPr/>
          <p:nvPr/>
        </p:nvSpPr>
        <p:spPr>
          <a:xfrm>
            <a:off x="2462596" y="5552482"/>
            <a:ext cx="8310784" cy="32154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5914592" y="5590643"/>
            <a:ext cx="1262410" cy="261610"/>
          </a:xfrm>
          <a:prstGeom prst="rect">
            <a:avLst/>
          </a:prstGeom>
        </p:spPr>
        <p:txBody>
          <a:bodyPr wrap="square">
            <a:spAutoFit/>
          </a:bodyPr>
          <a:lstStyle/>
          <a:p>
            <a:pPr algn="ctr"/>
            <a:r>
              <a:rPr lang="en-US" sz="1100" b="1" dirty="0">
                <a:latin typeface="Arial Narrow" panose="020B0606020202030204" pitchFamily="34" charset="0"/>
              </a:rPr>
              <a:t>0 Records Found</a:t>
            </a:r>
            <a:endParaRPr lang="en-US" sz="1100" dirty="0"/>
          </a:p>
        </p:txBody>
      </p:sp>
      <p:grpSp>
        <p:nvGrpSpPr>
          <p:cNvPr id="152" name="Group 151"/>
          <p:cNvGrpSpPr/>
          <p:nvPr/>
        </p:nvGrpSpPr>
        <p:grpSpPr>
          <a:xfrm>
            <a:off x="9500704" y="4982388"/>
            <a:ext cx="402157" cy="311636"/>
            <a:chOff x="8150053" y="5040774"/>
            <a:chExt cx="402157" cy="311636"/>
          </a:xfrm>
        </p:grpSpPr>
        <p:sp>
          <p:nvSpPr>
            <p:cNvPr id="153" name="Flowchart: Connector 152"/>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155" name="Rectangle 154"/>
          <p:cNvSpPr/>
          <p:nvPr/>
        </p:nvSpPr>
        <p:spPr>
          <a:xfrm>
            <a:off x="9769254" y="5024654"/>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sp>
        <p:nvSpPr>
          <p:cNvPr id="157" name="Down Arrow 16"/>
          <p:cNvSpPr/>
          <p:nvPr/>
        </p:nvSpPr>
        <p:spPr>
          <a:xfrm rot="7785634">
            <a:off x="8351941" y="3310485"/>
            <a:ext cx="196788" cy="23434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462596" y="4177585"/>
            <a:ext cx="8310784" cy="397730"/>
            <a:chOff x="2323450" y="4177585"/>
            <a:chExt cx="8310784" cy="397730"/>
          </a:xfrm>
        </p:grpSpPr>
        <p:sp>
          <p:nvSpPr>
            <p:cNvPr id="137" name="Rectangle 136"/>
            <p:cNvSpPr/>
            <p:nvPr/>
          </p:nvSpPr>
          <p:spPr>
            <a:xfrm>
              <a:off x="2340013" y="4177585"/>
              <a:ext cx="8294221" cy="39441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732097" y="4235310"/>
              <a:ext cx="842468" cy="261610"/>
            </a:xfrm>
            <a:prstGeom prst="rect">
              <a:avLst/>
            </a:prstGeom>
          </p:spPr>
          <p:txBody>
            <a:bodyPr wrap="square">
              <a:spAutoFit/>
            </a:bodyPr>
            <a:lstStyle/>
            <a:p>
              <a:pPr algn="ctr"/>
              <a:r>
                <a:rPr lang="en-US" sz="1100" b="1" u="sng" dirty="0">
                  <a:latin typeface="Arial Narrow" panose="020B0606020202030204" pitchFamily="34" charset="0"/>
                </a:rPr>
                <a:t>Résumés</a:t>
              </a:r>
              <a:endParaRPr lang="en-US" sz="1100" u="sng" dirty="0"/>
            </a:p>
          </p:txBody>
        </p:sp>
        <p:sp>
          <p:nvSpPr>
            <p:cNvPr id="139" name="Rectangle 138"/>
            <p:cNvSpPr/>
            <p:nvPr/>
          </p:nvSpPr>
          <p:spPr>
            <a:xfrm>
              <a:off x="3891107" y="4228686"/>
              <a:ext cx="1848505" cy="261610"/>
            </a:xfrm>
            <a:prstGeom prst="rect">
              <a:avLst/>
            </a:prstGeom>
          </p:spPr>
          <p:txBody>
            <a:bodyPr wrap="square">
              <a:spAutoFit/>
            </a:bodyPr>
            <a:lstStyle/>
            <a:p>
              <a:pPr algn="ctr"/>
              <a:r>
                <a:rPr lang="en-US" sz="1100" b="1" u="sng" dirty="0">
                  <a:latin typeface="Arial Narrow" panose="020B0606020202030204" pitchFamily="34" charset="0"/>
                </a:rPr>
                <a:t>Job Application</a:t>
              </a:r>
              <a:endParaRPr lang="en-US" sz="1100" u="sng" dirty="0"/>
            </a:p>
          </p:txBody>
        </p:sp>
        <p:sp>
          <p:nvSpPr>
            <p:cNvPr id="140" name="Rectangle 139"/>
            <p:cNvSpPr/>
            <p:nvPr/>
          </p:nvSpPr>
          <p:spPr>
            <a:xfrm>
              <a:off x="5861582" y="4235624"/>
              <a:ext cx="1262410" cy="261610"/>
            </a:xfrm>
            <a:prstGeom prst="rect">
              <a:avLst/>
            </a:prstGeom>
          </p:spPr>
          <p:txBody>
            <a:bodyPr wrap="square">
              <a:spAutoFit/>
            </a:bodyPr>
            <a:lstStyle/>
            <a:p>
              <a:pPr algn="ctr"/>
              <a:r>
                <a:rPr lang="en-US" sz="1100" b="1" u="sng" dirty="0">
                  <a:latin typeface="Arial Narrow" panose="020B0606020202030204" pitchFamily="34" charset="0"/>
                </a:rPr>
                <a:t>Online Application</a:t>
              </a:r>
              <a:endParaRPr lang="en-US" sz="1100" u="sng" dirty="0"/>
            </a:p>
          </p:txBody>
        </p:sp>
        <p:sp>
          <p:nvSpPr>
            <p:cNvPr id="144" name="Rectangle 143"/>
            <p:cNvSpPr/>
            <p:nvPr/>
          </p:nvSpPr>
          <p:spPr>
            <a:xfrm>
              <a:off x="9181417" y="4238631"/>
              <a:ext cx="1305672" cy="261610"/>
            </a:xfrm>
            <a:prstGeom prst="rect">
              <a:avLst/>
            </a:prstGeom>
          </p:spPr>
          <p:txBody>
            <a:bodyPr wrap="square">
              <a:spAutoFit/>
            </a:bodyPr>
            <a:lstStyle/>
            <a:p>
              <a:pPr algn="ctr"/>
              <a:r>
                <a:rPr lang="en-US" sz="1100" b="1" u="sng" dirty="0">
                  <a:latin typeface="Arial Narrow" panose="020B0606020202030204" pitchFamily="34" charset="0"/>
                </a:rPr>
                <a:t>Employment Goals</a:t>
              </a:r>
              <a:endParaRPr lang="en-US" sz="1100" u="sng" dirty="0"/>
            </a:p>
          </p:txBody>
        </p:sp>
        <p:sp>
          <p:nvSpPr>
            <p:cNvPr id="2" name="Rectangle 1"/>
            <p:cNvSpPr/>
            <p:nvPr/>
          </p:nvSpPr>
          <p:spPr>
            <a:xfrm>
              <a:off x="2323450" y="4177585"/>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986578" y="4180900"/>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645007" y="4178991"/>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7309952" y="4180900"/>
              <a:ext cx="1662141" cy="39441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8972093" y="4180898"/>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7561308" y="4238939"/>
              <a:ext cx="1199868" cy="261610"/>
            </a:xfrm>
            <a:prstGeom prst="rect">
              <a:avLst/>
            </a:prstGeom>
          </p:spPr>
          <p:txBody>
            <a:bodyPr wrap="square">
              <a:spAutoFit/>
            </a:bodyPr>
            <a:lstStyle/>
            <a:p>
              <a:pPr algn="ctr"/>
              <a:r>
                <a:rPr lang="en-US" sz="1100" b="1" u="sng" dirty="0">
                  <a:latin typeface="Arial Narrow" panose="020B0606020202030204" pitchFamily="34" charset="0"/>
                </a:rPr>
                <a:t>Virtual Recruiter</a:t>
              </a:r>
              <a:endParaRPr lang="en-US" sz="1100" u="sng" dirty="0"/>
            </a:p>
          </p:txBody>
        </p:sp>
      </p:grpSp>
      <p:sp>
        <p:nvSpPr>
          <p:cNvPr id="162" name="Rectangle 5"/>
          <p:cNvSpPr>
            <a:spLocks noChangeArrowheads="1"/>
          </p:cNvSpPr>
          <p:nvPr/>
        </p:nvSpPr>
        <p:spPr bwMode="auto">
          <a:xfrm>
            <a:off x="267620" y="4575315"/>
            <a:ext cx="4927286" cy="2246769"/>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FF0000"/>
                </a:solidFill>
                <a:latin typeface="Candara" panose="020E0502030303020204" pitchFamily="34" charset="0"/>
              </a:rPr>
              <a:t>With </a:t>
            </a:r>
            <a:r>
              <a:rPr lang="en-US" altLang="en-US" sz="2800" dirty="0">
                <a:solidFill>
                  <a:srgbClr val="FF0000"/>
                </a:solidFill>
                <a:latin typeface="Candara" panose="020E0502030303020204" pitchFamily="34" charset="0"/>
              </a:rPr>
              <a:t>no previous Job Alerts, this page will </a:t>
            </a:r>
            <a:r>
              <a:rPr lang="en-US" altLang="en-US" sz="2800" dirty="0" smtClean="0">
                <a:solidFill>
                  <a:srgbClr val="FF0000"/>
                </a:solidFill>
                <a:latin typeface="Candara" panose="020E0502030303020204" pitchFamily="34" charset="0"/>
              </a:rPr>
              <a:t>show “</a:t>
            </a:r>
            <a:r>
              <a:rPr lang="en-US" altLang="en-US" sz="2800" dirty="0">
                <a:solidFill>
                  <a:srgbClr val="FF0000"/>
                </a:solidFill>
                <a:latin typeface="Candara" panose="020E0502030303020204" pitchFamily="34" charset="0"/>
              </a:rPr>
              <a:t>0 Records Found.”  To begin the Job Alerts process, click on </a:t>
            </a:r>
            <a:r>
              <a:rPr lang="en-US" altLang="en-US" sz="2800" dirty="0" smtClean="0">
                <a:solidFill>
                  <a:srgbClr val="FF0000"/>
                </a:solidFill>
                <a:latin typeface="Candara" panose="020E0502030303020204" pitchFamily="34" charset="0"/>
              </a:rPr>
              <a:t>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Create new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Job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Alert</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sp>
        <p:nvSpPr>
          <p:cNvPr id="156" name="Down Arrow 16"/>
          <p:cNvSpPr/>
          <p:nvPr/>
        </p:nvSpPr>
        <p:spPr>
          <a:xfrm rot="3231744">
            <a:off x="7326922" y="5797620"/>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1000" fill="hold"/>
                                        <p:tgtEl>
                                          <p:spTgt spid="156"/>
                                        </p:tgtEl>
                                        <p:attrNameLst>
                                          <p:attrName>ppt_x</p:attrName>
                                        </p:attrNameLst>
                                      </p:cBhvr>
                                      <p:tavLst>
                                        <p:tav tm="0">
                                          <p:val>
                                            <p:strVal val="1+#ppt_w/2"/>
                                          </p:val>
                                        </p:tav>
                                        <p:tav tm="100000">
                                          <p:val>
                                            <p:strVal val="#ppt_x"/>
                                          </p:val>
                                        </p:tav>
                                      </p:tavLst>
                                    </p:anim>
                                    <p:anim calcmode="lin" valueType="num">
                                      <p:cBhvr additive="base">
                                        <p:cTn id="8" dur="1000" fill="hold"/>
                                        <p:tgtEl>
                                          <p:spTgt spid="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620858" y="6108420"/>
            <a:ext cx="2407190"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148760"/>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Search Criteria for a Job Alert</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4" name="Slide Number Placeholder 3"/>
          <p:cNvSpPr>
            <a:spLocks noGrp="1"/>
          </p:cNvSpPr>
          <p:nvPr>
            <p:ph type="sldNum" sz="quarter" idx="12"/>
          </p:nvPr>
        </p:nvSpPr>
        <p:spPr>
          <a:xfrm>
            <a:off x="5996539" y="6486885"/>
            <a:ext cx="365756" cy="365125"/>
          </a:xfrm>
        </p:spPr>
        <p:txBody>
          <a:bodyPr/>
          <a:lstStyle/>
          <a:p>
            <a:fld id="{AF9DD44E-2746-4F7C-A6DC-C6840E4448F3}" type="slidenum">
              <a:rPr lang="en-US" smtClean="0"/>
              <a:t>57</a:t>
            </a:fld>
            <a:endParaRPr lang="en-US" dirty="0"/>
          </a:p>
        </p:txBody>
      </p:sp>
      <p:pic>
        <p:nvPicPr>
          <p:cNvPr id="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1038356" y="1245660"/>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2410037" y="1909757"/>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65135" y="2275119"/>
            <a:ext cx="7563448" cy="276999"/>
          </a:xfrm>
          <a:prstGeom prst="rect">
            <a:avLst/>
          </a:prstGeom>
          <a:noFill/>
          <a:ln w="12700">
            <a:noFill/>
          </a:ln>
        </p:spPr>
        <p:txBody>
          <a:bodyPr wrap="square" rtlCol="0">
            <a:spAutoFit/>
          </a:bodyPr>
          <a:lstStyle/>
          <a:p>
            <a:r>
              <a:rPr lang="en-US" sz="1200" dirty="0">
                <a:latin typeface="Arial Narrow" panose="020B0606020202030204" pitchFamily="34" charset="0"/>
              </a:rPr>
              <a:t>Here are your most recently selected jobs: </a:t>
            </a:r>
            <a:r>
              <a:rPr lang="en-US" sz="1200" u="sng" dirty="0">
                <a:latin typeface="Arial Narrow" panose="020B0606020202030204" pitchFamily="34" charset="0"/>
              </a:rPr>
              <a:t>Marketing Manager</a:t>
            </a:r>
            <a:r>
              <a:rPr lang="en-US" sz="1200" dirty="0">
                <a:latin typeface="Arial Narrow" panose="020B0606020202030204" pitchFamily="34" charset="0"/>
              </a:rPr>
              <a:t>: </a:t>
            </a:r>
            <a:r>
              <a:rPr lang="en-US" sz="1200" u="sng" dirty="0">
                <a:latin typeface="Arial Narrow" panose="020B0606020202030204" pitchFamily="34" charset="0"/>
              </a:rPr>
              <a:t>Integrated Marketing Manager</a:t>
            </a:r>
            <a:r>
              <a:rPr lang="en-US" sz="1200" dirty="0">
                <a:latin typeface="Arial Narrow" panose="020B0606020202030204" pitchFamily="34" charset="0"/>
              </a:rPr>
              <a:t>: </a:t>
            </a:r>
            <a:r>
              <a:rPr lang="en-US" sz="1200" u="sng" dirty="0">
                <a:latin typeface="Arial Narrow" panose="020B0606020202030204" pitchFamily="34" charset="0"/>
              </a:rPr>
              <a:t>Design Marketing Manager </a:t>
            </a:r>
          </a:p>
        </p:txBody>
      </p:sp>
      <p:grpSp>
        <p:nvGrpSpPr>
          <p:cNvPr id="20" name="Group 19"/>
          <p:cNvGrpSpPr/>
          <p:nvPr/>
        </p:nvGrpSpPr>
        <p:grpSpPr>
          <a:xfrm>
            <a:off x="9583650" y="2037279"/>
            <a:ext cx="402157" cy="311636"/>
            <a:chOff x="8150053" y="5040774"/>
            <a:chExt cx="402157" cy="311636"/>
          </a:xfrm>
        </p:grpSpPr>
        <p:sp>
          <p:nvSpPr>
            <p:cNvPr id="21" name="Flowchart: Connector 20"/>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23" name="Rectangle 22"/>
          <p:cNvSpPr/>
          <p:nvPr/>
        </p:nvSpPr>
        <p:spPr>
          <a:xfrm>
            <a:off x="9852200" y="2079545"/>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pic>
        <p:nvPicPr>
          <p:cNvPr id="24"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487207" y="1225225"/>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25" name="Group 24"/>
          <p:cNvGrpSpPr/>
          <p:nvPr/>
        </p:nvGrpSpPr>
        <p:grpSpPr>
          <a:xfrm>
            <a:off x="1038356" y="896880"/>
            <a:ext cx="10507350" cy="444180"/>
            <a:chOff x="740389" y="2334394"/>
            <a:chExt cx="10579884" cy="523220"/>
          </a:xfrm>
        </p:grpSpPr>
        <p:sp>
          <p:nvSpPr>
            <p:cNvPr id="26" name="Rectangle 25"/>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8" name="Group 27"/>
            <p:cNvGrpSpPr/>
            <p:nvPr/>
          </p:nvGrpSpPr>
          <p:grpSpPr>
            <a:xfrm>
              <a:off x="3461961" y="2448074"/>
              <a:ext cx="249571" cy="209014"/>
              <a:chOff x="1588167" y="3041574"/>
              <a:chExt cx="962529" cy="918083"/>
            </a:xfrm>
            <a:solidFill>
              <a:schemeClr val="bg1"/>
            </a:solidFill>
          </p:grpSpPr>
          <p:sp>
            <p:nvSpPr>
              <p:cNvPr id="52" name="Rectangle 51"/>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30" name="TextBox 29"/>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31" name="TextBox 30"/>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32" name="TextBox 31"/>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33" name="Group 32"/>
            <p:cNvGrpSpPr/>
            <p:nvPr/>
          </p:nvGrpSpPr>
          <p:grpSpPr>
            <a:xfrm>
              <a:off x="961415" y="2450591"/>
              <a:ext cx="284290" cy="233287"/>
              <a:chOff x="2426677" y="3393831"/>
              <a:chExt cx="284290" cy="233287"/>
            </a:xfrm>
          </p:grpSpPr>
          <p:sp>
            <p:nvSpPr>
              <p:cNvPr id="49"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35"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rot="16200000">
              <a:off x="6806807" y="2433804"/>
              <a:ext cx="253390" cy="246758"/>
              <a:chOff x="673358" y="3458547"/>
              <a:chExt cx="2797311" cy="2057400"/>
            </a:xfrm>
            <a:solidFill>
              <a:schemeClr val="bg1"/>
            </a:solidFill>
          </p:grpSpPr>
          <p:sp>
            <p:nvSpPr>
              <p:cNvPr id="46" name="Flowchart: Magnetic Disk 45"/>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841416" y="2443960"/>
              <a:ext cx="167995" cy="238993"/>
              <a:chOff x="3124200" y="1769708"/>
              <a:chExt cx="1371598" cy="1659292"/>
            </a:xfrm>
            <a:solidFill>
              <a:schemeClr val="bg1"/>
            </a:solidFill>
          </p:grpSpPr>
          <p:sp>
            <p:nvSpPr>
              <p:cNvPr id="40" name="Flowchart: Delay 39"/>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56" name="TextBox 55"/>
          <p:cNvSpPr txBox="1"/>
          <p:nvPr/>
        </p:nvSpPr>
        <p:spPr>
          <a:xfrm>
            <a:off x="3621902" y="1314787"/>
            <a:ext cx="8215602" cy="461665"/>
          </a:xfrm>
          <a:prstGeom prst="rect">
            <a:avLst/>
          </a:prstGeom>
          <a:noFill/>
          <a:ln w="12700">
            <a:noFill/>
          </a:ln>
        </p:spPr>
        <p:txBody>
          <a:bodyPr wrap="square" rtlCol="0">
            <a:spAutoFit/>
          </a:bodyPr>
          <a:lstStyle/>
          <a:p>
            <a:r>
              <a:rPr lang="en-US" sz="1200" b="1" dirty="0">
                <a:latin typeface="Arial Narrow" panose="020B0606020202030204" pitchFamily="34" charset="0"/>
              </a:rPr>
              <a:t>Please choose one of the methods below to view available job openings in the area you selected. To create an automated job search (virtual recruiter), select criteria below, perform the search and then save your search at the bottom of the results screen.    </a:t>
            </a:r>
          </a:p>
        </p:txBody>
      </p:sp>
      <p:sp>
        <p:nvSpPr>
          <p:cNvPr id="57" name="TextBox 56"/>
          <p:cNvSpPr txBox="1"/>
          <p:nvPr/>
        </p:nvSpPr>
        <p:spPr>
          <a:xfrm>
            <a:off x="3633313" y="1702985"/>
            <a:ext cx="8065044" cy="276999"/>
          </a:xfrm>
          <a:prstGeom prst="rect">
            <a:avLst/>
          </a:prstGeom>
          <a:noFill/>
          <a:ln w="12700">
            <a:noFill/>
          </a:ln>
        </p:spPr>
        <p:txBody>
          <a:bodyPr wrap="square" rtlCol="0">
            <a:spAutoFit/>
          </a:bodyPr>
          <a:lstStyle/>
          <a:p>
            <a:r>
              <a:rPr lang="en-US" sz="1200" b="1" dirty="0">
                <a:solidFill>
                  <a:srgbClr val="FF0000"/>
                </a:solidFill>
                <a:latin typeface="Arial Narrow" panose="020B0606020202030204" pitchFamily="34" charset="0"/>
              </a:rPr>
              <a:t>WARNING: Always be on the lookout for job scams! Learn more on how to protect yourself against online scams and identity theft.   </a:t>
            </a:r>
          </a:p>
        </p:txBody>
      </p:sp>
      <p:sp>
        <p:nvSpPr>
          <p:cNvPr id="58" name="TextBox 57"/>
          <p:cNvSpPr txBox="1"/>
          <p:nvPr/>
        </p:nvSpPr>
        <p:spPr>
          <a:xfrm>
            <a:off x="2458511" y="2536848"/>
            <a:ext cx="2848985" cy="276999"/>
          </a:xfrm>
          <a:prstGeom prst="rect">
            <a:avLst/>
          </a:prstGeom>
          <a:noFill/>
          <a:ln w="12700">
            <a:noFill/>
          </a:ln>
        </p:spPr>
        <p:txBody>
          <a:bodyPr wrap="square" rtlCol="0">
            <a:spAutoFit/>
          </a:bodyPr>
          <a:lstStyle/>
          <a:p>
            <a:r>
              <a:rPr lang="en-US" sz="1200" b="1" u="sng" dirty="0">
                <a:solidFill>
                  <a:schemeClr val="tx2"/>
                </a:solidFill>
                <a:latin typeface="Arial Narrow" panose="020B0606020202030204" pitchFamily="34" charset="0"/>
              </a:rPr>
              <a:t>Execute a saved job search/Virtual Recruiter</a:t>
            </a:r>
          </a:p>
        </p:txBody>
      </p:sp>
      <p:sp>
        <p:nvSpPr>
          <p:cNvPr id="59" name="Rectangle 58"/>
          <p:cNvSpPr/>
          <p:nvPr/>
        </p:nvSpPr>
        <p:spPr>
          <a:xfrm>
            <a:off x="2487207" y="2941983"/>
            <a:ext cx="9211150" cy="73549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658177" y="3009648"/>
            <a:ext cx="670856" cy="600164"/>
          </a:xfrm>
          <a:prstGeom prst="rect">
            <a:avLst/>
          </a:prstGeom>
        </p:spPr>
        <p:txBody>
          <a:bodyPr wrap="square">
            <a:spAutoFit/>
          </a:bodyPr>
          <a:lstStyle/>
          <a:p>
            <a:pPr algn="ctr"/>
            <a:r>
              <a:rPr lang="en-US" sz="1100" b="1" dirty="0">
                <a:latin typeface="Arial Narrow" panose="020B0606020202030204" pitchFamily="34" charset="0"/>
              </a:rPr>
              <a:t>Quick Job Search</a:t>
            </a:r>
            <a:endParaRPr lang="en-US" sz="1100" dirty="0"/>
          </a:p>
        </p:txBody>
      </p:sp>
      <p:sp>
        <p:nvSpPr>
          <p:cNvPr id="61" name="Rectangle 60"/>
          <p:cNvSpPr/>
          <p:nvPr/>
        </p:nvSpPr>
        <p:spPr>
          <a:xfrm>
            <a:off x="3993318" y="3003024"/>
            <a:ext cx="740830" cy="600164"/>
          </a:xfrm>
          <a:prstGeom prst="rect">
            <a:avLst/>
          </a:prstGeom>
        </p:spPr>
        <p:txBody>
          <a:bodyPr wrap="square">
            <a:spAutoFit/>
          </a:bodyPr>
          <a:lstStyle/>
          <a:p>
            <a:pPr algn="ctr"/>
            <a:r>
              <a:rPr lang="en-US" sz="1100" b="1" u="sng" dirty="0">
                <a:latin typeface="Arial Narrow" panose="020B0606020202030204" pitchFamily="34" charset="0"/>
              </a:rPr>
              <a:t>Advanced Job Search</a:t>
            </a:r>
            <a:endParaRPr lang="en-US" sz="1100" u="sng" dirty="0"/>
          </a:p>
        </p:txBody>
      </p:sp>
      <p:sp>
        <p:nvSpPr>
          <p:cNvPr id="62" name="Rectangle 61"/>
          <p:cNvSpPr/>
          <p:nvPr/>
        </p:nvSpPr>
        <p:spPr>
          <a:xfrm>
            <a:off x="5199252" y="3006339"/>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Employer</a:t>
            </a:r>
            <a:endParaRPr lang="en-US" sz="1100" u="sng" dirty="0"/>
          </a:p>
        </p:txBody>
      </p:sp>
      <p:sp>
        <p:nvSpPr>
          <p:cNvPr id="63" name="Rectangle 62"/>
          <p:cNvSpPr/>
          <p:nvPr/>
        </p:nvSpPr>
        <p:spPr>
          <a:xfrm>
            <a:off x="6524454" y="3009654"/>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Education</a:t>
            </a:r>
            <a:endParaRPr lang="en-US" sz="1100" u="sng" dirty="0"/>
          </a:p>
        </p:txBody>
      </p:sp>
      <p:sp>
        <p:nvSpPr>
          <p:cNvPr id="64" name="Rectangle 63"/>
          <p:cNvSpPr/>
          <p:nvPr/>
        </p:nvSpPr>
        <p:spPr>
          <a:xfrm>
            <a:off x="7756890" y="3009654"/>
            <a:ext cx="953706" cy="430887"/>
          </a:xfrm>
          <a:prstGeom prst="rect">
            <a:avLst/>
          </a:prstGeom>
        </p:spPr>
        <p:txBody>
          <a:bodyPr wrap="square">
            <a:spAutoFit/>
          </a:bodyPr>
          <a:lstStyle/>
          <a:p>
            <a:pPr algn="ctr"/>
            <a:r>
              <a:rPr lang="en-US" sz="1100" b="1" u="sng" dirty="0">
                <a:latin typeface="Arial Narrow" panose="020B0606020202030204" pitchFamily="34" charset="0"/>
              </a:rPr>
              <a:t>Job Search by Skills</a:t>
            </a:r>
            <a:endParaRPr lang="en-US" sz="1100" u="sng" dirty="0"/>
          </a:p>
        </p:txBody>
      </p:sp>
      <p:sp>
        <p:nvSpPr>
          <p:cNvPr id="65" name="Rectangle 64"/>
          <p:cNvSpPr/>
          <p:nvPr/>
        </p:nvSpPr>
        <p:spPr>
          <a:xfrm>
            <a:off x="8999265" y="2999715"/>
            <a:ext cx="953706" cy="600164"/>
          </a:xfrm>
          <a:prstGeom prst="rect">
            <a:avLst/>
          </a:prstGeom>
        </p:spPr>
        <p:txBody>
          <a:bodyPr wrap="square">
            <a:spAutoFit/>
          </a:bodyPr>
          <a:lstStyle/>
          <a:p>
            <a:pPr algn="ctr"/>
            <a:r>
              <a:rPr lang="en-US" sz="1100" b="1" u="sng" dirty="0">
                <a:latin typeface="Arial Narrow" panose="020B0606020202030204" pitchFamily="34" charset="0"/>
              </a:rPr>
              <a:t>Job Search by Résumé Criteria</a:t>
            </a:r>
            <a:endParaRPr lang="en-US" sz="1100" u="sng" dirty="0"/>
          </a:p>
        </p:txBody>
      </p:sp>
      <p:sp>
        <p:nvSpPr>
          <p:cNvPr id="66" name="Rectangle 65"/>
          <p:cNvSpPr/>
          <p:nvPr/>
        </p:nvSpPr>
        <p:spPr>
          <a:xfrm>
            <a:off x="10321152" y="2999715"/>
            <a:ext cx="953706" cy="430887"/>
          </a:xfrm>
          <a:prstGeom prst="rect">
            <a:avLst/>
          </a:prstGeom>
        </p:spPr>
        <p:txBody>
          <a:bodyPr wrap="square">
            <a:spAutoFit/>
          </a:bodyPr>
          <a:lstStyle/>
          <a:p>
            <a:pPr algn="ctr"/>
            <a:r>
              <a:rPr lang="en-US" sz="1100" b="1" u="sng" dirty="0">
                <a:latin typeface="Arial Narrow" panose="020B0606020202030204" pitchFamily="34" charset="0"/>
              </a:rPr>
              <a:t>Job Number Search</a:t>
            </a:r>
            <a:endParaRPr lang="en-US" sz="1100" u="sng" dirty="0"/>
          </a:p>
        </p:txBody>
      </p:sp>
      <p:sp>
        <p:nvSpPr>
          <p:cNvPr id="67" name="TextBox 66"/>
          <p:cNvSpPr txBox="1"/>
          <p:nvPr/>
        </p:nvSpPr>
        <p:spPr>
          <a:xfrm>
            <a:off x="2492171" y="3663706"/>
            <a:ext cx="9245942" cy="276999"/>
          </a:xfrm>
          <a:prstGeom prst="rect">
            <a:avLst/>
          </a:prstGeom>
          <a:noFill/>
          <a:ln w="12700">
            <a:noFill/>
          </a:ln>
        </p:spPr>
        <p:txBody>
          <a:bodyPr wrap="square" rtlCol="0">
            <a:spAutoFit/>
          </a:bodyPr>
          <a:lstStyle/>
          <a:p>
            <a:r>
              <a:rPr lang="en-US" sz="1200" dirty="0">
                <a:latin typeface="Arial Narrow" panose="020B0606020202030204" pitchFamily="34" charset="0"/>
              </a:rPr>
              <a:t>You may enter any combination of search criteria below. When you have completed entering your search criteria information, click the Search button/link. </a:t>
            </a:r>
          </a:p>
        </p:txBody>
      </p:sp>
      <p:sp>
        <p:nvSpPr>
          <p:cNvPr id="68" name="Rectangle 67"/>
          <p:cNvSpPr/>
          <p:nvPr/>
        </p:nvSpPr>
        <p:spPr>
          <a:xfrm>
            <a:off x="6743454" y="3910888"/>
            <a:ext cx="726481" cy="276999"/>
          </a:xfrm>
          <a:prstGeom prst="rect">
            <a:avLst/>
          </a:prstGeom>
        </p:spPr>
        <p:txBody>
          <a:bodyPr wrap="none">
            <a:spAutoFit/>
          </a:bodyPr>
          <a:lstStyle/>
          <a:p>
            <a:r>
              <a:rPr lang="en-US" sz="1200" dirty="0">
                <a:latin typeface="Arial Narrow" panose="020B0606020202030204" pitchFamily="34" charset="0"/>
              </a:rPr>
              <a:t>[ </a:t>
            </a:r>
            <a:r>
              <a:rPr lang="en-US" sz="1200" u="sng" dirty="0">
                <a:latin typeface="Arial Narrow" panose="020B0606020202030204" pitchFamily="34" charset="0"/>
              </a:rPr>
              <a:t>Search</a:t>
            </a:r>
            <a:r>
              <a:rPr lang="en-US" sz="1200" dirty="0">
                <a:latin typeface="Arial Narrow" panose="020B0606020202030204" pitchFamily="34" charset="0"/>
              </a:rPr>
              <a:t> ]</a:t>
            </a:r>
            <a:endParaRPr lang="en-US" sz="1200" dirty="0"/>
          </a:p>
        </p:txBody>
      </p:sp>
      <p:sp>
        <p:nvSpPr>
          <p:cNvPr id="69" name="Rounded Rectangle 1"/>
          <p:cNvSpPr/>
          <p:nvPr/>
        </p:nvSpPr>
        <p:spPr>
          <a:xfrm>
            <a:off x="2438633" y="4208135"/>
            <a:ext cx="9301660" cy="1840651"/>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2"/>
          <p:cNvSpPr/>
          <p:nvPr/>
        </p:nvSpPr>
        <p:spPr>
          <a:xfrm>
            <a:off x="2747049" y="4016003"/>
            <a:ext cx="1646921" cy="31366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699617" y="4358124"/>
            <a:ext cx="2366772" cy="276999"/>
          </a:xfrm>
          <a:prstGeom prst="rect">
            <a:avLst/>
          </a:prstGeom>
          <a:noFill/>
          <a:ln w="12700">
            <a:noFill/>
          </a:ln>
        </p:spPr>
        <p:txBody>
          <a:bodyPr wrap="square" rtlCol="0">
            <a:spAutoFit/>
          </a:bodyPr>
          <a:lstStyle/>
          <a:p>
            <a:r>
              <a:rPr lang="en-US" sz="1200" dirty="0">
                <a:latin typeface="Arial Narrow" panose="020B0606020202030204" pitchFamily="34" charset="0"/>
              </a:rPr>
              <a:t>Area (Click to change):  </a:t>
            </a:r>
          </a:p>
        </p:txBody>
      </p:sp>
      <p:sp>
        <p:nvSpPr>
          <p:cNvPr id="74" name="TextBox 73"/>
          <p:cNvSpPr txBox="1"/>
          <p:nvPr/>
        </p:nvSpPr>
        <p:spPr>
          <a:xfrm>
            <a:off x="4631098" y="4361439"/>
            <a:ext cx="2366772" cy="276999"/>
          </a:xfrm>
          <a:prstGeom prst="rect">
            <a:avLst/>
          </a:prstGeom>
          <a:noFill/>
          <a:ln w="12700">
            <a:noFill/>
          </a:ln>
        </p:spPr>
        <p:txBody>
          <a:bodyPr wrap="square" rtlCol="0">
            <a:spAutoFit/>
          </a:bodyPr>
          <a:lstStyle/>
          <a:p>
            <a:r>
              <a:rPr lang="en-US" sz="1200" b="1" u="sng" dirty="0">
                <a:solidFill>
                  <a:schemeClr val="accent5">
                    <a:lumMod val="75000"/>
                  </a:schemeClr>
                </a:solidFill>
                <a:latin typeface="Arial Narrow" panose="020B0606020202030204" pitchFamily="34" charset="0"/>
              </a:rPr>
              <a:t>Broward County, FL</a:t>
            </a:r>
          </a:p>
        </p:txBody>
      </p:sp>
      <p:sp>
        <p:nvSpPr>
          <p:cNvPr id="75" name="TextBox 74"/>
          <p:cNvSpPr txBox="1"/>
          <p:nvPr/>
        </p:nvSpPr>
        <p:spPr>
          <a:xfrm>
            <a:off x="2702932" y="4659609"/>
            <a:ext cx="2366772" cy="276999"/>
          </a:xfrm>
          <a:prstGeom prst="rect">
            <a:avLst/>
          </a:prstGeom>
          <a:noFill/>
          <a:ln w="12700">
            <a:noFill/>
          </a:ln>
        </p:spPr>
        <p:txBody>
          <a:bodyPr wrap="square" rtlCol="0">
            <a:spAutoFit/>
          </a:bodyPr>
          <a:lstStyle/>
          <a:p>
            <a:r>
              <a:rPr lang="en-US" sz="1200" dirty="0">
                <a:latin typeface="Arial Narrow" panose="020B0606020202030204" pitchFamily="34" charset="0"/>
              </a:rPr>
              <a:t>Key Words (e.g. Accountant):  </a:t>
            </a:r>
          </a:p>
        </p:txBody>
      </p:sp>
      <p:sp>
        <p:nvSpPr>
          <p:cNvPr id="81" name="TextBox 80"/>
          <p:cNvSpPr txBox="1"/>
          <p:nvPr/>
        </p:nvSpPr>
        <p:spPr>
          <a:xfrm>
            <a:off x="4574779" y="4851765"/>
            <a:ext cx="2366772" cy="369332"/>
          </a:xfrm>
          <a:prstGeom prst="rect">
            <a:avLst/>
          </a:prstGeom>
          <a:noFill/>
          <a:ln w="12700">
            <a:noFill/>
          </a:ln>
        </p:spPr>
        <p:txBody>
          <a:bodyPr wrap="square" rtlCol="0">
            <a:spAutoFit/>
          </a:bodyPr>
          <a:lstStyle/>
          <a:p>
            <a:r>
              <a:rPr lang="en-US" b="1" dirty="0">
                <a:latin typeface="Arial Narrow" panose="020B0606020202030204" pitchFamily="34" charset="0"/>
              </a:rPr>
              <a:t>+</a:t>
            </a:r>
            <a:r>
              <a:rPr lang="en-US" sz="1200" dirty="0">
                <a:latin typeface="Arial Narrow" panose="020B0606020202030204" pitchFamily="34" charset="0"/>
              </a:rPr>
              <a:t>  </a:t>
            </a:r>
            <a:r>
              <a:rPr lang="en-US" sz="1200" u="sng" dirty="0">
                <a:latin typeface="Arial Narrow" panose="020B0606020202030204" pitchFamily="34" charset="0"/>
              </a:rPr>
              <a:t>Show Keyword search Options</a:t>
            </a:r>
          </a:p>
        </p:txBody>
      </p:sp>
      <p:sp>
        <p:nvSpPr>
          <p:cNvPr id="82" name="Rectangle 81"/>
          <p:cNvSpPr/>
          <p:nvPr/>
        </p:nvSpPr>
        <p:spPr>
          <a:xfrm>
            <a:off x="4641037" y="5046370"/>
            <a:ext cx="155401" cy="129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041069" y="6142384"/>
            <a:ext cx="1005770" cy="348068"/>
            <a:chOff x="5633570" y="6142384"/>
            <a:chExt cx="1005770" cy="348068"/>
          </a:xfrm>
          <a:solidFill>
            <a:schemeClr val="accent6">
              <a:lumMod val="40000"/>
              <a:lumOff val="60000"/>
            </a:schemeClr>
          </a:solidFill>
        </p:grpSpPr>
        <p:sp>
          <p:nvSpPr>
            <p:cNvPr id="93" name="Flowchart: Alternate Process 92"/>
            <p:cNvSpPr/>
            <p:nvPr/>
          </p:nvSpPr>
          <p:spPr>
            <a:xfrm>
              <a:off x="5633570" y="6142384"/>
              <a:ext cx="1005770" cy="348068"/>
            </a:xfrm>
            <a:prstGeom prst="flowChartAlternateProcess">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5671064" y="6165850"/>
              <a:ext cx="936087" cy="307777"/>
            </a:xfrm>
            <a:prstGeom prst="rect">
              <a:avLst/>
            </a:prstGeom>
            <a:grpFill/>
            <a:ln>
              <a:noFill/>
            </a:ln>
          </p:spPr>
          <p:txBody>
            <a:bodyPr wrap="square" rtlCol="0">
              <a:spAutoFit/>
            </a:bodyPr>
            <a:lstStyle/>
            <a:p>
              <a:pPr algn="ctr"/>
              <a:r>
                <a:rPr lang="en-US" sz="1400" b="1" dirty="0">
                  <a:latin typeface="Arial Narrow" panose="020B0606020202030204" pitchFamily="34" charset="0"/>
                </a:rPr>
                <a:t>Search</a:t>
              </a:r>
            </a:p>
          </p:txBody>
        </p:sp>
      </p:grpSp>
      <p:sp>
        <p:nvSpPr>
          <p:cNvPr id="96" name="Round Single Corner Rectangle 67"/>
          <p:cNvSpPr/>
          <p:nvPr/>
        </p:nvSpPr>
        <p:spPr>
          <a:xfrm rot="10800000" flipV="1">
            <a:off x="4632897" y="4679103"/>
            <a:ext cx="2357176" cy="262113"/>
          </a:xfrm>
          <a:prstGeom prst="round1Rect">
            <a:avLst/>
          </a:prstGeom>
          <a:solidFill>
            <a:srgbClr val="FFE593"/>
          </a:solidFill>
          <a:ln w="12700"/>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624474" y="4682802"/>
            <a:ext cx="2189378" cy="276999"/>
          </a:xfrm>
          <a:prstGeom prst="rect">
            <a:avLst/>
          </a:prstGeom>
          <a:noFill/>
          <a:ln w="12700">
            <a:noFill/>
          </a:ln>
        </p:spPr>
        <p:txBody>
          <a:bodyPr wrap="square" rtlCol="0">
            <a:spAutoFit/>
          </a:bodyPr>
          <a:lstStyle/>
          <a:p>
            <a:r>
              <a:rPr lang="en-US" sz="1200" b="1" dirty="0">
                <a:solidFill>
                  <a:schemeClr val="accent5">
                    <a:lumMod val="75000"/>
                  </a:schemeClr>
                </a:solidFill>
                <a:latin typeface="Arial Narrow" panose="020B0606020202030204" pitchFamily="34" charset="0"/>
              </a:rPr>
              <a:t>Marketing Manager</a:t>
            </a:r>
          </a:p>
        </p:txBody>
      </p:sp>
      <p:sp>
        <p:nvSpPr>
          <p:cNvPr id="98" name="TextBox 97"/>
          <p:cNvSpPr txBox="1"/>
          <p:nvPr/>
        </p:nvSpPr>
        <p:spPr>
          <a:xfrm>
            <a:off x="2580355" y="5222823"/>
            <a:ext cx="3085044" cy="369332"/>
          </a:xfrm>
          <a:prstGeom prst="rect">
            <a:avLst/>
          </a:prstGeom>
          <a:noFill/>
          <a:ln w="12700">
            <a:noFill/>
          </a:ln>
        </p:spPr>
        <p:txBody>
          <a:bodyPr wrap="square" rtlCol="0">
            <a:spAutoFit/>
          </a:bodyPr>
          <a:lstStyle/>
          <a:p>
            <a:r>
              <a:rPr lang="en-US" b="1" dirty="0">
                <a:latin typeface="Arial Narrow" panose="020B0606020202030204" pitchFamily="34" charset="0"/>
              </a:rPr>
              <a:t>+</a:t>
            </a:r>
            <a:r>
              <a:rPr lang="en-US" sz="1200" dirty="0">
                <a:latin typeface="Arial Narrow" panose="020B0606020202030204" pitchFamily="34" charset="0"/>
              </a:rPr>
              <a:t>  </a:t>
            </a:r>
            <a:r>
              <a:rPr lang="en-US" sz="1200" u="sng" dirty="0">
                <a:latin typeface="Arial Narrow" panose="020B0606020202030204" pitchFamily="34" charset="0"/>
              </a:rPr>
              <a:t>Show Additional Quick Search Options</a:t>
            </a:r>
          </a:p>
        </p:txBody>
      </p:sp>
      <p:sp>
        <p:nvSpPr>
          <p:cNvPr id="99" name="TextBox 98"/>
          <p:cNvSpPr txBox="1"/>
          <p:nvPr/>
        </p:nvSpPr>
        <p:spPr>
          <a:xfrm>
            <a:off x="2429915" y="5572421"/>
            <a:ext cx="9330256" cy="415498"/>
          </a:xfrm>
          <a:prstGeom prst="rect">
            <a:avLst/>
          </a:prstGeom>
          <a:noFill/>
          <a:ln w="12700">
            <a:noFill/>
          </a:ln>
        </p:spPr>
        <p:txBody>
          <a:bodyPr wrap="square" rtlCol="0">
            <a:spAutoFit/>
          </a:bodyPr>
          <a:lstStyle/>
          <a:p>
            <a:r>
              <a:rPr lang="en-US" sz="1050" b="1" dirty="0">
                <a:solidFill>
                  <a:srgbClr val="FF0000"/>
                </a:solidFill>
                <a:latin typeface="Arial Narrow" panose="020B0606020202030204" pitchFamily="34" charset="0"/>
              </a:rPr>
              <a:t>To create a new Virtual Recruiter job alert please enter your job search criteria in the Keywords text box above and click the search button. You will then be presented with a list of jobs.  Click on the Save search button at the bottom of the next screen to set up your new job alert and enter key parameters such as the alert name and how often it will run.        </a:t>
            </a:r>
            <a:endParaRPr lang="en-US" sz="1050" b="1" u="sng" dirty="0">
              <a:solidFill>
                <a:srgbClr val="FF0000"/>
              </a:solidFill>
              <a:latin typeface="Arial Narrow" panose="020B0606020202030204" pitchFamily="34" charset="0"/>
            </a:endParaRPr>
          </a:p>
        </p:txBody>
      </p:sp>
      <p:sp>
        <p:nvSpPr>
          <p:cNvPr id="100" name="Rectangle 5"/>
          <p:cNvSpPr>
            <a:spLocks noChangeArrowheads="1"/>
          </p:cNvSpPr>
          <p:nvPr/>
        </p:nvSpPr>
        <p:spPr bwMode="auto">
          <a:xfrm>
            <a:off x="8999265" y="2125170"/>
            <a:ext cx="3028783" cy="3108543"/>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To create a </a:t>
            </a:r>
            <a:r>
              <a:rPr lang="en-US" altLang="en-US" sz="2800" dirty="0" smtClean="0">
                <a:solidFill>
                  <a:srgbClr val="FF0000"/>
                </a:solidFill>
                <a:latin typeface="Candara" panose="020E0502030303020204" pitchFamily="34" charset="0"/>
              </a:rPr>
              <a:t>        Job Alert</a:t>
            </a:r>
            <a:r>
              <a:rPr lang="en-US" altLang="en-US" sz="2800" dirty="0">
                <a:solidFill>
                  <a:srgbClr val="FF0000"/>
                </a:solidFill>
                <a:latin typeface="Candara" panose="020E0502030303020204" pitchFamily="34" charset="0"/>
              </a:rPr>
              <a:t>, first choose the </a:t>
            </a:r>
            <a:r>
              <a:rPr lang="en-US" altLang="en-US" sz="2800" dirty="0" smtClean="0">
                <a:solidFill>
                  <a:srgbClr val="FF0000"/>
                </a:solidFill>
                <a:latin typeface="Candara" panose="020E0502030303020204" pitchFamily="34" charset="0"/>
              </a:rPr>
              <a:t>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Area</a:t>
            </a:r>
            <a:r>
              <a:rPr lang="en-US" altLang="en-US" sz="2800"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sz="2800" dirty="0" smtClean="0">
                <a:solidFill>
                  <a:srgbClr val="FF0000"/>
                </a:solidFill>
                <a:latin typeface="Candara" panose="020E0502030303020204" pitchFamily="34" charset="0"/>
              </a:rPr>
              <a:t>(location),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Key Words</a:t>
            </a:r>
            <a:r>
              <a:rPr lang="en-US" altLang="en-US" sz="2800"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sz="2800" dirty="0">
                <a:solidFill>
                  <a:srgbClr val="FF0000"/>
                </a:solidFill>
                <a:latin typeface="Candara" panose="020E0502030303020204" pitchFamily="34" charset="0"/>
              </a:rPr>
              <a:t>(Job </a:t>
            </a:r>
            <a:r>
              <a:rPr lang="en-US" altLang="en-US" sz="2800" dirty="0" smtClean="0">
                <a:solidFill>
                  <a:srgbClr val="FF0000"/>
                </a:solidFill>
                <a:latin typeface="Candara" panose="020E0502030303020204" pitchFamily="34" charset="0"/>
              </a:rPr>
              <a:t>   Title), and </a:t>
            </a:r>
            <a:r>
              <a:rPr lang="en-US" altLang="en-US" sz="2800" dirty="0">
                <a:solidFill>
                  <a:srgbClr val="FF0000"/>
                </a:solidFill>
                <a:latin typeface="Candara" panose="020E0502030303020204" pitchFamily="34" charset="0"/>
              </a:rPr>
              <a:t>then select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Search</a:t>
            </a:r>
            <a:r>
              <a:rPr lang="en-US" altLang="en-US" sz="2800" dirty="0">
                <a:solidFill>
                  <a:srgbClr val="FF0000"/>
                </a:solidFill>
                <a:latin typeface="Candara" panose="020E0502030303020204" pitchFamily="34" charset="0"/>
              </a:rPr>
              <a:t>.</a:t>
            </a:r>
          </a:p>
        </p:txBody>
      </p:sp>
      <p:sp>
        <p:nvSpPr>
          <p:cNvPr id="72" name="TextBox 71"/>
          <p:cNvSpPr txBox="1"/>
          <p:nvPr/>
        </p:nvSpPr>
        <p:spPr>
          <a:xfrm>
            <a:off x="2764708" y="3999692"/>
            <a:ext cx="1810072" cy="338554"/>
          </a:xfrm>
          <a:prstGeom prst="rect">
            <a:avLst/>
          </a:prstGeom>
          <a:solidFill>
            <a:srgbClr val="3E89CE"/>
          </a:solidFill>
        </p:spPr>
        <p:txBody>
          <a:bodyPr wrap="square" rtlCol="0">
            <a:spAutoFit/>
          </a:bodyPr>
          <a:lstStyle/>
          <a:p>
            <a:r>
              <a:rPr lang="en-US" sz="1600" b="1" dirty="0">
                <a:solidFill>
                  <a:schemeClr val="bg1"/>
                </a:solidFill>
                <a:latin typeface="Arial Narrow" panose="020B0606020202030204" pitchFamily="34" charset="0"/>
              </a:rPr>
              <a:t>Search Criteria</a:t>
            </a:r>
          </a:p>
        </p:txBody>
      </p:sp>
      <p:sp>
        <p:nvSpPr>
          <p:cNvPr id="76" name="Oval 75"/>
          <p:cNvSpPr/>
          <p:nvPr/>
        </p:nvSpPr>
        <p:spPr>
          <a:xfrm>
            <a:off x="2492171" y="4267200"/>
            <a:ext cx="2017782" cy="8382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16"/>
          <p:cNvSpPr/>
          <p:nvPr/>
        </p:nvSpPr>
        <p:spPr>
          <a:xfrm rot="3231744">
            <a:off x="6979432" y="6030864"/>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5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fltVal val="0"/>
                                          </p:val>
                                        </p:tav>
                                        <p:tav tm="100000">
                                          <p:val>
                                            <p:strVal val="#ppt_w"/>
                                          </p:val>
                                        </p:tav>
                                      </p:tavLst>
                                    </p:anim>
                                    <p:anim calcmode="lin" valueType="num">
                                      <p:cBhvr>
                                        <p:cTn id="8" dur="1000" fill="hold"/>
                                        <p:tgtEl>
                                          <p:spTgt spid="76"/>
                                        </p:tgtEl>
                                        <p:attrNameLst>
                                          <p:attrName>ppt_h</p:attrName>
                                        </p:attrNameLst>
                                      </p:cBhvr>
                                      <p:tavLst>
                                        <p:tav tm="0">
                                          <p:val>
                                            <p:fltVal val="0"/>
                                          </p:val>
                                        </p:tav>
                                        <p:tav tm="100000">
                                          <p:val>
                                            <p:strVal val="#ppt_h"/>
                                          </p:val>
                                        </p:tav>
                                      </p:tavLst>
                                    </p:anim>
                                    <p:animEffect transition="in" filter="fade">
                                      <p:cBhvr>
                                        <p:cTn id="9" dur="1000"/>
                                        <p:tgtEl>
                                          <p:spTgt spid="76"/>
                                        </p:tgtEl>
                                      </p:cBhvr>
                                    </p:animEffect>
                                  </p:childTnLst>
                                </p:cTn>
                              </p:par>
                            </p:childTnLst>
                          </p:cTn>
                        </p:par>
                        <p:par>
                          <p:cTn id="10" fill="hold">
                            <p:stCondLst>
                              <p:cond delay="1000"/>
                            </p:stCondLst>
                            <p:childTnLst>
                              <p:par>
                                <p:cTn id="11" presetID="2" presetClass="entr" presetSubtype="3"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1000" fill="hold"/>
                                        <p:tgtEl>
                                          <p:spTgt spid="77"/>
                                        </p:tgtEl>
                                        <p:attrNameLst>
                                          <p:attrName>ppt_x</p:attrName>
                                        </p:attrNameLst>
                                      </p:cBhvr>
                                      <p:tavLst>
                                        <p:tav tm="0">
                                          <p:val>
                                            <p:strVal val="1+#ppt_w/2"/>
                                          </p:val>
                                        </p:tav>
                                        <p:tav tm="100000">
                                          <p:val>
                                            <p:strVal val="#ppt_x"/>
                                          </p:val>
                                        </p:tav>
                                      </p:tavLst>
                                    </p:anim>
                                    <p:anim calcmode="lin" valueType="num">
                                      <p:cBhvr additive="base">
                                        <p:cTn id="14" dur="10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198455"/>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Search Results for a Job Alert</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871414" y="6421296"/>
            <a:ext cx="496504" cy="365125"/>
          </a:xfrm>
        </p:spPr>
        <p:txBody>
          <a:bodyPr/>
          <a:lstStyle/>
          <a:p>
            <a:fld id="{AF9DD44E-2746-4F7C-A6DC-C6840E4448F3}" type="slidenum">
              <a:rPr lang="en-US" smtClean="0"/>
              <a:t>58</a:t>
            </a:fld>
            <a:endParaRPr lang="en-US"/>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87" r="87925" b="47757"/>
          <a:stretch/>
        </p:blipFill>
        <p:spPr bwMode="auto">
          <a:xfrm>
            <a:off x="617484" y="1378032"/>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1989165" y="2042129"/>
            <a:ext cx="7210821" cy="137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44262" y="2079504"/>
            <a:ext cx="8984744" cy="269304"/>
          </a:xfrm>
          <a:prstGeom prst="rect">
            <a:avLst/>
          </a:prstGeom>
          <a:noFill/>
          <a:ln w="12700">
            <a:noFill/>
          </a:ln>
        </p:spPr>
        <p:txBody>
          <a:bodyPr wrap="square" rtlCol="0">
            <a:spAutoFit/>
          </a:bodyPr>
          <a:lstStyle/>
          <a:p>
            <a:r>
              <a:rPr lang="en-US" sz="1150" b="1" dirty="0">
                <a:latin typeface="Arial Narrow" panose="020B0606020202030204" pitchFamily="34" charset="0"/>
              </a:rPr>
              <a:t>Your job search found 45 job(s), representing at least 45 positions, that matched your search criteria. Change your </a:t>
            </a:r>
            <a:r>
              <a:rPr lang="en-US" sz="1150" b="1" u="sng" dirty="0">
                <a:latin typeface="Arial Narrow" panose="020B0606020202030204" pitchFamily="34" charset="0"/>
              </a:rPr>
              <a:t>search criteria </a:t>
            </a:r>
            <a:r>
              <a:rPr lang="en-US" sz="1150" b="1" dirty="0">
                <a:latin typeface="Arial Narrow" panose="020B0606020202030204" pitchFamily="34" charset="0"/>
              </a:rPr>
              <a:t>-  </a:t>
            </a:r>
            <a:r>
              <a:rPr lang="en-US" sz="1150" b="1" u="sng" dirty="0">
                <a:latin typeface="Arial Narrow" panose="020B0606020202030204" pitchFamily="34" charset="0"/>
              </a:rPr>
              <a:t>Save this Job search</a:t>
            </a:r>
            <a:r>
              <a:rPr lang="en-US" sz="1150" b="1" dirty="0">
                <a:latin typeface="Arial Narrow" panose="020B0606020202030204" pitchFamily="34" charset="0"/>
              </a:rPr>
              <a:t>.</a:t>
            </a:r>
          </a:p>
        </p:txBody>
      </p:sp>
      <p:grpSp>
        <p:nvGrpSpPr>
          <p:cNvPr id="16" name="Group 15"/>
          <p:cNvGrpSpPr/>
          <p:nvPr/>
        </p:nvGrpSpPr>
        <p:grpSpPr>
          <a:xfrm>
            <a:off x="8983876" y="2388309"/>
            <a:ext cx="402157" cy="311636"/>
            <a:chOff x="8150053" y="5040774"/>
            <a:chExt cx="402157" cy="311636"/>
          </a:xfrm>
        </p:grpSpPr>
        <p:sp>
          <p:nvSpPr>
            <p:cNvPr id="17" name="Flowchart: Connector 16"/>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19" name="Rectangle 18"/>
          <p:cNvSpPr/>
          <p:nvPr/>
        </p:nvSpPr>
        <p:spPr>
          <a:xfrm>
            <a:off x="9252426" y="2430575"/>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pic>
        <p:nvPicPr>
          <p:cNvPr id="2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3099" t="12429" r="76156" b="77175"/>
          <a:stretch/>
        </p:blipFill>
        <p:spPr bwMode="auto">
          <a:xfrm>
            <a:off x="2066335" y="1357597"/>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617483" y="1065740"/>
            <a:ext cx="10975539" cy="301387"/>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71598" y="1111483"/>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23" name="Group 22"/>
          <p:cNvGrpSpPr/>
          <p:nvPr/>
        </p:nvGrpSpPr>
        <p:grpSpPr>
          <a:xfrm>
            <a:off x="3440833" y="1125759"/>
            <a:ext cx="258904" cy="177439"/>
            <a:chOff x="1588167" y="3041574"/>
            <a:chExt cx="962529" cy="918083"/>
          </a:xfrm>
          <a:solidFill>
            <a:schemeClr val="bg1"/>
          </a:solidFill>
        </p:grpSpPr>
        <p:sp>
          <p:nvSpPr>
            <p:cNvPr id="24" name="Rectangle 23"/>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571390" y="1124902"/>
            <a:ext cx="1547676"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9" name="TextBox 28"/>
          <p:cNvSpPr txBox="1"/>
          <p:nvPr/>
        </p:nvSpPr>
        <p:spPr>
          <a:xfrm>
            <a:off x="6053419" y="1114425"/>
            <a:ext cx="1193813"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30" name="TextBox 29"/>
          <p:cNvSpPr txBox="1"/>
          <p:nvPr/>
        </p:nvSpPr>
        <p:spPr>
          <a:xfrm>
            <a:off x="7148904" y="1114425"/>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31" name="TextBox 30"/>
          <p:cNvSpPr txBox="1"/>
          <p:nvPr/>
        </p:nvSpPr>
        <p:spPr>
          <a:xfrm>
            <a:off x="1150814" y="1106135"/>
            <a:ext cx="572170"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32" name="Group 31"/>
          <p:cNvGrpSpPr/>
          <p:nvPr/>
        </p:nvGrpSpPr>
        <p:grpSpPr>
          <a:xfrm>
            <a:off x="846775" y="1127896"/>
            <a:ext cx="294922" cy="198046"/>
            <a:chOff x="2426677" y="3393831"/>
            <a:chExt cx="284290" cy="233287"/>
          </a:xfrm>
        </p:grpSpPr>
        <p:sp>
          <p:nvSpPr>
            <p:cNvPr id="33"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flipH="1" flipV="1">
            <a:off x="5807089" y="1065464"/>
            <a:ext cx="243876" cy="444180"/>
          </a:xfrm>
          <a:prstGeom prst="rect">
            <a:avLst/>
          </a:prstGeom>
          <a:noFill/>
        </p:spPr>
        <p:txBody>
          <a:bodyPr wrap="square" rtlCol="0">
            <a:spAutoFit/>
          </a:bodyPr>
          <a:lstStyle/>
          <a:p>
            <a:r>
              <a:rPr lang="en-US" sz="2800" dirty="0">
                <a:solidFill>
                  <a:schemeClr val="bg1"/>
                </a:solidFill>
              </a:rPr>
              <a:t>]</a:t>
            </a:r>
          </a:p>
        </p:txBody>
      </p:sp>
      <p:sp>
        <p:nvSpPr>
          <p:cNvPr id="37" name="Right Arrow 3"/>
          <p:cNvSpPr/>
          <p:nvPr/>
        </p:nvSpPr>
        <p:spPr>
          <a:xfrm>
            <a:off x="5958325" y="1144317"/>
            <a:ext cx="140698" cy="1903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rot="16200000">
            <a:off x="6934643" y="1090392"/>
            <a:ext cx="215112" cy="255986"/>
            <a:chOff x="673358" y="3458547"/>
            <a:chExt cx="2797311" cy="2057400"/>
          </a:xfrm>
          <a:solidFill>
            <a:schemeClr val="bg1"/>
          </a:solidFill>
        </p:grpSpPr>
        <p:sp>
          <p:nvSpPr>
            <p:cNvPr id="39" name="Flowchart: Magnetic Disk 38"/>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9021463" y="1122266"/>
            <a:ext cx="174277" cy="202890"/>
            <a:chOff x="3124200" y="1769708"/>
            <a:chExt cx="1371598" cy="1659292"/>
          </a:xfrm>
          <a:solidFill>
            <a:schemeClr val="bg1"/>
          </a:solidFill>
        </p:grpSpPr>
        <p:sp>
          <p:nvSpPr>
            <p:cNvPr id="43" name="Flowchart: Delay 42"/>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https://openclipart.org/image/2400px/svg_to_png/202704/dashboard-instruments-upda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253" r="30768" b="11694"/>
          <a:stretch/>
        </p:blipFill>
        <p:spPr bwMode="auto">
          <a:xfrm>
            <a:off x="4375505" y="1155299"/>
            <a:ext cx="266491" cy="16167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9157122" y="1114268"/>
            <a:ext cx="1934879" cy="235154"/>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sp>
        <p:nvSpPr>
          <p:cNvPr id="51" name="TextBox 50"/>
          <p:cNvSpPr txBox="1"/>
          <p:nvPr/>
        </p:nvSpPr>
        <p:spPr>
          <a:xfrm>
            <a:off x="3201030" y="1447159"/>
            <a:ext cx="8215602" cy="269304"/>
          </a:xfrm>
          <a:prstGeom prst="rect">
            <a:avLst/>
          </a:prstGeom>
          <a:noFill/>
          <a:ln w="12700">
            <a:noFill/>
          </a:ln>
        </p:spPr>
        <p:txBody>
          <a:bodyPr wrap="square" rtlCol="0">
            <a:spAutoFit/>
          </a:bodyPr>
          <a:lstStyle/>
          <a:p>
            <a:r>
              <a:rPr lang="en-US" sz="1150" b="1" dirty="0">
                <a:latin typeface="Arial Narrow" panose="020B0606020202030204" pitchFamily="34" charset="0"/>
              </a:rPr>
              <a:t>Here is a list of job openings in Broward County that meet your search criteria.  Click on a job title to see more information about the job.   </a:t>
            </a:r>
          </a:p>
        </p:txBody>
      </p:sp>
      <p:sp>
        <p:nvSpPr>
          <p:cNvPr id="52" name="TextBox 51"/>
          <p:cNvSpPr txBox="1"/>
          <p:nvPr/>
        </p:nvSpPr>
        <p:spPr>
          <a:xfrm>
            <a:off x="3212441" y="1646516"/>
            <a:ext cx="8065044" cy="276999"/>
          </a:xfrm>
          <a:prstGeom prst="rect">
            <a:avLst/>
          </a:prstGeom>
          <a:noFill/>
          <a:ln w="12700">
            <a:noFill/>
          </a:ln>
        </p:spPr>
        <p:txBody>
          <a:bodyPr wrap="square" rtlCol="0">
            <a:spAutoFit/>
          </a:bodyPr>
          <a:lstStyle/>
          <a:p>
            <a:r>
              <a:rPr lang="en-US" sz="1200" b="1" dirty="0">
                <a:solidFill>
                  <a:srgbClr val="FF0000"/>
                </a:solidFill>
                <a:latin typeface="Arial Narrow" panose="020B0606020202030204" pitchFamily="34" charset="0"/>
              </a:rPr>
              <a:t>WARNING: Always be on the lookout for job scams! Learn more on how to protect yourself against online scams and identity theft.   </a:t>
            </a:r>
          </a:p>
        </p:txBody>
      </p:sp>
      <p:sp>
        <p:nvSpPr>
          <p:cNvPr id="53" name="TextBox 52"/>
          <p:cNvSpPr txBox="1"/>
          <p:nvPr/>
        </p:nvSpPr>
        <p:spPr>
          <a:xfrm>
            <a:off x="2037639" y="2701494"/>
            <a:ext cx="3217594"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To sort on any column, click a column title</a:t>
            </a:r>
          </a:p>
        </p:txBody>
      </p:sp>
      <p:sp>
        <p:nvSpPr>
          <p:cNvPr id="54" name="Rectangle 53"/>
          <p:cNvSpPr/>
          <p:nvPr/>
        </p:nvSpPr>
        <p:spPr>
          <a:xfrm>
            <a:off x="2002964" y="3074355"/>
            <a:ext cx="9690598" cy="735495"/>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056245" y="3221532"/>
            <a:ext cx="842468" cy="430887"/>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Date Last Modified</a:t>
            </a:r>
            <a:endParaRPr lang="en-US" sz="1100" dirty="0">
              <a:solidFill>
                <a:schemeClr val="bg1"/>
              </a:solidFill>
            </a:endParaRPr>
          </a:p>
        </p:txBody>
      </p:sp>
      <p:sp>
        <p:nvSpPr>
          <p:cNvPr id="56" name="Rectangle 55"/>
          <p:cNvSpPr/>
          <p:nvPr/>
        </p:nvSpPr>
        <p:spPr>
          <a:xfrm>
            <a:off x="2956841" y="3304359"/>
            <a:ext cx="1848505"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Job Title / Description Snippet</a:t>
            </a:r>
            <a:endParaRPr lang="en-US" sz="1100" dirty="0">
              <a:solidFill>
                <a:schemeClr val="bg1"/>
              </a:solidFill>
            </a:endParaRPr>
          </a:p>
        </p:txBody>
      </p:sp>
      <p:sp>
        <p:nvSpPr>
          <p:cNvPr id="57" name="Rectangle 56"/>
          <p:cNvSpPr/>
          <p:nvPr/>
        </p:nvSpPr>
        <p:spPr>
          <a:xfrm>
            <a:off x="5136035" y="3311297"/>
            <a:ext cx="953706"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Employer</a:t>
            </a:r>
            <a:endParaRPr lang="en-US" sz="1100" dirty="0">
              <a:solidFill>
                <a:schemeClr val="bg1"/>
              </a:solidFill>
            </a:endParaRPr>
          </a:p>
        </p:txBody>
      </p:sp>
      <p:sp>
        <p:nvSpPr>
          <p:cNvPr id="58" name="Rectangle 57"/>
          <p:cNvSpPr/>
          <p:nvPr/>
        </p:nvSpPr>
        <p:spPr>
          <a:xfrm>
            <a:off x="7215478" y="3241416"/>
            <a:ext cx="621593" cy="430887"/>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Job Skills</a:t>
            </a:r>
            <a:endParaRPr lang="en-US" sz="1100" dirty="0">
              <a:solidFill>
                <a:schemeClr val="bg1"/>
              </a:solidFill>
            </a:endParaRPr>
          </a:p>
        </p:txBody>
      </p:sp>
      <p:sp>
        <p:nvSpPr>
          <p:cNvPr id="59" name="TextBox 58"/>
          <p:cNvSpPr txBox="1"/>
          <p:nvPr/>
        </p:nvSpPr>
        <p:spPr>
          <a:xfrm>
            <a:off x="1962630" y="4284428"/>
            <a:ext cx="9730932" cy="261610"/>
          </a:xfrm>
          <a:prstGeom prst="rect">
            <a:avLst/>
          </a:prstGeom>
          <a:noFill/>
          <a:ln w="12700">
            <a:noFill/>
          </a:ln>
        </p:spPr>
        <p:txBody>
          <a:bodyPr wrap="square" rtlCol="0">
            <a:spAutoFit/>
          </a:bodyPr>
          <a:lstStyle/>
          <a:p>
            <a:r>
              <a:rPr lang="en-US" sz="1100" dirty="0">
                <a:latin typeface="Arial Narrow" panose="020B0606020202030204" pitchFamily="34" charset="0"/>
              </a:rPr>
              <a:t>This position develops marketing policies and programs such as determining the demand for products and services offered by a firm and its competitors, and identify potential customers.. </a:t>
            </a:r>
          </a:p>
        </p:txBody>
      </p:sp>
      <p:sp>
        <p:nvSpPr>
          <p:cNvPr id="60" name="TextBox 59"/>
          <p:cNvSpPr txBox="1"/>
          <p:nvPr/>
        </p:nvSpPr>
        <p:spPr>
          <a:xfrm>
            <a:off x="2040954" y="2473755"/>
            <a:ext cx="2848985"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Results view: </a:t>
            </a:r>
            <a:r>
              <a:rPr lang="en-US" sz="1200" b="1" dirty="0">
                <a:solidFill>
                  <a:schemeClr val="tx2"/>
                </a:solidFill>
                <a:latin typeface="Arial Narrow" panose="020B0606020202030204" pitchFamily="34" charset="0"/>
              </a:rPr>
              <a:t>Summary </a:t>
            </a:r>
            <a:r>
              <a:rPr lang="en-US" sz="1200" dirty="0">
                <a:solidFill>
                  <a:schemeClr val="tx2"/>
                </a:solidFill>
                <a:latin typeface="Arial Narrow" panose="020B0606020202030204" pitchFamily="34" charset="0"/>
              </a:rPr>
              <a:t>l</a:t>
            </a:r>
            <a:r>
              <a:rPr lang="en-US" sz="1200" b="1" dirty="0">
                <a:solidFill>
                  <a:schemeClr val="tx2"/>
                </a:solidFill>
                <a:latin typeface="Arial Narrow" panose="020B0606020202030204" pitchFamily="34" charset="0"/>
              </a:rPr>
              <a:t>  </a:t>
            </a:r>
            <a:r>
              <a:rPr lang="en-US" sz="1200" u="sng" dirty="0">
                <a:solidFill>
                  <a:schemeClr val="tx2"/>
                </a:solidFill>
                <a:latin typeface="Arial Narrow" panose="020B0606020202030204" pitchFamily="34" charset="0"/>
              </a:rPr>
              <a:t>Detailed</a:t>
            </a:r>
          </a:p>
        </p:txBody>
      </p:sp>
      <p:sp>
        <p:nvSpPr>
          <p:cNvPr id="61" name="TextBox 60"/>
          <p:cNvSpPr txBox="1"/>
          <p:nvPr/>
        </p:nvSpPr>
        <p:spPr>
          <a:xfrm>
            <a:off x="9435570" y="2712291"/>
            <a:ext cx="1841916"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Hide potential duplicate jobs</a:t>
            </a:r>
          </a:p>
        </p:txBody>
      </p:sp>
      <p:sp>
        <p:nvSpPr>
          <p:cNvPr id="62" name="Rectangle 61"/>
          <p:cNvSpPr/>
          <p:nvPr/>
        </p:nvSpPr>
        <p:spPr>
          <a:xfrm>
            <a:off x="9352231" y="2784296"/>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398445" y="3304673"/>
            <a:ext cx="953706"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Location</a:t>
            </a:r>
            <a:endParaRPr lang="en-US" sz="1100" dirty="0">
              <a:solidFill>
                <a:schemeClr val="bg1"/>
              </a:solidFill>
            </a:endParaRPr>
          </a:p>
        </p:txBody>
      </p:sp>
      <p:sp>
        <p:nvSpPr>
          <p:cNvPr id="64" name="Rectangle 63"/>
          <p:cNvSpPr/>
          <p:nvPr/>
        </p:nvSpPr>
        <p:spPr>
          <a:xfrm>
            <a:off x="7818943" y="3310989"/>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General</a:t>
            </a:r>
            <a:endParaRPr lang="en-US" sz="1100" dirty="0">
              <a:solidFill>
                <a:schemeClr val="bg1"/>
              </a:solidFill>
            </a:endParaRPr>
          </a:p>
        </p:txBody>
      </p:sp>
      <p:sp>
        <p:nvSpPr>
          <p:cNvPr id="65" name="Rectangle 64"/>
          <p:cNvSpPr/>
          <p:nvPr/>
        </p:nvSpPr>
        <p:spPr>
          <a:xfrm>
            <a:off x="8303760" y="3304365"/>
            <a:ext cx="980710"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Specialized</a:t>
            </a:r>
            <a:endParaRPr lang="en-US" sz="1100" dirty="0">
              <a:solidFill>
                <a:schemeClr val="bg1"/>
              </a:solidFill>
            </a:endParaRPr>
          </a:p>
        </p:txBody>
      </p:sp>
      <p:sp>
        <p:nvSpPr>
          <p:cNvPr id="66" name="Rectangle 65"/>
          <p:cNvSpPr/>
          <p:nvPr/>
        </p:nvSpPr>
        <p:spPr>
          <a:xfrm>
            <a:off x="9298046" y="3304365"/>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Salary</a:t>
            </a:r>
            <a:endParaRPr lang="en-US" sz="1100" dirty="0">
              <a:solidFill>
                <a:schemeClr val="bg1"/>
              </a:solidFill>
            </a:endParaRPr>
          </a:p>
        </p:txBody>
      </p:sp>
      <p:sp>
        <p:nvSpPr>
          <p:cNvPr id="67" name="Rectangle 66"/>
          <p:cNvSpPr/>
          <p:nvPr/>
        </p:nvSpPr>
        <p:spPr>
          <a:xfrm>
            <a:off x="9899170" y="3302864"/>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Source</a:t>
            </a:r>
            <a:endParaRPr lang="en-US" sz="1100" dirty="0">
              <a:solidFill>
                <a:schemeClr val="bg1"/>
              </a:solidFill>
            </a:endParaRPr>
          </a:p>
        </p:txBody>
      </p:sp>
      <p:sp>
        <p:nvSpPr>
          <p:cNvPr id="68" name="Rectangle 67"/>
          <p:cNvSpPr/>
          <p:nvPr/>
        </p:nvSpPr>
        <p:spPr>
          <a:xfrm>
            <a:off x="10409320" y="3230857"/>
            <a:ext cx="621593" cy="430887"/>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Key Match</a:t>
            </a:r>
            <a:endParaRPr lang="en-US" sz="1100" dirty="0">
              <a:solidFill>
                <a:schemeClr val="bg1"/>
              </a:solidFill>
            </a:endParaRPr>
          </a:p>
        </p:txBody>
      </p:sp>
      <p:sp>
        <p:nvSpPr>
          <p:cNvPr id="69" name="Rectangle 68"/>
          <p:cNvSpPr/>
          <p:nvPr/>
        </p:nvSpPr>
        <p:spPr>
          <a:xfrm>
            <a:off x="10908059" y="3302860"/>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Select</a:t>
            </a:r>
            <a:endParaRPr lang="en-US" sz="1100" dirty="0">
              <a:solidFill>
                <a:schemeClr val="bg1"/>
              </a:solidFill>
            </a:endParaRPr>
          </a:p>
        </p:txBody>
      </p:sp>
      <p:sp>
        <p:nvSpPr>
          <p:cNvPr id="70" name="Rectangle 69"/>
          <p:cNvSpPr/>
          <p:nvPr/>
        </p:nvSpPr>
        <p:spPr>
          <a:xfrm>
            <a:off x="1989165" y="3863640"/>
            <a:ext cx="924871" cy="430887"/>
          </a:xfrm>
          <a:prstGeom prst="rect">
            <a:avLst/>
          </a:prstGeom>
        </p:spPr>
        <p:txBody>
          <a:bodyPr wrap="square">
            <a:spAutoFit/>
          </a:bodyPr>
          <a:lstStyle/>
          <a:p>
            <a:pPr algn="ctr"/>
            <a:r>
              <a:rPr lang="en-US" sz="1100" dirty="0">
                <a:latin typeface="Arial Narrow" panose="020B0606020202030204" pitchFamily="34" charset="0"/>
              </a:rPr>
              <a:t>06/21/2018  1:01:00  PM </a:t>
            </a:r>
            <a:endParaRPr lang="en-US" sz="1100" dirty="0"/>
          </a:p>
        </p:txBody>
      </p:sp>
      <p:sp>
        <p:nvSpPr>
          <p:cNvPr id="71" name="TextBox 70"/>
          <p:cNvSpPr txBox="1"/>
          <p:nvPr/>
        </p:nvSpPr>
        <p:spPr>
          <a:xfrm>
            <a:off x="3219378" y="3873174"/>
            <a:ext cx="2307260" cy="261610"/>
          </a:xfrm>
          <a:prstGeom prst="rect">
            <a:avLst/>
          </a:prstGeom>
          <a:noFill/>
          <a:ln w="12700">
            <a:noFill/>
          </a:ln>
        </p:spPr>
        <p:txBody>
          <a:bodyPr wrap="square" rtlCol="0">
            <a:spAutoFit/>
          </a:bodyPr>
          <a:lstStyle/>
          <a:p>
            <a:r>
              <a:rPr lang="en-US" sz="1100" b="1" u="sng" dirty="0">
                <a:latin typeface="Arial Narrow" panose="020B0606020202030204" pitchFamily="34" charset="0"/>
              </a:rPr>
              <a:t>Marketing Manager</a:t>
            </a:r>
          </a:p>
        </p:txBody>
      </p:sp>
      <p:sp>
        <p:nvSpPr>
          <p:cNvPr id="72" name="TextBox 71"/>
          <p:cNvSpPr txBox="1"/>
          <p:nvPr/>
        </p:nvSpPr>
        <p:spPr>
          <a:xfrm>
            <a:off x="4725291" y="3872798"/>
            <a:ext cx="1965212" cy="461665"/>
          </a:xfrm>
          <a:prstGeom prst="rect">
            <a:avLst/>
          </a:prstGeom>
          <a:noFill/>
          <a:ln w="12700">
            <a:noFill/>
          </a:ln>
        </p:spPr>
        <p:txBody>
          <a:bodyPr wrap="square" rtlCol="0">
            <a:spAutoFit/>
          </a:bodyPr>
          <a:lstStyle/>
          <a:p>
            <a:r>
              <a:rPr lang="en-US" sz="1200" dirty="0" err="1">
                <a:solidFill>
                  <a:schemeClr val="tx2"/>
                </a:solidFill>
                <a:latin typeface="Arial Narrow" panose="020B0606020202030204" pitchFamily="34" charset="0"/>
              </a:rPr>
              <a:t>Basilo</a:t>
            </a:r>
            <a:r>
              <a:rPr lang="en-US" sz="1200" dirty="0">
                <a:solidFill>
                  <a:schemeClr val="tx2"/>
                </a:solidFill>
                <a:latin typeface="Arial Narrow" panose="020B0606020202030204" pitchFamily="34" charset="0"/>
              </a:rPr>
              <a:t> Appliances, Repair and Home Installation Corp.</a:t>
            </a:r>
          </a:p>
        </p:txBody>
      </p:sp>
      <p:sp>
        <p:nvSpPr>
          <p:cNvPr id="73" name="Rectangle 72"/>
          <p:cNvSpPr/>
          <p:nvPr/>
        </p:nvSpPr>
        <p:spPr>
          <a:xfrm>
            <a:off x="6451770" y="3866771"/>
            <a:ext cx="924871" cy="430887"/>
          </a:xfrm>
          <a:prstGeom prst="rect">
            <a:avLst/>
          </a:prstGeom>
        </p:spPr>
        <p:txBody>
          <a:bodyPr wrap="square">
            <a:spAutoFit/>
          </a:bodyPr>
          <a:lstStyle/>
          <a:p>
            <a:pPr algn="ctr"/>
            <a:r>
              <a:rPr lang="en-US" sz="1100" dirty="0">
                <a:latin typeface="Arial Narrow" panose="020B0606020202030204" pitchFamily="34" charset="0"/>
              </a:rPr>
              <a:t>Pompano Beach, FL</a:t>
            </a:r>
            <a:endParaRPr lang="en-US" sz="1100" dirty="0"/>
          </a:p>
        </p:txBody>
      </p:sp>
      <p:grpSp>
        <p:nvGrpSpPr>
          <p:cNvPr id="74" name="Group 73"/>
          <p:cNvGrpSpPr/>
          <p:nvPr/>
        </p:nvGrpSpPr>
        <p:grpSpPr>
          <a:xfrm>
            <a:off x="7319401" y="3914318"/>
            <a:ext cx="674404" cy="323024"/>
            <a:chOff x="7319401" y="3688400"/>
            <a:chExt cx="674404" cy="323024"/>
          </a:xfrm>
        </p:grpSpPr>
        <p:sp>
          <p:nvSpPr>
            <p:cNvPr id="75" name="Flowchart: Connector 74"/>
            <p:cNvSpPr/>
            <p:nvPr/>
          </p:nvSpPr>
          <p:spPr>
            <a:xfrm>
              <a:off x="7403255" y="3688400"/>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319401" y="3718173"/>
              <a:ext cx="674404" cy="261610"/>
            </a:xfrm>
            <a:prstGeom prst="rect">
              <a:avLst/>
            </a:prstGeom>
            <a:noFill/>
          </p:spPr>
          <p:txBody>
            <a:bodyPr wrap="square" rtlCol="0">
              <a:spAutoFit/>
            </a:bodyPr>
            <a:lstStyle/>
            <a:p>
              <a:r>
                <a:rPr lang="en-US" sz="1050" b="1" u="sng" dirty="0"/>
                <a:t>100%</a:t>
              </a:r>
            </a:p>
          </p:txBody>
        </p:sp>
      </p:grpSp>
      <p:sp>
        <p:nvSpPr>
          <p:cNvPr id="77" name="Flowchart: Connector 76"/>
          <p:cNvSpPr/>
          <p:nvPr/>
        </p:nvSpPr>
        <p:spPr>
          <a:xfrm>
            <a:off x="8017372" y="3912817"/>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969730" y="3942590"/>
            <a:ext cx="674404" cy="261610"/>
          </a:xfrm>
          <a:prstGeom prst="rect">
            <a:avLst/>
          </a:prstGeom>
          <a:noFill/>
        </p:spPr>
        <p:txBody>
          <a:bodyPr wrap="square" rtlCol="0">
            <a:spAutoFit/>
          </a:bodyPr>
          <a:lstStyle/>
          <a:p>
            <a:r>
              <a:rPr lang="en-US" sz="1050" b="1" u="sng" dirty="0"/>
              <a:t>70%</a:t>
            </a:r>
          </a:p>
        </p:txBody>
      </p:sp>
      <p:sp>
        <p:nvSpPr>
          <p:cNvPr id="79" name="Flowchart: Connector 78"/>
          <p:cNvSpPr/>
          <p:nvPr/>
        </p:nvSpPr>
        <p:spPr>
          <a:xfrm>
            <a:off x="8649603" y="3911316"/>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618694" y="3945081"/>
            <a:ext cx="674404" cy="261610"/>
          </a:xfrm>
          <a:prstGeom prst="rect">
            <a:avLst/>
          </a:prstGeom>
          <a:noFill/>
        </p:spPr>
        <p:txBody>
          <a:bodyPr wrap="square" rtlCol="0">
            <a:spAutoFit/>
          </a:bodyPr>
          <a:lstStyle/>
          <a:p>
            <a:r>
              <a:rPr lang="en-US" sz="1050" b="1" u="sng" dirty="0"/>
              <a:t>Yes</a:t>
            </a:r>
          </a:p>
        </p:txBody>
      </p:sp>
      <p:sp>
        <p:nvSpPr>
          <p:cNvPr id="81" name="Rectangle 80"/>
          <p:cNvSpPr/>
          <p:nvPr/>
        </p:nvSpPr>
        <p:spPr>
          <a:xfrm>
            <a:off x="9194485" y="3867135"/>
            <a:ext cx="924871" cy="430887"/>
          </a:xfrm>
          <a:prstGeom prst="rect">
            <a:avLst/>
          </a:prstGeom>
        </p:spPr>
        <p:txBody>
          <a:bodyPr wrap="square">
            <a:spAutoFit/>
          </a:bodyPr>
          <a:lstStyle/>
          <a:p>
            <a:pPr algn="ctr"/>
            <a:r>
              <a:rPr lang="en-US" sz="1100" dirty="0">
                <a:latin typeface="Arial Narrow" panose="020B0606020202030204" pitchFamily="34" charset="0"/>
              </a:rPr>
              <a:t>$38,314.00 per year </a:t>
            </a:r>
            <a:endParaRPr lang="en-US" sz="1100" dirty="0"/>
          </a:p>
        </p:txBody>
      </p:sp>
      <p:sp>
        <p:nvSpPr>
          <p:cNvPr id="82" name="Star: 5 Points 6"/>
          <p:cNvSpPr/>
          <p:nvPr/>
        </p:nvSpPr>
        <p:spPr>
          <a:xfrm>
            <a:off x="10167008" y="3964617"/>
            <a:ext cx="195885" cy="190123"/>
          </a:xfrm>
          <a:prstGeom prst="star5">
            <a:avLst/>
          </a:prstGeom>
          <a:solidFill>
            <a:schemeClr val="accent2">
              <a:lumMod val="60000"/>
              <a:lumOff val="40000"/>
            </a:scheme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3" name="TextBox 82"/>
          <p:cNvSpPr txBox="1"/>
          <p:nvPr/>
        </p:nvSpPr>
        <p:spPr>
          <a:xfrm>
            <a:off x="10620664" y="3925525"/>
            <a:ext cx="267777" cy="276999"/>
          </a:xfrm>
          <a:prstGeom prst="rect">
            <a:avLst/>
          </a:prstGeom>
          <a:noFill/>
        </p:spPr>
        <p:txBody>
          <a:bodyPr wrap="square" rtlCol="0">
            <a:spAutoFit/>
          </a:bodyPr>
          <a:lstStyle/>
          <a:p>
            <a:r>
              <a:rPr lang="en-US" sz="1200" b="1" u="sng" dirty="0"/>
              <a:t>1</a:t>
            </a:r>
          </a:p>
        </p:txBody>
      </p:sp>
      <p:sp>
        <p:nvSpPr>
          <p:cNvPr id="84" name="Rectangle 83"/>
          <p:cNvSpPr/>
          <p:nvPr/>
        </p:nvSpPr>
        <p:spPr>
          <a:xfrm>
            <a:off x="11179144" y="3549339"/>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1197600" y="3977304"/>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004752" y="4646760"/>
            <a:ext cx="9690598" cy="78484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942902" y="5168347"/>
            <a:ext cx="9847478" cy="261610"/>
          </a:xfrm>
          <a:prstGeom prst="rect">
            <a:avLst/>
          </a:prstGeom>
          <a:noFill/>
          <a:ln w="12700">
            <a:noFill/>
          </a:ln>
        </p:spPr>
        <p:txBody>
          <a:bodyPr wrap="square" rtlCol="0">
            <a:spAutoFit/>
          </a:bodyPr>
          <a:lstStyle/>
          <a:p>
            <a:r>
              <a:rPr lang="en-US" sz="1100" dirty="0">
                <a:latin typeface="Arial Narrow" panose="020B0606020202030204" pitchFamily="34" charset="0"/>
              </a:rPr>
              <a:t>This is a hands on position. If you are a take-charge change agent with proven leadership skills who thrives in a fast-paced and ever changing environment then you need to apply for this job.    </a:t>
            </a:r>
          </a:p>
        </p:txBody>
      </p:sp>
      <p:sp>
        <p:nvSpPr>
          <p:cNvPr id="88" name="Rectangle 87"/>
          <p:cNvSpPr/>
          <p:nvPr/>
        </p:nvSpPr>
        <p:spPr>
          <a:xfrm>
            <a:off x="1990953" y="4693769"/>
            <a:ext cx="924871" cy="430887"/>
          </a:xfrm>
          <a:prstGeom prst="rect">
            <a:avLst/>
          </a:prstGeom>
        </p:spPr>
        <p:txBody>
          <a:bodyPr wrap="square">
            <a:spAutoFit/>
          </a:bodyPr>
          <a:lstStyle/>
          <a:p>
            <a:pPr algn="ctr"/>
            <a:r>
              <a:rPr lang="en-US" sz="1100" dirty="0">
                <a:latin typeface="Arial Narrow" panose="020B0606020202030204" pitchFamily="34" charset="0"/>
              </a:rPr>
              <a:t>06/18/2018  10:06:00  AM </a:t>
            </a:r>
            <a:endParaRPr lang="en-US" sz="1100" dirty="0"/>
          </a:p>
        </p:txBody>
      </p:sp>
      <p:sp>
        <p:nvSpPr>
          <p:cNvPr id="89" name="TextBox 88"/>
          <p:cNvSpPr txBox="1"/>
          <p:nvPr/>
        </p:nvSpPr>
        <p:spPr>
          <a:xfrm>
            <a:off x="3221166" y="4703303"/>
            <a:ext cx="2307260" cy="261610"/>
          </a:xfrm>
          <a:prstGeom prst="rect">
            <a:avLst/>
          </a:prstGeom>
          <a:noFill/>
          <a:ln w="12700">
            <a:noFill/>
          </a:ln>
        </p:spPr>
        <p:txBody>
          <a:bodyPr wrap="square" rtlCol="0">
            <a:spAutoFit/>
          </a:bodyPr>
          <a:lstStyle/>
          <a:p>
            <a:r>
              <a:rPr lang="en-US" sz="1100" b="1" u="sng" dirty="0">
                <a:latin typeface="Arial Narrow" panose="020B0606020202030204" pitchFamily="34" charset="0"/>
              </a:rPr>
              <a:t>Marketing Manager</a:t>
            </a:r>
          </a:p>
        </p:txBody>
      </p:sp>
      <p:sp>
        <p:nvSpPr>
          <p:cNvPr id="90" name="TextBox 89"/>
          <p:cNvSpPr txBox="1"/>
          <p:nvPr/>
        </p:nvSpPr>
        <p:spPr>
          <a:xfrm>
            <a:off x="4727079" y="4702927"/>
            <a:ext cx="1965212" cy="276999"/>
          </a:xfrm>
          <a:prstGeom prst="rect">
            <a:avLst/>
          </a:prstGeom>
          <a:noFill/>
          <a:ln w="12700">
            <a:noFill/>
          </a:ln>
        </p:spPr>
        <p:txBody>
          <a:bodyPr wrap="square" rtlCol="0">
            <a:spAutoFit/>
          </a:bodyPr>
          <a:lstStyle/>
          <a:p>
            <a:r>
              <a:rPr lang="en-US" sz="1200" dirty="0">
                <a:solidFill>
                  <a:schemeClr val="tx2"/>
                </a:solidFill>
                <a:latin typeface="Arial Narrow" panose="020B0606020202030204" pitchFamily="34" charset="0"/>
              </a:rPr>
              <a:t>Cyclone Technologies, Inc..</a:t>
            </a:r>
          </a:p>
        </p:txBody>
      </p:sp>
      <p:sp>
        <p:nvSpPr>
          <p:cNvPr id="91" name="Rectangle 90"/>
          <p:cNvSpPr/>
          <p:nvPr/>
        </p:nvSpPr>
        <p:spPr>
          <a:xfrm>
            <a:off x="6453558" y="4739932"/>
            <a:ext cx="924871" cy="261610"/>
          </a:xfrm>
          <a:prstGeom prst="rect">
            <a:avLst/>
          </a:prstGeom>
        </p:spPr>
        <p:txBody>
          <a:bodyPr wrap="square">
            <a:spAutoFit/>
          </a:bodyPr>
          <a:lstStyle/>
          <a:p>
            <a:pPr algn="ctr"/>
            <a:r>
              <a:rPr lang="en-US" sz="1100" dirty="0">
                <a:latin typeface="Arial Narrow" panose="020B0606020202030204" pitchFamily="34" charset="0"/>
              </a:rPr>
              <a:t>Davie, FL</a:t>
            </a:r>
            <a:endParaRPr lang="en-US" sz="1100" dirty="0"/>
          </a:p>
        </p:txBody>
      </p:sp>
      <p:grpSp>
        <p:nvGrpSpPr>
          <p:cNvPr id="92" name="Group 91"/>
          <p:cNvGrpSpPr/>
          <p:nvPr/>
        </p:nvGrpSpPr>
        <p:grpSpPr>
          <a:xfrm>
            <a:off x="7321189" y="4744447"/>
            <a:ext cx="674404" cy="323024"/>
            <a:chOff x="7319401" y="3688400"/>
            <a:chExt cx="674404" cy="323024"/>
          </a:xfrm>
        </p:grpSpPr>
        <p:sp>
          <p:nvSpPr>
            <p:cNvPr id="93" name="Flowchart: Connector 92"/>
            <p:cNvSpPr/>
            <p:nvPr/>
          </p:nvSpPr>
          <p:spPr>
            <a:xfrm>
              <a:off x="7403255" y="3688400"/>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319401" y="3718173"/>
              <a:ext cx="674404" cy="261610"/>
            </a:xfrm>
            <a:prstGeom prst="rect">
              <a:avLst/>
            </a:prstGeom>
            <a:noFill/>
          </p:spPr>
          <p:txBody>
            <a:bodyPr wrap="square" rtlCol="0">
              <a:spAutoFit/>
            </a:bodyPr>
            <a:lstStyle/>
            <a:p>
              <a:r>
                <a:rPr lang="en-US" sz="1050" b="1" u="sng" dirty="0"/>
                <a:t>100%</a:t>
              </a:r>
            </a:p>
          </p:txBody>
        </p:sp>
      </p:grpSp>
      <p:sp>
        <p:nvSpPr>
          <p:cNvPr id="95" name="Flowchart: Connector 94"/>
          <p:cNvSpPr/>
          <p:nvPr/>
        </p:nvSpPr>
        <p:spPr>
          <a:xfrm>
            <a:off x="8019160" y="4742946"/>
            <a:ext cx="307269" cy="323024"/>
          </a:xfrm>
          <a:prstGeom prst="flowChartConnector">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971518" y="4772719"/>
            <a:ext cx="674404" cy="261610"/>
          </a:xfrm>
          <a:prstGeom prst="rect">
            <a:avLst/>
          </a:prstGeom>
          <a:noFill/>
        </p:spPr>
        <p:txBody>
          <a:bodyPr wrap="square" rtlCol="0">
            <a:spAutoFit/>
          </a:bodyPr>
          <a:lstStyle/>
          <a:p>
            <a:r>
              <a:rPr lang="en-US" sz="1050" b="1" u="sng" dirty="0"/>
              <a:t>85%</a:t>
            </a:r>
          </a:p>
        </p:txBody>
      </p:sp>
      <p:sp>
        <p:nvSpPr>
          <p:cNvPr id="97" name="TextBox 96"/>
          <p:cNvSpPr txBox="1"/>
          <p:nvPr/>
        </p:nvSpPr>
        <p:spPr>
          <a:xfrm>
            <a:off x="8620482" y="4775210"/>
            <a:ext cx="674404" cy="261610"/>
          </a:xfrm>
          <a:prstGeom prst="rect">
            <a:avLst/>
          </a:prstGeom>
          <a:noFill/>
        </p:spPr>
        <p:txBody>
          <a:bodyPr wrap="square" rtlCol="0">
            <a:spAutoFit/>
          </a:bodyPr>
          <a:lstStyle/>
          <a:p>
            <a:r>
              <a:rPr lang="en-US" sz="1050" b="1" u="sng" dirty="0"/>
              <a:t>N/A</a:t>
            </a:r>
          </a:p>
        </p:txBody>
      </p:sp>
      <p:sp>
        <p:nvSpPr>
          <p:cNvPr id="98" name="Rectangle 97"/>
          <p:cNvSpPr/>
          <p:nvPr/>
        </p:nvSpPr>
        <p:spPr>
          <a:xfrm>
            <a:off x="9196273" y="4632716"/>
            <a:ext cx="924871" cy="600164"/>
          </a:xfrm>
          <a:prstGeom prst="rect">
            <a:avLst/>
          </a:prstGeom>
        </p:spPr>
        <p:txBody>
          <a:bodyPr wrap="square">
            <a:spAutoFit/>
          </a:bodyPr>
          <a:lstStyle/>
          <a:p>
            <a:pPr algn="ctr"/>
            <a:r>
              <a:rPr lang="en-US" sz="1100" dirty="0">
                <a:latin typeface="Arial Narrow" panose="020B0606020202030204" pitchFamily="34" charset="0"/>
              </a:rPr>
              <a:t>$75,000.00 to $90,000.00 per year </a:t>
            </a:r>
            <a:endParaRPr lang="en-US" sz="1100" dirty="0"/>
          </a:p>
        </p:txBody>
      </p:sp>
      <p:sp>
        <p:nvSpPr>
          <p:cNvPr id="99" name="TextBox 98"/>
          <p:cNvSpPr txBox="1"/>
          <p:nvPr/>
        </p:nvSpPr>
        <p:spPr>
          <a:xfrm>
            <a:off x="10622452" y="4755654"/>
            <a:ext cx="267777" cy="276999"/>
          </a:xfrm>
          <a:prstGeom prst="rect">
            <a:avLst/>
          </a:prstGeom>
          <a:noFill/>
        </p:spPr>
        <p:txBody>
          <a:bodyPr wrap="square" rtlCol="0">
            <a:spAutoFit/>
          </a:bodyPr>
          <a:lstStyle/>
          <a:p>
            <a:r>
              <a:rPr lang="en-US" sz="1200" b="1" u="sng" dirty="0"/>
              <a:t>1</a:t>
            </a:r>
          </a:p>
        </p:txBody>
      </p:sp>
      <p:sp>
        <p:nvSpPr>
          <p:cNvPr id="100" name="Rectangle 99"/>
          <p:cNvSpPr/>
          <p:nvPr/>
        </p:nvSpPr>
        <p:spPr>
          <a:xfrm>
            <a:off x="11199388" y="4807433"/>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881784" y="4775784"/>
            <a:ext cx="924871" cy="261610"/>
          </a:xfrm>
          <a:prstGeom prst="rect">
            <a:avLst/>
          </a:prstGeom>
        </p:spPr>
        <p:txBody>
          <a:bodyPr wrap="square">
            <a:spAutoFit/>
          </a:bodyPr>
          <a:lstStyle/>
          <a:p>
            <a:pPr algn="ctr"/>
            <a:r>
              <a:rPr lang="en-US" sz="1100" dirty="0">
                <a:latin typeface="Arial Narrow" panose="020B0606020202030204" pitchFamily="34" charset="0"/>
              </a:rPr>
              <a:t>CORP</a:t>
            </a:r>
            <a:endParaRPr lang="en-US" sz="1100" dirty="0"/>
          </a:p>
        </p:txBody>
      </p:sp>
      <p:cxnSp>
        <p:nvCxnSpPr>
          <p:cNvPr id="102" name="Straight Connector 101"/>
          <p:cNvCxnSpPr/>
          <p:nvPr/>
        </p:nvCxnSpPr>
        <p:spPr>
          <a:xfrm>
            <a:off x="3530646" y="2495123"/>
            <a:ext cx="0" cy="2401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28600" y="5486400"/>
            <a:ext cx="11188032" cy="954107"/>
          </a:xfrm>
          <a:prstGeom prst="rect">
            <a:avLst/>
          </a:prstGeom>
        </p:spPr>
        <p:txBody>
          <a:bodyPr wrap="square">
            <a:spAutoFit/>
          </a:bodyPr>
          <a:lstStyle/>
          <a:p>
            <a:pPr algn="ctr"/>
            <a:r>
              <a:rPr lang="en-US" sz="2800" dirty="0">
                <a:solidFill>
                  <a:srgbClr val="FF0000"/>
                </a:solidFill>
                <a:latin typeface="Candara" panose="020E0502030303020204" pitchFamily="34" charset="0"/>
              </a:rPr>
              <a:t>The </a:t>
            </a:r>
            <a:r>
              <a:rPr lang="en-US" sz="2800" dirty="0" smtClean="0">
                <a:solidFill>
                  <a:srgbClr val="FF0000"/>
                </a:solidFill>
                <a:latin typeface="Candara" panose="020E0502030303020204" pitchFamily="34" charset="0"/>
              </a:rPr>
              <a:t>User </a:t>
            </a:r>
            <a:r>
              <a:rPr lang="en-US" sz="2800" dirty="0">
                <a:solidFill>
                  <a:srgbClr val="FF0000"/>
                </a:solidFill>
                <a:latin typeface="Candara" panose="020E0502030303020204" pitchFamily="34" charset="0"/>
              </a:rPr>
              <a:t>will </a:t>
            </a:r>
            <a:r>
              <a:rPr lang="en-US" sz="2800" dirty="0" smtClean="0">
                <a:solidFill>
                  <a:srgbClr val="FF0000"/>
                </a:solidFill>
                <a:latin typeface="Candara" panose="020E0502030303020204" pitchFamily="34" charset="0"/>
              </a:rPr>
              <a:t>be </a:t>
            </a:r>
            <a:r>
              <a:rPr lang="en-US" sz="2800" dirty="0">
                <a:solidFill>
                  <a:srgbClr val="FF0000"/>
                </a:solidFill>
                <a:latin typeface="Candara" panose="020E0502030303020204" pitchFamily="34" charset="0"/>
              </a:rPr>
              <a:t>presented with a list of </a:t>
            </a:r>
            <a:r>
              <a:rPr lang="en-US" sz="2800" dirty="0" smtClean="0">
                <a:solidFill>
                  <a:srgbClr val="FF0000"/>
                </a:solidFill>
                <a:latin typeface="Candara" panose="020E0502030303020204" pitchFamily="34" charset="0"/>
              </a:rPr>
              <a:t>jobs </a:t>
            </a:r>
          </a:p>
          <a:p>
            <a:pPr algn="ctr"/>
            <a:r>
              <a:rPr lang="en-US" sz="2800" dirty="0" smtClean="0">
                <a:solidFill>
                  <a:srgbClr val="FF0000"/>
                </a:solidFill>
                <a:latin typeface="Candara" panose="020E0502030303020204" pitchFamily="34" charset="0"/>
              </a:rPr>
              <a:t>to possibly add to the Job Alert. </a:t>
            </a:r>
            <a:endParaRPr 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131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0" y="118943"/>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Virtual Recruiter Information</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083092" y="6411671"/>
            <a:ext cx="403094" cy="365125"/>
          </a:xfrm>
        </p:spPr>
        <p:txBody>
          <a:bodyPr/>
          <a:lstStyle/>
          <a:p>
            <a:fld id="{AF9DD44E-2746-4F7C-A6DC-C6840E4448F3}" type="slidenum">
              <a:rPr lang="en-US" smtClean="0"/>
              <a:t>59</a:t>
            </a:fld>
            <a:endParaRPr lang="en-US" dirty="0"/>
          </a:p>
        </p:txBody>
      </p:sp>
      <p:pic>
        <p:nvPicPr>
          <p:cNvPr id="1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8639" r="87309" b="31517"/>
          <a:stretch/>
        </p:blipFill>
        <p:spPr bwMode="auto">
          <a:xfrm>
            <a:off x="865852" y="985903"/>
            <a:ext cx="1607636" cy="536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 Single Corner Rectangle 13"/>
          <p:cNvSpPr/>
          <p:nvPr/>
        </p:nvSpPr>
        <p:spPr>
          <a:xfrm>
            <a:off x="2814146" y="2606902"/>
            <a:ext cx="751179" cy="105878"/>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6771" y="2509786"/>
            <a:ext cx="1126156" cy="261610"/>
          </a:xfrm>
          <a:prstGeom prst="rect">
            <a:avLst/>
          </a:prstGeom>
          <a:noFill/>
        </p:spPr>
        <p:txBody>
          <a:bodyPr wrap="square" rtlCol="0">
            <a:spAutoFit/>
          </a:bodyPr>
          <a:lstStyle/>
          <a:p>
            <a:pPr algn="ctr"/>
            <a:r>
              <a:rPr lang="en-US" sz="1100" dirty="0"/>
              <a:t>Sales Managers</a:t>
            </a:r>
          </a:p>
        </p:txBody>
      </p:sp>
      <p:grpSp>
        <p:nvGrpSpPr>
          <p:cNvPr id="16" name="Group 15"/>
          <p:cNvGrpSpPr/>
          <p:nvPr/>
        </p:nvGrpSpPr>
        <p:grpSpPr>
          <a:xfrm>
            <a:off x="866271" y="867840"/>
            <a:ext cx="10579884" cy="523220"/>
            <a:chOff x="740389" y="2334394"/>
            <a:chExt cx="10579884" cy="523220"/>
          </a:xfrm>
        </p:grpSpPr>
        <p:sp>
          <p:nvSpPr>
            <p:cNvPr id="17" name="Rectangle 16"/>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9" name="Group 18"/>
            <p:cNvGrpSpPr/>
            <p:nvPr/>
          </p:nvGrpSpPr>
          <p:grpSpPr>
            <a:xfrm>
              <a:off x="3461961" y="2448074"/>
              <a:ext cx="249571" cy="209014"/>
              <a:chOff x="1588167" y="3041574"/>
              <a:chExt cx="962529" cy="918083"/>
            </a:xfrm>
            <a:solidFill>
              <a:schemeClr val="bg1"/>
            </a:solidFill>
          </p:grpSpPr>
          <p:sp>
            <p:nvSpPr>
              <p:cNvPr id="43" name="Rectangle 42"/>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1" name="TextBox 20"/>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2" name="TextBox 21"/>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3" name="TextBox 22"/>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4" name="Group 23"/>
            <p:cNvGrpSpPr/>
            <p:nvPr/>
          </p:nvGrpSpPr>
          <p:grpSpPr>
            <a:xfrm>
              <a:off x="961415" y="2450591"/>
              <a:ext cx="284290" cy="233287"/>
              <a:chOff x="2426677" y="3393831"/>
              <a:chExt cx="284290" cy="233287"/>
            </a:xfrm>
          </p:grpSpPr>
          <p:sp>
            <p:nvSpPr>
              <p:cNvPr id="40" name="Minus Sign 41"/>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inus Sign 42"/>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inus Sign 43"/>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6"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16200000">
              <a:off x="6806807" y="2433804"/>
              <a:ext cx="253390" cy="246758"/>
              <a:chOff x="673358" y="3458547"/>
              <a:chExt cx="2797311" cy="2057400"/>
            </a:xfrm>
            <a:solidFill>
              <a:schemeClr val="bg1"/>
            </a:solidFill>
          </p:grpSpPr>
          <p:sp>
            <p:nvSpPr>
              <p:cNvPr id="37" name="Flowchart: Magnetic Disk 36"/>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841416" y="2443960"/>
              <a:ext cx="167995" cy="238993"/>
              <a:chOff x="3124200" y="1769708"/>
              <a:chExt cx="1371598" cy="1659292"/>
            </a:xfrm>
            <a:solidFill>
              <a:schemeClr val="bg1"/>
            </a:solidFill>
          </p:grpSpPr>
          <p:sp>
            <p:nvSpPr>
              <p:cNvPr id="31" name="Flowchart: Delay 30"/>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114" name="Rectangle 113"/>
          <p:cNvSpPr/>
          <p:nvPr/>
        </p:nvSpPr>
        <p:spPr>
          <a:xfrm>
            <a:off x="2425563" y="2206507"/>
            <a:ext cx="5928421" cy="163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
          <p:cNvSpPr/>
          <p:nvPr/>
        </p:nvSpPr>
        <p:spPr>
          <a:xfrm>
            <a:off x="2423106" y="2305708"/>
            <a:ext cx="9175859" cy="1809094"/>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079596" y="6057994"/>
            <a:ext cx="1787448" cy="316309"/>
            <a:chOff x="6079596" y="6057994"/>
            <a:chExt cx="1787448" cy="316309"/>
          </a:xfrm>
        </p:grpSpPr>
        <p:sp>
          <p:nvSpPr>
            <p:cNvPr id="128" name="Flowchart: Alternate Process 127"/>
            <p:cNvSpPr/>
            <p:nvPr/>
          </p:nvSpPr>
          <p:spPr>
            <a:xfrm>
              <a:off x="7012424" y="6082961"/>
              <a:ext cx="854620" cy="268517"/>
            </a:xfrm>
            <a:prstGeom prst="flowChartAlternateProcess">
              <a:avLst/>
            </a:prstGeom>
            <a:solidFill>
              <a:srgbClr val="78B83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7057882" y="6066526"/>
              <a:ext cx="795410"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Cancel</a:t>
              </a:r>
            </a:p>
          </p:txBody>
        </p:sp>
        <p:sp>
          <p:nvSpPr>
            <p:cNvPr id="130" name="Flowchart: Alternate Process 129"/>
            <p:cNvSpPr/>
            <p:nvPr/>
          </p:nvSpPr>
          <p:spPr>
            <a:xfrm>
              <a:off x="6079596" y="6079456"/>
              <a:ext cx="854620" cy="268517"/>
            </a:xfrm>
            <a:prstGeom prst="flowChartAlternateProcess">
              <a:avLst/>
            </a:prstGeom>
            <a:solidFill>
              <a:srgbClr val="78B83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6103957" y="6057994"/>
              <a:ext cx="795410" cy="307777"/>
            </a:xfrm>
            <a:prstGeom prst="rect">
              <a:avLst/>
            </a:prstGeom>
            <a:solidFill>
              <a:schemeClr val="accent6">
                <a:lumMod val="40000"/>
                <a:lumOff val="60000"/>
              </a:schemeClr>
            </a:solidFill>
            <a:ln>
              <a:noFill/>
            </a:ln>
          </p:spPr>
          <p:txBody>
            <a:bodyPr wrap="square" rtlCol="0">
              <a:spAutoFit/>
            </a:bodyPr>
            <a:lstStyle/>
            <a:p>
              <a:pPr algn="ctr"/>
              <a:r>
                <a:rPr lang="en-US" sz="1400" b="1" dirty="0">
                  <a:latin typeface="Arial Narrow" panose="020B0606020202030204" pitchFamily="34" charset="0"/>
                </a:rPr>
                <a:t>Save</a:t>
              </a:r>
            </a:p>
          </p:txBody>
        </p:sp>
      </p:grpSp>
      <p:pic>
        <p:nvPicPr>
          <p:cNvPr id="133"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l="13099" t="12429" r="76156" b="77175"/>
          <a:stretch/>
        </p:blipFill>
        <p:spPr bwMode="auto">
          <a:xfrm>
            <a:off x="2400762" y="1302696"/>
            <a:ext cx="1167321" cy="705822"/>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134" name="TextBox 133"/>
          <p:cNvSpPr txBox="1"/>
          <p:nvPr/>
        </p:nvSpPr>
        <p:spPr>
          <a:xfrm>
            <a:off x="3614481" y="1331426"/>
            <a:ext cx="3498238" cy="276999"/>
          </a:xfrm>
          <a:prstGeom prst="rect">
            <a:avLst/>
          </a:prstGeom>
          <a:noFill/>
        </p:spPr>
        <p:txBody>
          <a:bodyPr wrap="square" rtlCol="0">
            <a:spAutoFit/>
          </a:bodyPr>
          <a:lstStyle/>
          <a:p>
            <a:r>
              <a:rPr lang="en-US" sz="1200" b="1" dirty="0">
                <a:latin typeface="Arial Narrow" panose="020B0606020202030204" pitchFamily="34" charset="0"/>
              </a:rPr>
              <a:t>Please provide the information outlined below </a:t>
            </a:r>
          </a:p>
        </p:txBody>
      </p:sp>
      <p:sp>
        <p:nvSpPr>
          <p:cNvPr id="135" name="TextBox 134"/>
          <p:cNvSpPr txBox="1"/>
          <p:nvPr/>
        </p:nvSpPr>
        <p:spPr>
          <a:xfrm>
            <a:off x="2374098" y="1894351"/>
            <a:ext cx="1755697" cy="276999"/>
          </a:xfrm>
          <a:prstGeom prst="rect">
            <a:avLst/>
          </a:prstGeom>
          <a:solidFill>
            <a:schemeClr val="bg1"/>
          </a:solidFill>
        </p:spPr>
        <p:txBody>
          <a:bodyPr wrap="square" rtlCol="0">
            <a:spAutoFit/>
          </a:bodyPr>
          <a:lstStyle/>
          <a:p>
            <a:r>
              <a:rPr lang="en-US" sz="1200" b="1" dirty="0">
                <a:solidFill>
                  <a:srgbClr val="C00000"/>
                </a:solidFill>
              </a:rPr>
              <a:t>*</a:t>
            </a:r>
            <a:r>
              <a:rPr lang="en-US" sz="1000" dirty="0"/>
              <a:t> </a:t>
            </a:r>
            <a:r>
              <a:rPr lang="en-US" sz="1000" i="1" dirty="0"/>
              <a:t>Indicates required field</a:t>
            </a:r>
          </a:p>
        </p:txBody>
      </p:sp>
      <p:sp>
        <p:nvSpPr>
          <p:cNvPr id="136" name="Rounded Rectangle 1"/>
          <p:cNvSpPr/>
          <p:nvPr/>
        </p:nvSpPr>
        <p:spPr>
          <a:xfrm>
            <a:off x="2436360" y="4334217"/>
            <a:ext cx="9175859" cy="167231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2"/>
          <p:cNvSpPr/>
          <p:nvPr/>
        </p:nvSpPr>
        <p:spPr>
          <a:xfrm>
            <a:off x="2770865" y="2146684"/>
            <a:ext cx="2652721" cy="33385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783261" y="2150005"/>
            <a:ext cx="2606512" cy="338554"/>
          </a:xfrm>
          <a:prstGeom prst="rect">
            <a:avLst/>
          </a:prstGeom>
          <a:solidFill>
            <a:srgbClr val="3E89CE"/>
          </a:solidFill>
        </p:spPr>
        <p:txBody>
          <a:bodyPr wrap="square" rtlCol="0">
            <a:spAutoFit/>
          </a:bodyPr>
          <a:lstStyle/>
          <a:p>
            <a:r>
              <a:rPr lang="en-US" sz="1600" b="1" dirty="0">
                <a:solidFill>
                  <a:schemeClr val="bg1"/>
                </a:solidFill>
                <a:latin typeface="Arial Narrow" panose="020B0606020202030204" pitchFamily="34" charset="0"/>
              </a:rPr>
              <a:t>Virtual Recruiter Information</a:t>
            </a:r>
          </a:p>
        </p:txBody>
      </p:sp>
      <p:grpSp>
        <p:nvGrpSpPr>
          <p:cNvPr id="138" name="Group 137"/>
          <p:cNvGrpSpPr/>
          <p:nvPr/>
        </p:nvGrpSpPr>
        <p:grpSpPr>
          <a:xfrm>
            <a:off x="11193066" y="2383183"/>
            <a:ext cx="402157" cy="311636"/>
            <a:chOff x="8150053" y="5040774"/>
            <a:chExt cx="402157" cy="311636"/>
          </a:xfrm>
        </p:grpSpPr>
        <p:sp>
          <p:nvSpPr>
            <p:cNvPr id="139" name="Flowchart: Connector 138"/>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grpSp>
        <p:nvGrpSpPr>
          <p:cNvPr id="141" name="Group 140"/>
          <p:cNvGrpSpPr/>
          <p:nvPr/>
        </p:nvGrpSpPr>
        <p:grpSpPr>
          <a:xfrm>
            <a:off x="11216259" y="4414054"/>
            <a:ext cx="402157" cy="311636"/>
            <a:chOff x="8150053" y="5040774"/>
            <a:chExt cx="402157" cy="311636"/>
          </a:xfrm>
        </p:grpSpPr>
        <p:sp>
          <p:nvSpPr>
            <p:cNvPr id="142" name="Flowchart: Connector 141"/>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144" name="Rectangle 143"/>
          <p:cNvSpPr/>
          <p:nvPr/>
        </p:nvSpPr>
        <p:spPr>
          <a:xfrm>
            <a:off x="8798336" y="1944046"/>
            <a:ext cx="2772996" cy="230832"/>
          </a:xfrm>
          <a:prstGeom prst="rect">
            <a:avLst/>
          </a:prstGeom>
        </p:spPr>
        <p:txBody>
          <a:bodyPr wrap="square">
            <a:spAutoFit/>
          </a:bodyPr>
          <a:lstStyle/>
          <a:p>
            <a:r>
              <a:rPr lang="en-US" sz="900" b="1" i="1" dirty="0">
                <a:latin typeface="Arial Narrow" panose="020B0606020202030204" pitchFamily="34" charset="0"/>
              </a:rPr>
              <a:t>For help click the question mark icon next to each section</a:t>
            </a:r>
            <a:endParaRPr lang="en-US" sz="900" i="1" dirty="0"/>
          </a:p>
        </p:txBody>
      </p:sp>
      <p:sp>
        <p:nvSpPr>
          <p:cNvPr id="145" name="TextBox 144"/>
          <p:cNvSpPr txBox="1"/>
          <p:nvPr/>
        </p:nvSpPr>
        <p:spPr>
          <a:xfrm>
            <a:off x="2489240" y="3324291"/>
            <a:ext cx="2599595"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400" dirty="0">
                <a:latin typeface="Arial Narrow" panose="020B0606020202030204" pitchFamily="34" charset="0"/>
              </a:rPr>
              <a:t> </a:t>
            </a:r>
            <a:r>
              <a:rPr lang="en-US" sz="1400" b="1" dirty="0">
                <a:latin typeface="Arial Narrow" panose="020B0606020202030204" pitchFamily="34" charset="0"/>
              </a:rPr>
              <a:t>Send Email when no jobs found</a:t>
            </a:r>
          </a:p>
        </p:txBody>
      </p:sp>
      <p:sp>
        <p:nvSpPr>
          <p:cNvPr id="150" name="TextBox 149"/>
          <p:cNvSpPr txBox="1"/>
          <p:nvPr/>
        </p:nvSpPr>
        <p:spPr>
          <a:xfrm>
            <a:off x="2452868" y="2518868"/>
            <a:ext cx="2419999"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200" dirty="0">
                <a:latin typeface="Arial Narrow" panose="020B0606020202030204" pitchFamily="34" charset="0"/>
              </a:rPr>
              <a:t> </a:t>
            </a:r>
            <a:r>
              <a:rPr lang="en-US" sz="1400" b="1" dirty="0">
                <a:latin typeface="Arial Narrow" panose="020B0606020202030204" pitchFamily="34" charset="0"/>
              </a:rPr>
              <a:t>Title of Virtual Recruiter Alert:</a:t>
            </a:r>
          </a:p>
        </p:txBody>
      </p:sp>
      <p:sp>
        <p:nvSpPr>
          <p:cNvPr id="151" name="TextBox 150"/>
          <p:cNvSpPr txBox="1"/>
          <p:nvPr/>
        </p:nvSpPr>
        <p:spPr>
          <a:xfrm>
            <a:off x="2451367" y="2795352"/>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400" dirty="0">
                <a:latin typeface="Arial Narrow" panose="020B0606020202030204" pitchFamily="34" charset="0"/>
              </a:rPr>
              <a:t> </a:t>
            </a:r>
            <a:r>
              <a:rPr lang="en-US" sz="1400" b="1" dirty="0">
                <a:latin typeface="Arial Narrow" panose="020B0606020202030204" pitchFamily="34" charset="0"/>
              </a:rPr>
              <a:t>How often to run:</a:t>
            </a:r>
          </a:p>
        </p:txBody>
      </p:sp>
      <p:sp>
        <p:nvSpPr>
          <p:cNvPr id="152" name="TextBox 151"/>
          <p:cNvSpPr txBox="1"/>
          <p:nvPr/>
        </p:nvSpPr>
        <p:spPr>
          <a:xfrm>
            <a:off x="5281283" y="2548170"/>
            <a:ext cx="2560187"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3" name="TextBox 152"/>
          <p:cNvSpPr txBox="1"/>
          <p:nvPr/>
        </p:nvSpPr>
        <p:spPr>
          <a:xfrm>
            <a:off x="5289706" y="2860866"/>
            <a:ext cx="1239944"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54" name="TextBox 153"/>
          <p:cNvSpPr txBox="1"/>
          <p:nvPr/>
        </p:nvSpPr>
        <p:spPr>
          <a:xfrm>
            <a:off x="2470448" y="3109585"/>
            <a:ext cx="1718397" cy="307777"/>
          </a:xfrm>
          <a:prstGeom prst="rect">
            <a:avLst/>
          </a:prstGeom>
          <a:noFill/>
          <a:ln w="12700">
            <a:noFill/>
          </a:ln>
        </p:spPr>
        <p:txBody>
          <a:bodyPr wrap="square" rtlCol="0">
            <a:spAutoFit/>
          </a:bodyPr>
          <a:lstStyle/>
          <a:p>
            <a:r>
              <a:rPr lang="en-US" sz="1400" dirty="0">
                <a:solidFill>
                  <a:srgbClr val="C00000"/>
                </a:solidFill>
                <a:latin typeface="Arial Narrow" panose="020B0606020202030204" pitchFamily="34" charset="0"/>
              </a:rPr>
              <a:t>*</a:t>
            </a:r>
            <a:r>
              <a:rPr lang="en-US" sz="1400" dirty="0">
                <a:latin typeface="Arial Narrow" panose="020B0606020202030204" pitchFamily="34" charset="0"/>
              </a:rPr>
              <a:t>  </a:t>
            </a:r>
            <a:r>
              <a:rPr lang="en-US" sz="1400" b="1" dirty="0">
                <a:latin typeface="Arial Narrow" panose="020B0606020202030204" pitchFamily="34" charset="0"/>
              </a:rPr>
              <a:t>Notification Method</a:t>
            </a:r>
          </a:p>
        </p:txBody>
      </p:sp>
      <p:sp>
        <p:nvSpPr>
          <p:cNvPr id="155" name="TextBox 154"/>
          <p:cNvSpPr txBox="1"/>
          <p:nvPr/>
        </p:nvSpPr>
        <p:spPr>
          <a:xfrm>
            <a:off x="2320278" y="3534112"/>
            <a:ext cx="1737478"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400" dirty="0">
                <a:latin typeface="Arial Narrow" panose="020B0606020202030204" pitchFamily="34" charset="0"/>
              </a:rPr>
              <a:t> </a:t>
            </a:r>
            <a:r>
              <a:rPr lang="en-US" sz="1400" b="1" dirty="0">
                <a:solidFill>
                  <a:srgbClr val="C00000"/>
                </a:solidFill>
                <a:latin typeface="Arial Narrow" panose="020B0606020202030204" pitchFamily="34" charset="0"/>
              </a:rPr>
              <a:t> *  </a:t>
            </a:r>
            <a:r>
              <a:rPr lang="en-US" sz="1400" b="1" dirty="0">
                <a:latin typeface="Arial Narrow" panose="020B0606020202030204" pitchFamily="34" charset="0"/>
              </a:rPr>
              <a:t>Expires on:</a:t>
            </a:r>
          </a:p>
        </p:txBody>
      </p:sp>
      <p:sp>
        <p:nvSpPr>
          <p:cNvPr id="2" name="TextBox 1"/>
          <p:cNvSpPr txBox="1"/>
          <p:nvPr/>
        </p:nvSpPr>
        <p:spPr>
          <a:xfrm>
            <a:off x="5282329" y="2534306"/>
            <a:ext cx="1797742" cy="307777"/>
          </a:xfrm>
          <a:prstGeom prst="rect">
            <a:avLst/>
          </a:prstGeom>
          <a:noFill/>
        </p:spPr>
        <p:txBody>
          <a:bodyPr wrap="square" rtlCol="0">
            <a:spAutoFit/>
          </a:bodyPr>
          <a:lstStyle/>
          <a:p>
            <a:r>
              <a:rPr lang="en-US" sz="1400" dirty="0">
                <a:latin typeface="Arial Narrow" panose="020B0606020202030204" pitchFamily="34" charset="0"/>
              </a:rPr>
              <a:t>Marketing Alert</a:t>
            </a:r>
          </a:p>
        </p:txBody>
      </p:sp>
      <p:sp>
        <p:nvSpPr>
          <p:cNvPr id="159" name="TextBox 158"/>
          <p:cNvSpPr txBox="1"/>
          <p:nvPr/>
        </p:nvSpPr>
        <p:spPr>
          <a:xfrm>
            <a:off x="5295583" y="2845730"/>
            <a:ext cx="784013" cy="307777"/>
          </a:xfrm>
          <a:prstGeom prst="rect">
            <a:avLst/>
          </a:prstGeom>
          <a:noFill/>
        </p:spPr>
        <p:txBody>
          <a:bodyPr wrap="square" rtlCol="0">
            <a:spAutoFit/>
          </a:bodyPr>
          <a:lstStyle/>
          <a:p>
            <a:r>
              <a:rPr lang="en-US" sz="1400" dirty="0">
                <a:latin typeface="Arial Narrow" panose="020B0606020202030204" pitchFamily="34" charset="0"/>
              </a:rPr>
              <a:t>Daily</a:t>
            </a:r>
          </a:p>
        </p:txBody>
      </p:sp>
      <p:sp>
        <p:nvSpPr>
          <p:cNvPr id="160" name="Flowchart: Extract 159"/>
          <p:cNvSpPr/>
          <p:nvPr/>
        </p:nvSpPr>
        <p:spPr>
          <a:xfrm flipV="1">
            <a:off x="6225625" y="2921963"/>
            <a:ext cx="154283" cy="17393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5296715" y="3177194"/>
            <a:ext cx="209620" cy="172558"/>
            <a:chOff x="8500911" y="1782989"/>
            <a:chExt cx="209620" cy="172558"/>
          </a:xfrm>
        </p:grpSpPr>
        <p:sp>
          <p:nvSpPr>
            <p:cNvPr id="162" name="Rectangle 161"/>
            <p:cNvSpPr/>
            <p:nvPr/>
          </p:nvSpPr>
          <p:spPr>
            <a:xfrm>
              <a:off x="8500911" y="1817048"/>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2" descr="http://www.clker.com/cliparts/L/8/t/e/r/A/check-mark-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4319" y="1782989"/>
              <a:ext cx="186212" cy="172558"/>
            </a:xfrm>
            <a:prstGeom prst="rect">
              <a:avLst/>
            </a:prstGeom>
            <a:noFill/>
            <a:extLst>
              <a:ext uri="{909E8E84-426E-40DD-AFC4-6F175D3DCCD1}">
                <a14:hiddenFill xmlns:a14="http://schemas.microsoft.com/office/drawing/2010/main">
                  <a:solidFill>
                    <a:srgbClr val="FFFFFF"/>
                  </a:solidFill>
                </a14:hiddenFill>
              </a:ext>
            </a:extLst>
          </p:spPr>
        </p:pic>
      </p:grpSp>
      <p:sp>
        <p:nvSpPr>
          <p:cNvPr id="164" name="TextBox 163"/>
          <p:cNvSpPr txBox="1"/>
          <p:nvPr/>
        </p:nvSpPr>
        <p:spPr>
          <a:xfrm>
            <a:off x="5553997" y="3143900"/>
            <a:ext cx="1483311" cy="307777"/>
          </a:xfrm>
          <a:prstGeom prst="rect">
            <a:avLst/>
          </a:prstGeom>
          <a:noFill/>
        </p:spPr>
        <p:txBody>
          <a:bodyPr wrap="square" rtlCol="0">
            <a:spAutoFit/>
          </a:bodyPr>
          <a:lstStyle/>
          <a:p>
            <a:r>
              <a:rPr lang="en-US" sz="1400" dirty="0">
                <a:latin typeface="Arial Narrow" panose="020B0606020202030204" pitchFamily="34" charset="0"/>
              </a:rPr>
              <a:t>Message Center</a:t>
            </a:r>
          </a:p>
        </p:txBody>
      </p:sp>
      <p:grpSp>
        <p:nvGrpSpPr>
          <p:cNvPr id="166" name="Group 165"/>
          <p:cNvGrpSpPr/>
          <p:nvPr/>
        </p:nvGrpSpPr>
        <p:grpSpPr>
          <a:xfrm>
            <a:off x="7287830" y="3180509"/>
            <a:ext cx="209620" cy="172558"/>
            <a:chOff x="8500911" y="1782989"/>
            <a:chExt cx="209620" cy="172558"/>
          </a:xfrm>
        </p:grpSpPr>
        <p:sp>
          <p:nvSpPr>
            <p:cNvPr id="167" name="Rectangle 166"/>
            <p:cNvSpPr/>
            <p:nvPr/>
          </p:nvSpPr>
          <p:spPr>
            <a:xfrm>
              <a:off x="8500911" y="1817048"/>
              <a:ext cx="148486" cy="1384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Picture 2" descr="http://www.clker.com/cliparts/L/8/t/e/r/A/check-mark-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4319" y="1782989"/>
              <a:ext cx="186212" cy="172558"/>
            </a:xfrm>
            <a:prstGeom prst="rect">
              <a:avLst/>
            </a:prstGeom>
            <a:noFill/>
            <a:extLst>
              <a:ext uri="{909E8E84-426E-40DD-AFC4-6F175D3DCCD1}">
                <a14:hiddenFill xmlns:a14="http://schemas.microsoft.com/office/drawing/2010/main">
                  <a:solidFill>
                    <a:srgbClr val="FFFFFF"/>
                  </a:solidFill>
                </a14:hiddenFill>
              </a:ext>
            </a:extLst>
          </p:spPr>
        </p:pic>
      </p:grpSp>
      <p:sp>
        <p:nvSpPr>
          <p:cNvPr id="169" name="TextBox 168"/>
          <p:cNvSpPr txBox="1"/>
          <p:nvPr/>
        </p:nvSpPr>
        <p:spPr>
          <a:xfrm>
            <a:off x="7485478" y="3137276"/>
            <a:ext cx="1483311" cy="307777"/>
          </a:xfrm>
          <a:prstGeom prst="rect">
            <a:avLst/>
          </a:prstGeom>
          <a:noFill/>
        </p:spPr>
        <p:txBody>
          <a:bodyPr wrap="square" rtlCol="0">
            <a:spAutoFit/>
          </a:bodyPr>
          <a:lstStyle/>
          <a:p>
            <a:r>
              <a:rPr lang="en-US" sz="1400" dirty="0">
                <a:latin typeface="Arial Narrow" panose="020B0606020202030204" pitchFamily="34" charset="0"/>
              </a:rPr>
              <a:t>Email</a:t>
            </a:r>
          </a:p>
        </p:txBody>
      </p:sp>
      <p:sp>
        <p:nvSpPr>
          <p:cNvPr id="170" name="Rectangle 169"/>
          <p:cNvSpPr/>
          <p:nvPr/>
        </p:nvSpPr>
        <p:spPr>
          <a:xfrm>
            <a:off x="5289706" y="3432579"/>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283082" y="3619545"/>
            <a:ext cx="1096826" cy="276999"/>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172" name="TextBox 171"/>
          <p:cNvSpPr txBox="1"/>
          <p:nvPr/>
        </p:nvSpPr>
        <p:spPr>
          <a:xfrm>
            <a:off x="5283823" y="3597141"/>
            <a:ext cx="992682" cy="307777"/>
          </a:xfrm>
          <a:prstGeom prst="rect">
            <a:avLst/>
          </a:prstGeom>
          <a:noFill/>
          <a:ln w="12700">
            <a:noFill/>
          </a:ln>
        </p:spPr>
        <p:txBody>
          <a:bodyPr wrap="square" rtlCol="0">
            <a:spAutoFit/>
          </a:bodyPr>
          <a:lstStyle/>
          <a:p>
            <a:r>
              <a:rPr lang="en-US" sz="1400" dirty="0">
                <a:latin typeface="Arial Narrow" panose="020B0606020202030204" pitchFamily="34" charset="0"/>
              </a:rPr>
              <a:t>11/15/2018</a:t>
            </a:r>
            <a:endParaRPr lang="en-US" sz="1200" dirty="0">
              <a:latin typeface="Arial Narrow" panose="020B0606020202030204" pitchFamily="34" charset="0"/>
            </a:endParaRPr>
          </a:p>
        </p:txBody>
      </p:sp>
      <p:pic>
        <p:nvPicPr>
          <p:cNvPr id="173" name="Picture 172" descr="http://www.timedatecalendar.com/wp-content/uploads/2018/02/South-Africa-calendar-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912" t="12223" r="21381" b="11073"/>
          <a:stretch/>
        </p:blipFill>
        <p:spPr bwMode="auto">
          <a:xfrm>
            <a:off x="6463418" y="3610817"/>
            <a:ext cx="371281" cy="282493"/>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p:cNvSpPr txBox="1"/>
          <p:nvPr/>
        </p:nvSpPr>
        <p:spPr>
          <a:xfrm>
            <a:off x="2492556" y="3784800"/>
            <a:ext cx="2128022" cy="307777"/>
          </a:xfrm>
          <a:prstGeom prst="rect">
            <a:avLst/>
          </a:prstGeom>
          <a:noFill/>
          <a:ln w="12700">
            <a:noFill/>
          </a:ln>
        </p:spPr>
        <p:txBody>
          <a:bodyPr wrap="square" rtlCol="0">
            <a:spAutoFit/>
          </a:bodyPr>
          <a:lstStyle/>
          <a:p>
            <a:r>
              <a:rPr lang="en-US" sz="1400" dirty="0">
                <a:solidFill>
                  <a:srgbClr val="C00000"/>
                </a:solidFill>
                <a:latin typeface="Arial Narrow" panose="020B0606020202030204" pitchFamily="34" charset="0"/>
              </a:rPr>
              <a:t> </a:t>
            </a:r>
            <a:r>
              <a:rPr lang="en-US" sz="1400" dirty="0">
                <a:latin typeface="Arial Narrow" panose="020B0606020202030204" pitchFamily="34" charset="0"/>
              </a:rPr>
              <a:t> </a:t>
            </a:r>
            <a:r>
              <a:rPr lang="en-US" sz="1400" b="1" dirty="0">
                <a:latin typeface="Arial Narrow" panose="020B0606020202030204" pitchFamily="34" charset="0"/>
              </a:rPr>
              <a:t>Last modified on:</a:t>
            </a:r>
          </a:p>
        </p:txBody>
      </p:sp>
      <p:sp>
        <p:nvSpPr>
          <p:cNvPr id="176" name="Rounded Rectangle 2"/>
          <p:cNvSpPr/>
          <p:nvPr/>
        </p:nvSpPr>
        <p:spPr>
          <a:xfrm>
            <a:off x="2764241" y="4207372"/>
            <a:ext cx="2652721" cy="33385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2786296" y="4202671"/>
            <a:ext cx="2606512" cy="338554"/>
          </a:xfrm>
          <a:prstGeom prst="rect">
            <a:avLst/>
          </a:prstGeom>
          <a:solidFill>
            <a:srgbClr val="3E89CE"/>
          </a:solidFill>
        </p:spPr>
        <p:txBody>
          <a:bodyPr wrap="square" rtlCol="0">
            <a:spAutoFit/>
          </a:bodyPr>
          <a:lstStyle/>
          <a:p>
            <a:r>
              <a:rPr lang="en-US" sz="1600" b="1" dirty="0">
                <a:solidFill>
                  <a:schemeClr val="bg1"/>
                </a:solidFill>
                <a:latin typeface="Arial Narrow" panose="020B0606020202030204" pitchFamily="34" charset="0"/>
              </a:rPr>
              <a:t>Search Criteria Information</a:t>
            </a:r>
          </a:p>
        </p:txBody>
      </p:sp>
      <p:sp>
        <p:nvSpPr>
          <p:cNvPr id="178" name="Round Single Corner Rectangle 177"/>
          <p:cNvSpPr/>
          <p:nvPr/>
        </p:nvSpPr>
        <p:spPr>
          <a:xfrm>
            <a:off x="2807522" y="4647712"/>
            <a:ext cx="751179" cy="105878"/>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2482617" y="5027175"/>
            <a:ext cx="1502974"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400" dirty="0">
                <a:latin typeface="Arial Narrow" panose="020B0606020202030204" pitchFamily="34" charset="0"/>
              </a:rPr>
              <a:t> </a:t>
            </a:r>
            <a:r>
              <a:rPr lang="en-US" sz="1400" b="1" dirty="0">
                <a:latin typeface="Arial Narrow" panose="020B0606020202030204" pitchFamily="34" charset="0"/>
              </a:rPr>
              <a:t>Field of Search:</a:t>
            </a:r>
          </a:p>
        </p:txBody>
      </p:sp>
      <p:sp>
        <p:nvSpPr>
          <p:cNvPr id="182" name="TextBox 181"/>
          <p:cNvSpPr txBox="1"/>
          <p:nvPr/>
        </p:nvSpPr>
        <p:spPr>
          <a:xfrm>
            <a:off x="2554073" y="4557870"/>
            <a:ext cx="992556" cy="307777"/>
          </a:xfrm>
          <a:prstGeom prst="rect">
            <a:avLst/>
          </a:prstGeom>
          <a:noFill/>
          <a:ln w="12700">
            <a:noFill/>
          </a:ln>
        </p:spPr>
        <p:txBody>
          <a:bodyPr wrap="square" rtlCol="0">
            <a:spAutoFit/>
          </a:bodyPr>
          <a:lstStyle/>
          <a:p>
            <a:r>
              <a:rPr lang="en-US" sz="1400" dirty="0">
                <a:latin typeface="Arial Narrow" panose="020B0606020202030204" pitchFamily="34" charset="0"/>
              </a:rPr>
              <a:t> </a:t>
            </a:r>
            <a:r>
              <a:rPr lang="en-US" sz="1400" b="1" dirty="0">
                <a:latin typeface="Arial Narrow" panose="020B0606020202030204" pitchFamily="34" charset="0"/>
              </a:rPr>
              <a:t>Location:</a:t>
            </a:r>
          </a:p>
        </p:txBody>
      </p:sp>
      <p:sp>
        <p:nvSpPr>
          <p:cNvPr id="183" name="TextBox 182"/>
          <p:cNvSpPr txBox="1"/>
          <p:nvPr/>
        </p:nvSpPr>
        <p:spPr>
          <a:xfrm>
            <a:off x="2593032" y="4792591"/>
            <a:ext cx="859198" cy="307777"/>
          </a:xfrm>
          <a:prstGeom prst="rect">
            <a:avLst/>
          </a:prstGeom>
          <a:noFill/>
          <a:ln w="12700">
            <a:noFill/>
          </a:ln>
        </p:spPr>
        <p:txBody>
          <a:bodyPr wrap="square" rtlCol="0">
            <a:spAutoFit/>
          </a:bodyPr>
          <a:lstStyle/>
          <a:p>
            <a:r>
              <a:rPr lang="en-US" sz="1400" b="1" dirty="0">
                <a:latin typeface="Arial Narrow" panose="020B0606020202030204" pitchFamily="34" charset="0"/>
              </a:rPr>
              <a:t>Keyword:</a:t>
            </a:r>
          </a:p>
        </p:txBody>
      </p:sp>
      <p:sp>
        <p:nvSpPr>
          <p:cNvPr id="184" name="TextBox 183"/>
          <p:cNvSpPr txBox="1"/>
          <p:nvPr/>
        </p:nvSpPr>
        <p:spPr>
          <a:xfrm>
            <a:off x="2492478" y="5273829"/>
            <a:ext cx="2131332" cy="307777"/>
          </a:xfrm>
          <a:prstGeom prst="rect">
            <a:avLst/>
          </a:prstGeom>
          <a:noFill/>
          <a:ln w="12700">
            <a:noFill/>
          </a:ln>
        </p:spPr>
        <p:txBody>
          <a:bodyPr wrap="square" rtlCol="0">
            <a:spAutoFit/>
          </a:bodyPr>
          <a:lstStyle/>
          <a:p>
            <a:r>
              <a:rPr lang="en-US" sz="1400" b="1" dirty="0">
                <a:solidFill>
                  <a:srgbClr val="C00000"/>
                </a:solidFill>
                <a:latin typeface="Arial Narrow" panose="020B0606020202030204" pitchFamily="34" charset="0"/>
              </a:rPr>
              <a:t> </a:t>
            </a:r>
            <a:r>
              <a:rPr lang="en-US" sz="1400" dirty="0">
                <a:latin typeface="Arial Narrow" panose="020B0606020202030204" pitchFamily="34" charset="0"/>
              </a:rPr>
              <a:t> </a:t>
            </a:r>
            <a:r>
              <a:rPr lang="en-US" sz="1400" b="1" dirty="0">
                <a:latin typeface="Arial Narrow" panose="020B0606020202030204" pitchFamily="34" charset="0"/>
              </a:rPr>
              <a:t>Source(s):</a:t>
            </a:r>
          </a:p>
        </p:txBody>
      </p:sp>
      <p:sp>
        <p:nvSpPr>
          <p:cNvPr id="185" name="TextBox 184"/>
          <p:cNvSpPr txBox="1"/>
          <p:nvPr/>
        </p:nvSpPr>
        <p:spPr>
          <a:xfrm>
            <a:off x="3779885" y="4531368"/>
            <a:ext cx="1553024" cy="307777"/>
          </a:xfrm>
          <a:prstGeom prst="rect">
            <a:avLst/>
          </a:prstGeom>
          <a:noFill/>
          <a:ln w="12700">
            <a:noFill/>
          </a:ln>
        </p:spPr>
        <p:txBody>
          <a:bodyPr wrap="square" rtlCol="0">
            <a:spAutoFit/>
          </a:bodyPr>
          <a:lstStyle/>
          <a:p>
            <a:r>
              <a:rPr lang="en-US" sz="1400" dirty="0">
                <a:latin typeface="Arial Narrow" panose="020B0606020202030204" pitchFamily="34" charset="0"/>
              </a:rPr>
              <a:t> Broward County</a:t>
            </a:r>
          </a:p>
        </p:txBody>
      </p:sp>
      <p:sp>
        <p:nvSpPr>
          <p:cNvPr id="186" name="TextBox 185"/>
          <p:cNvSpPr txBox="1"/>
          <p:nvPr/>
        </p:nvSpPr>
        <p:spPr>
          <a:xfrm>
            <a:off x="3783200" y="4763280"/>
            <a:ext cx="1553024" cy="307777"/>
          </a:xfrm>
          <a:prstGeom prst="rect">
            <a:avLst/>
          </a:prstGeom>
          <a:noFill/>
          <a:ln w="12700">
            <a:noFill/>
          </a:ln>
        </p:spPr>
        <p:txBody>
          <a:bodyPr wrap="square" rtlCol="0">
            <a:spAutoFit/>
          </a:bodyPr>
          <a:lstStyle/>
          <a:p>
            <a:r>
              <a:rPr lang="en-US" sz="1400" dirty="0">
                <a:latin typeface="Arial Narrow" panose="020B0606020202030204" pitchFamily="34" charset="0"/>
              </a:rPr>
              <a:t> Marketing Manager</a:t>
            </a:r>
          </a:p>
        </p:txBody>
      </p:sp>
      <p:sp>
        <p:nvSpPr>
          <p:cNvPr id="187" name="TextBox 186"/>
          <p:cNvSpPr txBox="1"/>
          <p:nvPr/>
        </p:nvSpPr>
        <p:spPr>
          <a:xfrm>
            <a:off x="3783199" y="5031633"/>
            <a:ext cx="1849141" cy="307777"/>
          </a:xfrm>
          <a:prstGeom prst="rect">
            <a:avLst/>
          </a:prstGeom>
          <a:noFill/>
          <a:ln w="12700">
            <a:noFill/>
          </a:ln>
        </p:spPr>
        <p:txBody>
          <a:bodyPr wrap="square" rtlCol="0">
            <a:spAutoFit/>
          </a:bodyPr>
          <a:lstStyle/>
          <a:p>
            <a:r>
              <a:rPr lang="en-US" sz="1400" dirty="0">
                <a:latin typeface="Arial Narrow" panose="020B0606020202030204" pitchFamily="34" charset="0"/>
              </a:rPr>
              <a:t> job title, job description</a:t>
            </a:r>
          </a:p>
        </p:txBody>
      </p:sp>
      <p:sp>
        <p:nvSpPr>
          <p:cNvPr id="188" name="TextBox 187"/>
          <p:cNvSpPr txBox="1"/>
          <p:nvPr/>
        </p:nvSpPr>
        <p:spPr>
          <a:xfrm>
            <a:off x="3783199" y="5250291"/>
            <a:ext cx="3057375" cy="523220"/>
          </a:xfrm>
          <a:prstGeom prst="rect">
            <a:avLst/>
          </a:prstGeom>
          <a:noFill/>
          <a:ln w="12700">
            <a:noFill/>
          </a:ln>
        </p:spPr>
        <p:txBody>
          <a:bodyPr wrap="square" rtlCol="0">
            <a:spAutoFit/>
          </a:bodyPr>
          <a:lstStyle/>
          <a:p>
            <a:r>
              <a:rPr lang="en-US" sz="1400" dirty="0">
                <a:latin typeface="Arial Narrow" panose="020B0606020202030204" pitchFamily="34" charset="0"/>
              </a:rPr>
              <a:t> Private job board, Corporate, Education Institutions, State job board, Government,   </a:t>
            </a:r>
          </a:p>
        </p:txBody>
      </p:sp>
      <p:sp>
        <p:nvSpPr>
          <p:cNvPr id="192" name="Flowchart: Alternate Process 191"/>
          <p:cNvSpPr/>
          <p:nvPr/>
        </p:nvSpPr>
        <p:spPr>
          <a:xfrm>
            <a:off x="5632340" y="6430636"/>
            <a:ext cx="2721644" cy="268517"/>
          </a:xfrm>
          <a:prstGeom prst="flowChartAlternateProcess">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5701512" y="6418126"/>
            <a:ext cx="2670643" cy="307777"/>
          </a:xfrm>
          <a:prstGeom prst="rect">
            <a:avLst/>
          </a:prstGeom>
          <a:noFill/>
          <a:ln>
            <a:noFill/>
          </a:ln>
        </p:spPr>
        <p:txBody>
          <a:bodyPr wrap="square" rtlCol="0">
            <a:spAutoFit/>
          </a:bodyPr>
          <a:lstStyle/>
          <a:p>
            <a:pPr algn="ctr"/>
            <a:r>
              <a:rPr lang="en-US" sz="1400" b="1" dirty="0">
                <a:latin typeface="Arial Narrow" panose="020B0606020202030204" pitchFamily="34" charset="0"/>
              </a:rPr>
              <a:t>Select another job seeker service</a:t>
            </a:r>
          </a:p>
        </p:txBody>
      </p:sp>
      <p:sp>
        <p:nvSpPr>
          <p:cNvPr id="194" name="Rectangle 3"/>
          <p:cNvSpPr>
            <a:spLocks noChangeArrowheads="1"/>
          </p:cNvSpPr>
          <p:nvPr/>
        </p:nvSpPr>
        <p:spPr bwMode="auto">
          <a:xfrm>
            <a:off x="8575606" y="1509424"/>
            <a:ext cx="3159194" cy="4401205"/>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Enter key </a:t>
            </a:r>
            <a:r>
              <a:rPr lang="en-US" altLang="en-US" sz="2800" dirty="0" smtClean="0">
                <a:solidFill>
                  <a:srgbClr val="FF0000"/>
                </a:solidFill>
                <a:latin typeface="Candara" panose="020E0502030303020204" pitchFamily="34" charset="0"/>
              </a:rPr>
              <a:t>information: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Title of Virtual Recruiter Alert</a:t>
            </a:r>
            <a:r>
              <a:rPr lang="en-US" altLang="en-US" sz="2800" b="1" dirty="0" smtClean="0">
                <a:solidFill>
                  <a:srgbClr val="FF0000"/>
                </a:solidFill>
                <a:latin typeface="Candara" panose="020E0502030303020204" pitchFamily="34" charset="0"/>
              </a:rPr>
              <a:t>,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How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often to run</a:t>
            </a:r>
            <a:r>
              <a:rPr lang="en-US" altLang="en-US" sz="2800" b="1" dirty="0">
                <a:solidFill>
                  <a:srgbClr val="FF0000"/>
                </a:solidFill>
                <a:latin typeface="Candara" panose="020E0502030303020204" pitchFamily="34" charset="0"/>
              </a:rPr>
              <a:t>,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Notification Method</a:t>
            </a:r>
            <a:r>
              <a:rPr lang="en-US" altLang="en-US" sz="2800" dirty="0" smtClean="0">
                <a:solidFill>
                  <a:srgbClr val="FF0000"/>
                </a:solidFill>
                <a:latin typeface="Candara" panose="020E0502030303020204" pitchFamily="34" charset="0"/>
              </a:rPr>
              <a:t>, and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Expires on </a:t>
            </a:r>
            <a:r>
              <a:rPr lang="en-US" altLang="en-US" sz="2800" dirty="0">
                <a:solidFill>
                  <a:srgbClr val="FF0000"/>
                </a:solidFill>
                <a:latin typeface="Candara" panose="020E0502030303020204" pitchFamily="34" charset="0"/>
              </a:rPr>
              <a:t>Date</a:t>
            </a:r>
            <a:r>
              <a:rPr lang="en-US" altLang="en-US" sz="2800" dirty="0" smtClean="0">
                <a:solidFill>
                  <a:srgbClr val="FF0000"/>
                </a:solidFill>
                <a:latin typeface="Candara" panose="020E0502030303020204" pitchFamily="34" charset="0"/>
              </a:rPr>
              <a:t>.</a:t>
            </a:r>
          </a:p>
          <a:p>
            <a:pPr algn="ctr" eaLnBrk="1" hangingPunct="1">
              <a:spcBef>
                <a:spcPct val="0"/>
              </a:spcBef>
              <a:buFontTx/>
              <a:buNone/>
            </a:pPr>
            <a:r>
              <a:rPr lang="en-US" altLang="en-US" sz="2800" dirty="0" smtClean="0">
                <a:solidFill>
                  <a:srgbClr val="FF0000"/>
                </a:solidFill>
                <a:latin typeface="Candara" panose="020E0502030303020204" pitchFamily="34" charset="0"/>
              </a:rPr>
              <a:t> </a:t>
            </a:r>
            <a:endParaRPr lang="en-US" altLang="en-US" sz="2800" dirty="0">
              <a:solidFill>
                <a:srgbClr val="FF0000"/>
              </a:solidFill>
              <a:latin typeface="Candara" panose="020E0502030303020204" pitchFamily="34" charset="0"/>
            </a:endParaRPr>
          </a:p>
          <a:p>
            <a:pPr algn="ctr" eaLnBrk="1" hangingPunct="1">
              <a:spcBef>
                <a:spcPct val="0"/>
              </a:spcBef>
              <a:buFontTx/>
              <a:buNone/>
            </a:pPr>
            <a:r>
              <a:rPr lang="en-US" altLang="en-US" sz="2800" dirty="0">
                <a:solidFill>
                  <a:srgbClr val="FF0000"/>
                </a:solidFill>
                <a:latin typeface="Candara" panose="020E0502030303020204" pitchFamily="34" charset="0"/>
              </a:rPr>
              <a:t>Then click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Save</a:t>
            </a:r>
            <a:r>
              <a:rPr lang="en-US" altLang="en-US" sz="2800" dirty="0">
                <a:solidFill>
                  <a:srgbClr val="FF0000"/>
                </a:solidFill>
                <a:latin typeface="Candara" panose="020E0502030303020204" pitchFamily="34" charset="0"/>
              </a:rPr>
              <a:t>.</a:t>
            </a:r>
          </a:p>
        </p:txBody>
      </p:sp>
      <p:sp>
        <p:nvSpPr>
          <p:cNvPr id="98" name="Down Arrow 16"/>
          <p:cNvSpPr/>
          <p:nvPr/>
        </p:nvSpPr>
        <p:spPr>
          <a:xfrm rot="3231744">
            <a:off x="6740269" y="5850431"/>
            <a:ext cx="308479" cy="397881"/>
          </a:xfrm>
          <a:prstGeom prst="downArrow">
            <a:avLst/>
          </a:prstGeom>
          <a:solidFill>
            <a:srgbClr val="FF6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482617" y="2548171"/>
            <a:ext cx="2390249" cy="12951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0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fill="hold"/>
                                        <p:tgtEl>
                                          <p:spTgt spid="98"/>
                                        </p:tgtEl>
                                        <p:attrNameLst>
                                          <p:attrName>ppt_x</p:attrName>
                                        </p:attrNameLst>
                                      </p:cBhvr>
                                      <p:tavLst>
                                        <p:tav tm="0">
                                          <p:val>
                                            <p:strVal val="1+#ppt_w/2"/>
                                          </p:val>
                                        </p:tav>
                                        <p:tav tm="100000">
                                          <p:val>
                                            <p:strVal val="#ppt_x"/>
                                          </p:val>
                                        </p:tav>
                                      </p:tavLst>
                                    </p:anim>
                                    <p:anim calcmode="lin" valueType="num">
                                      <p:cBhvr additive="base">
                                        <p:cTn id="8" dur="1000" fill="hold"/>
                                        <p:tgtEl>
                                          <p:spTgt spid="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90815" y="6058737"/>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389300" y="250658"/>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 Registration</a:t>
            </a:r>
          </a:p>
        </p:txBody>
      </p:sp>
      <p:sp>
        <p:nvSpPr>
          <p:cNvPr id="7" name="TextBox 6"/>
          <p:cNvSpPr txBox="1"/>
          <p:nvPr/>
        </p:nvSpPr>
        <p:spPr>
          <a:xfrm>
            <a:off x="715232" y="1527029"/>
            <a:ext cx="9832064" cy="923330"/>
          </a:xfrm>
          <a:prstGeom prst="rect">
            <a:avLst/>
          </a:prstGeom>
          <a:noFill/>
        </p:spPr>
        <p:txBody>
          <a:bodyPr wrap="square">
            <a:spAutoFit/>
          </a:bodyPr>
          <a:lstStyle/>
          <a:p>
            <a:pPr>
              <a:defRPr/>
            </a:pPr>
            <a:r>
              <a:rPr lang="en-US" sz="5400" b="1" dirty="0">
                <a:latin typeface="Candara" panose="020E0502030303020204" pitchFamily="34" charset="0"/>
              </a:rPr>
              <a:t>To register in </a:t>
            </a:r>
            <a:r>
              <a:rPr lang="en-US" sz="5400" b="1" dirty="0">
                <a:solidFill>
                  <a:srgbClr val="FF0000"/>
                </a:solidFill>
                <a:latin typeface="Candara" panose="020E0502030303020204" pitchFamily="34" charset="0"/>
              </a:rPr>
              <a:t>Employ Florida</a:t>
            </a:r>
            <a:r>
              <a:rPr lang="en-US" sz="5400" b="1" dirty="0">
                <a:latin typeface="Candara" panose="020E0502030303020204" pitchFamily="34" charset="0"/>
              </a:rPr>
              <a:t>:</a:t>
            </a:r>
            <a:endParaRPr lang="en-US" sz="5400" b="1" dirty="0"/>
          </a:p>
        </p:txBody>
      </p:sp>
      <p:sp>
        <p:nvSpPr>
          <p:cNvPr id="9" name="Rectangle 8"/>
          <p:cNvSpPr/>
          <p:nvPr/>
        </p:nvSpPr>
        <p:spPr>
          <a:xfrm>
            <a:off x="1295400" y="2581328"/>
            <a:ext cx="10896601" cy="3416320"/>
          </a:xfrm>
          <a:prstGeom prst="rect">
            <a:avLst/>
          </a:prstGeom>
        </p:spPr>
        <p:txBody>
          <a:bodyPr wrap="square">
            <a:spAutoFit/>
          </a:bodyPr>
          <a:lstStyle/>
          <a:p>
            <a:pPr marL="344488" indent="-344488">
              <a:buFont typeface="Arial" panose="020B0604020202020204" pitchFamily="34" charset="0"/>
              <a:buChar char="•"/>
              <a:defRPr/>
            </a:pPr>
            <a:r>
              <a:rPr lang="en-US" sz="3200" dirty="0" smtClean="0">
                <a:effectLst>
                  <a:outerShdw blurRad="38100" dist="38100" dir="2700000" algn="tl">
                    <a:srgbClr val="000000">
                      <a:alpha val="43137"/>
                    </a:srgbClr>
                  </a:outerShdw>
                </a:effectLst>
                <a:latin typeface="Candara" panose="020E0502030303020204" pitchFamily="34" charset="0"/>
              </a:rPr>
              <a:t>Open</a:t>
            </a:r>
            <a:r>
              <a:rPr lang="en-US" sz="3200" dirty="0" smtClean="0">
                <a:latin typeface="Candara" panose="020E0502030303020204" pitchFamily="34" charset="0"/>
              </a:rPr>
              <a:t> your internet browser</a:t>
            </a:r>
            <a:endParaRPr lang="en-US" sz="3200" dirty="0">
              <a:latin typeface="Candara" panose="020E0502030303020204" pitchFamily="34" charset="0"/>
            </a:endParaRPr>
          </a:p>
          <a:p>
            <a:pPr marL="344488" indent="-344488">
              <a:buFont typeface="Arial" panose="020B0604020202020204" pitchFamily="34" charset="0"/>
              <a:buChar char="•"/>
              <a:defRPr/>
            </a:pPr>
            <a:endParaRPr lang="en-US" sz="800" dirty="0">
              <a:latin typeface="Candara" panose="020E0502030303020204" pitchFamily="34" charset="0"/>
            </a:endParaRPr>
          </a:p>
          <a:p>
            <a:pPr marL="344488" indent="-344488">
              <a:buFont typeface="Arial" panose="020B0604020202020204" pitchFamily="34" charset="0"/>
              <a:buChar char="•"/>
              <a:defRPr/>
            </a:pPr>
            <a:r>
              <a:rPr lang="en-US" sz="3200" dirty="0">
                <a:effectLst>
                  <a:outerShdw blurRad="38100" dist="38100" dir="2700000" algn="tl">
                    <a:srgbClr val="000000">
                      <a:alpha val="43137"/>
                    </a:srgbClr>
                  </a:outerShdw>
                </a:effectLst>
                <a:latin typeface="Candara" panose="020E0502030303020204" pitchFamily="34" charset="0"/>
              </a:rPr>
              <a:t>Enter </a:t>
            </a:r>
            <a:r>
              <a:rPr lang="en-US" sz="3200" dirty="0">
                <a:latin typeface="Candara" panose="020E0502030303020204" pitchFamily="34" charset="0"/>
              </a:rPr>
              <a:t>the following in the </a:t>
            </a:r>
            <a:r>
              <a:rPr lang="en-US" sz="3200" dirty="0">
                <a:effectLst>
                  <a:outerShdw blurRad="38100" dist="38100" dir="2700000" algn="tl">
                    <a:srgbClr val="000000">
                      <a:alpha val="43137"/>
                    </a:srgbClr>
                  </a:outerShdw>
                </a:effectLst>
                <a:latin typeface="Candara" panose="020E0502030303020204" pitchFamily="34" charset="0"/>
              </a:rPr>
              <a:t>address bar</a:t>
            </a:r>
            <a:r>
              <a:rPr lang="en-US" sz="3200" dirty="0">
                <a:latin typeface="Candara" panose="020E0502030303020204" pitchFamily="34" charset="0"/>
              </a:rPr>
              <a:t>:     					                    </a:t>
            </a:r>
            <a:r>
              <a:rPr lang="en-US" sz="3600" b="1" dirty="0">
                <a:effectLst>
                  <a:outerShdw blurRad="38100" dist="38100" dir="2700000" algn="tl">
                    <a:srgbClr val="000000">
                      <a:alpha val="43137"/>
                    </a:srgbClr>
                  </a:outerShdw>
                </a:effectLst>
                <a:latin typeface="Candara" panose="020E0502030303020204" pitchFamily="34" charset="0"/>
                <a:hlinkClick r:id="rId4"/>
              </a:rPr>
              <a:t>www.employflorida.com</a:t>
            </a:r>
            <a:r>
              <a:rPr lang="en-US" sz="3200" dirty="0">
                <a:effectLst>
                  <a:outerShdw blurRad="38100" dist="38100" dir="2700000" algn="tl">
                    <a:srgbClr val="000000">
                      <a:alpha val="43137"/>
                    </a:srgbClr>
                  </a:outerShdw>
                </a:effectLst>
                <a:latin typeface="Candara" panose="020E0502030303020204" pitchFamily="34" charset="0"/>
              </a:rPr>
              <a:t> </a:t>
            </a:r>
          </a:p>
          <a:p>
            <a:pPr marL="344488" indent="-344488">
              <a:buFont typeface="Arial" panose="020B0604020202020204" pitchFamily="34" charset="0"/>
              <a:buChar char="•"/>
              <a:defRPr/>
            </a:pPr>
            <a:endParaRPr lang="en-US" sz="800" dirty="0">
              <a:effectLst>
                <a:outerShdw blurRad="38100" dist="38100" dir="2700000" algn="tl">
                  <a:srgbClr val="000000">
                    <a:alpha val="43137"/>
                  </a:srgbClr>
                </a:outerShdw>
              </a:effectLst>
              <a:latin typeface="Candara" panose="020E0502030303020204" pitchFamily="34" charset="0"/>
            </a:endParaRPr>
          </a:p>
          <a:p>
            <a:pPr marL="344488" indent="-344488">
              <a:buFont typeface="Arial" panose="020B0604020202020204" pitchFamily="34" charset="0"/>
              <a:buChar char="•"/>
              <a:defRPr/>
            </a:pPr>
            <a:endParaRPr lang="en-US" sz="800" dirty="0">
              <a:effectLst>
                <a:outerShdw blurRad="38100" dist="38100" dir="2700000" algn="tl">
                  <a:srgbClr val="000000">
                    <a:alpha val="43137"/>
                  </a:srgbClr>
                </a:outerShdw>
              </a:effectLst>
              <a:latin typeface="Candara" panose="020E0502030303020204" pitchFamily="34" charset="0"/>
            </a:endParaRPr>
          </a:p>
          <a:p>
            <a:pPr marL="233363" indent="-233363">
              <a:buFont typeface="Arial" panose="020B0604020202020204" pitchFamily="34" charset="0"/>
              <a:buChar char="•"/>
              <a:defRPr/>
            </a:pPr>
            <a:r>
              <a:rPr lang="en-US" sz="3200" dirty="0">
                <a:latin typeface="Candara" panose="020E0502030303020204" pitchFamily="34" charset="0"/>
              </a:rPr>
              <a:t>If </a:t>
            </a:r>
            <a:r>
              <a:rPr lang="en-US" sz="3200" u="sng" dirty="0">
                <a:latin typeface="Candara" panose="020E0502030303020204" pitchFamily="34" charset="0"/>
              </a:rPr>
              <a:t>not registered</a:t>
            </a:r>
            <a:r>
              <a:rPr lang="en-US" sz="3200" dirty="0">
                <a:latin typeface="Candara" panose="020E0502030303020204" pitchFamily="34" charset="0"/>
              </a:rPr>
              <a:t>, </a:t>
            </a:r>
            <a:r>
              <a:rPr lang="en-US" sz="3200" dirty="0">
                <a:effectLst>
                  <a:outerShdw blurRad="38100" dist="38100" dir="2700000" algn="tl">
                    <a:srgbClr val="000000">
                      <a:alpha val="43137"/>
                    </a:srgbClr>
                  </a:outerShdw>
                </a:effectLst>
                <a:latin typeface="Candara" panose="020E0502030303020204" pitchFamily="34" charset="0"/>
              </a:rPr>
              <a:t>click</a:t>
            </a:r>
            <a:r>
              <a:rPr lang="en-US" sz="3200" dirty="0">
                <a:latin typeface="Candara" panose="020E0502030303020204" pitchFamily="34" charset="0"/>
              </a:rPr>
              <a:t> on </a:t>
            </a:r>
            <a:r>
              <a:rPr lang="en-US" sz="3200" dirty="0" smtClean="0">
                <a:effectLst>
                  <a:outerShdw blurRad="38100" dist="38100" dir="2700000" algn="tl">
                    <a:srgbClr val="000000">
                      <a:alpha val="43137"/>
                    </a:srgbClr>
                  </a:outerShdw>
                </a:effectLst>
                <a:latin typeface="Candara" panose="020E0502030303020204" pitchFamily="34" charset="0"/>
              </a:rPr>
              <a:t>Not Registered</a:t>
            </a:r>
            <a:endParaRPr lang="en-US" sz="3200" dirty="0" smtClean="0">
              <a:latin typeface="Candara" panose="020E0502030303020204" pitchFamily="34" charset="0"/>
            </a:endParaRPr>
          </a:p>
          <a:p>
            <a:pPr marL="233363" indent="-233363">
              <a:buFont typeface="Arial" panose="020B0604020202020204" pitchFamily="34" charset="0"/>
              <a:buChar char="•"/>
              <a:defRPr/>
            </a:pPr>
            <a:r>
              <a:rPr lang="en-US" sz="3200" dirty="0" smtClean="0">
                <a:latin typeface="Candara" panose="020E0502030303020204" pitchFamily="34" charset="0"/>
              </a:rPr>
              <a:t>You will be presented with 3 options</a:t>
            </a:r>
            <a:endParaRPr lang="en-US" sz="3200" dirty="0">
              <a:latin typeface="Candara" panose="020E0502030303020204" pitchFamily="34" charset="0"/>
            </a:endParaRPr>
          </a:p>
          <a:p>
            <a:pPr marL="233363" indent="-233363">
              <a:buFont typeface="Arial" panose="020B0604020202020204" pitchFamily="34" charset="0"/>
              <a:buChar char="•"/>
              <a:defRPr/>
            </a:pPr>
            <a:endParaRPr lang="en-US" sz="2800" dirty="0">
              <a:effectLst>
                <a:outerShdw blurRad="38100" dist="38100" dir="2700000" algn="tl">
                  <a:srgbClr val="000000">
                    <a:alpha val="43137"/>
                  </a:srgbClr>
                </a:outerShdw>
              </a:effectLst>
              <a:latin typeface="Candara" panose="020E0502030303020204" pitchFamily="34" charset="0"/>
            </a:endParaRPr>
          </a:p>
        </p:txBody>
      </p:sp>
      <p:sp>
        <p:nvSpPr>
          <p:cNvPr id="3" name="Slide Number Placeholder 2"/>
          <p:cNvSpPr>
            <a:spLocks noGrp="1"/>
          </p:cNvSpPr>
          <p:nvPr>
            <p:ph type="sldNum" sz="quarter" idx="12"/>
          </p:nvPr>
        </p:nvSpPr>
        <p:spPr>
          <a:xfrm>
            <a:off x="6031277" y="6395166"/>
            <a:ext cx="351575" cy="365125"/>
          </a:xfrm>
        </p:spPr>
        <p:txBody>
          <a:bodyPr/>
          <a:lstStyle/>
          <a:p>
            <a:fld id="{AF9DD44E-2746-4F7C-A6DC-C6840E4448F3}" type="slidenum">
              <a:rPr lang="en-US" smtClean="0"/>
              <a:t>6</a:t>
            </a:fld>
            <a:endParaRPr lang="en-US"/>
          </a:p>
        </p:txBody>
      </p:sp>
      <p:pic>
        <p:nvPicPr>
          <p:cNvPr id="10" name="Picture 9" descr="corner-Triangl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145039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sp>
        <p:nvSpPr>
          <p:cNvPr id="7" name="Rectangle 2"/>
          <p:cNvSpPr txBox="1">
            <a:spLocks noChangeArrowheads="1"/>
          </p:cNvSpPr>
          <p:nvPr/>
        </p:nvSpPr>
        <p:spPr>
          <a:xfrm>
            <a:off x="0" y="11504"/>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Running the Virtual </a:t>
            </a:r>
            <a:r>
              <a:rPr lang="en-US" sz="5400" b="1" dirty="0">
                <a:solidFill>
                  <a:srgbClr val="2096E4"/>
                </a:solidFill>
                <a:effectLst>
                  <a:outerShdw blurRad="38100" dist="38100" dir="2700000" algn="tl">
                    <a:srgbClr val="000000">
                      <a:alpha val="43137"/>
                    </a:srgbClr>
                  </a:outerShdw>
                </a:effectLst>
                <a:latin typeface="Candara" pitchFamily="34" charset="0"/>
              </a:rPr>
              <a:t>Recruiter</a:t>
            </a:r>
          </a:p>
        </p:txBody>
      </p:sp>
      <p:sp>
        <p:nvSpPr>
          <p:cNvPr id="3" name="Slide Number Placeholder 2"/>
          <p:cNvSpPr>
            <a:spLocks noGrp="1"/>
          </p:cNvSpPr>
          <p:nvPr>
            <p:ph type="sldNum" sz="quarter" idx="12"/>
          </p:nvPr>
        </p:nvSpPr>
        <p:spPr>
          <a:xfrm>
            <a:off x="5532616" y="6395166"/>
            <a:ext cx="397043" cy="365125"/>
          </a:xfrm>
        </p:spPr>
        <p:txBody>
          <a:bodyPr/>
          <a:lstStyle/>
          <a:p>
            <a:fld id="{AF9DD44E-2746-4F7C-A6DC-C6840E4448F3}" type="slidenum">
              <a:rPr lang="en-US" smtClean="0"/>
              <a:t>60</a:t>
            </a:fld>
            <a:endParaRPr lang="en-US" dirty="0"/>
          </a:p>
        </p:txBody>
      </p:sp>
      <p:pic>
        <p:nvPicPr>
          <p:cNvPr id="1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487" r="87925" b="47757"/>
          <a:stretch/>
        </p:blipFill>
        <p:spPr bwMode="auto">
          <a:xfrm>
            <a:off x="156175" y="1189899"/>
            <a:ext cx="1381820" cy="269651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9"/>
          <p:cNvPicPr>
            <a:picLocks noChangeAspect="1" noChangeArrowheads="1"/>
          </p:cNvPicPr>
          <p:nvPr/>
        </p:nvPicPr>
        <p:blipFill rotWithShape="1">
          <a:blip r:embed="rId4">
            <a:extLst>
              <a:ext uri="{28A0092B-C50C-407E-A947-70E740481C1C}">
                <a14:useLocalDpi xmlns:a14="http://schemas.microsoft.com/office/drawing/2010/main" val="0"/>
              </a:ext>
            </a:extLst>
          </a:blip>
          <a:srcRect l="13099" t="12429" r="76156" b="77175"/>
          <a:stretch/>
        </p:blipFill>
        <p:spPr bwMode="auto">
          <a:xfrm>
            <a:off x="1605026" y="1169464"/>
            <a:ext cx="1297568" cy="78457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grpSp>
        <p:nvGrpSpPr>
          <p:cNvPr id="16" name="Group 15"/>
          <p:cNvGrpSpPr/>
          <p:nvPr/>
        </p:nvGrpSpPr>
        <p:grpSpPr>
          <a:xfrm>
            <a:off x="156174" y="841119"/>
            <a:ext cx="10762705" cy="444180"/>
            <a:chOff x="740389" y="2334394"/>
            <a:chExt cx="10579884" cy="523220"/>
          </a:xfrm>
        </p:grpSpPr>
        <p:sp>
          <p:nvSpPr>
            <p:cNvPr id="17" name="Rectangle 16"/>
            <p:cNvSpPr/>
            <p:nvPr/>
          </p:nvSpPr>
          <p:spPr>
            <a:xfrm>
              <a:off x="740389" y="2377375"/>
              <a:ext cx="10579884" cy="355018"/>
            </a:xfrm>
            <a:prstGeom prst="rect">
              <a:avLst/>
            </a:prstGeom>
            <a:solidFill>
              <a:srgbClr val="2E7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84407" y="24312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Home</a:t>
              </a:r>
            </a:p>
          </p:txBody>
        </p:sp>
        <p:grpSp>
          <p:nvGrpSpPr>
            <p:cNvPr id="19" name="Group 18"/>
            <p:cNvGrpSpPr/>
            <p:nvPr/>
          </p:nvGrpSpPr>
          <p:grpSpPr>
            <a:xfrm>
              <a:off x="3461961" y="2448074"/>
              <a:ext cx="249571" cy="209014"/>
              <a:chOff x="1588167" y="3041574"/>
              <a:chExt cx="962529" cy="918083"/>
            </a:xfrm>
            <a:solidFill>
              <a:schemeClr val="bg1"/>
            </a:solidFill>
          </p:grpSpPr>
          <p:sp>
            <p:nvSpPr>
              <p:cNvPr id="43" name="Rectangle 42"/>
              <p:cNvSpPr/>
              <p:nvPr/>
            </p:nvSpPr>
            <p:spPr>
              <a:xfrm>
                <a:off x="1742173" y="3429001"/>
                <a:ext cx="654518" cy="524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002055" y="3774490"/>
                <a:ext cx="134754" cy="1851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1588167" y="3041574"/>
                <a:ext cx="962529" cy="471643"/>
              </a:xfrm>
              <a:prstGeom prst="triangle">
                <a:avLst>
                  <a:gd name="adj" fmla="val 5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233063" y="3060824"/>
                <a:ext cx="96253" cy="239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551762" y="2447065"/>
              <a:ext cx="149188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My Dashboard</a:t>
              </a:r>
            </a:p>
          </p:txBody>
        </p:sp>
        <p:sp>
          <p:nvSpPr>
            <p:cNvPr id="21" name="TextBox 20"/>
            <p:cNvSpPr txBox="1"/>
            <p:nvPr/>
          </p:nvSpPr>
          <p:spPr>
            <a:xfrm>
              <a:off x="5980366" y="2434723"/>
              <a:ext cx="1150777"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Sign Out</a:t>
              </a:r>
            </a:p>
          </p:txBody>
        </p:sp>
        <p:sp>
          <p:nvSpPr>
            <p:cNvPr id="22" name="TextBox 21"/>
            <p:cNvSpPr txBox="1"/>
            <p:nvPr/>
          </p:nvSpPr>
          <p:spPr>
            <a:xfrm>
              <a:off x="7036360" y="2434723"/>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Individuals</a:t>
              </a:r>
            </a:p>
          </p:txBody>
        </p:sp>
        <p:sp>
          <p:nvSpPr>
            <p:cNvPr id="23" name="TextBox 22"/>
            <p:cNvSpPr txBox="1"/>
            <p:nvPr/>
          </p:nvSpPr>
          <p:spPr>
            <a:xfrm>
              <a:off x="1254494" y="2424958"/>
              <a:ext cx="551544"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Menu</a:t>
              </a:r>
            </a:p>
          </p:txBody>
        </p:sp>
        <p:grpSp>
          <p:nvGrpSpPr>
            <p:cNvPr id="24" name="Group 23"/>
            <p:cNvGrpSpPr/>
            <p:nvPr/>
          </p:nvGrpSpPr>
          <p:grpSpPr>
            <a:xfrm>
              <a:off x="961415" y="2450591"/>
              <a:ext cx="284290" cy="233287"/>
              <a:chOff x="2426677" y="3393831"/>
              <a:chExt cx="284290" cy="233287"/>
            </a:xfrm>
          </p:grpSpPr>
          <p:sp>
            <p:nvSpPr>
              <p:cNvPr id="40" name="Minus Sign 66"/>
              <p:cNvSpPr/>
              <p:nvPr/>
            </p:nvSpPr>
            <p:spPr>
              <a:xfrm>
                <a:off x="2426677" y="3393831"/>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inus Sign 67"/>
              <p:cNvSpPr/>
              <p:nvPr/>
            </p:nvSpPr>
            <p:spPr>
              <a:xfrm>
                <a:off x="2429613" y="3484687"/>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inus Sign 68"/>
              <p:cNvSpPr/>
              <p:nvPr/>
            </p:nvSpPr>
            <p:spPr>
              <a:xfrm>
                <a:off x="2429613" y="3581399"/>
                <a:ext cx="281354" cy="45719"/>
              </a:xfrm>
              <a:prstGeom prst="mathMinus">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flipH="1" flipV="1">
              <a:off x="5742916" y="2334394"/>
              <a:ext cx="235085" cy="523220"/>
            </a:xfrm>
            <a:prstGeom prst="rect">
              <a:avLst/>
            </a:prstGeom>
            <a:noFill/>
          </p:spPr>
          <p:txBody>
            <a:bodyPr wrap="square" rtlCol="0">
              <a:spAutoFit/>
            </a:bodyPr>
            <a:lstStyle/>
            <a:p>
              <a:r>
                <a:rPr lang="en-US" sz="2800" dirty="0">
                  <a:solidFill>
                    <a:schemeClr val="bg1"/>
                  </a:solidFill>
                </a:rPr>
                <a:t>]</a:t>
              </a:r>
            </a:p>
          </p:txBody>
        </p:sp>
        <p:sp>
          <p:nvSpPr>
            <p:cNvPr id="26" name="Right Arrow 3"/>
            <p:cNvSpPr/>
            <p:nvPr/>
          </p:nvSpPr>
          <p:spPr>
            <a:xfrm>
              <a:off x="5888700" y="2469934"/>
              <a:ext cx="135626" cy="2242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16200000">
              <a:off x="6806807" y="2433804"/>
              <a:ext cx="253390" cy="246758"/>
              <a:chOff x="673358" y="3458547"/>
              <a:chExt cx="2797311" cy="2057400"/>
            </a:xfrm>
            <a:solidFill>
              <a:schemeClr val="bg1"/>
            </a:solidFill>
          </p:grpSpPr>
          <p:sp>
            <p:nvSpPr>
              <p:cNvPr id="37" name="Flowchart: Magnetic Disk 36"/>
              <p:cNvSpPr/>
              <p:nvPr/>
            </p:nvSpPr>
            <p:spPr>
              <a:xfrm rot="5400000">
                <a:off x="825758" y="3686528"/>
                <a:ext cx="1371600" cy="1676400"/>
              </a:xfrm>
              <a:prstGeom prst="flowChartMagneticDisk">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5400000">
                <a:off x="2409644" y="4084348"/>
                <a:ext cx="1241289" cy="8807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p:cNvSpPr/>
              <p:nvPr/>
            </p:nvSpPr>
            <p:spPr>
              <a:xfrm>
                <a:off x="1511558" y="3458547"/>
                <a:ext cx="1219200" cy="205740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841416" y="2443960"/>
              <a:ext cx="167995" cy="238993"/>
              <a:chOff x="3124200" y="1769708"/>
              <a:chExt cx="1371598" cy="1659292"/>
            </a:xfrm>
            <a:solidFill>
              <a:schemeClr val="bg1"/>
            </a:solidFill>
          </p:grpSpPr>
          <p:sp>
            <p:nvSpPr>
              <p:cNvPr id="31" name="Flowchart: Delay 30"/>
              <p:cNvSpPr/>
              <p:nvPr/>
            </p:nvSpPr>
            <p:spPr>
              <a:xfrm rot="16200000">
                <a:off x="3276599" y="2209801"/>
                <a:ext cx="1066800" cy="137159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477207" y="1922106"/>
                <a:ext cx="685800" cy="82109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914172"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056475" y="2102497"/>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3377289" y="176970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3231501" y="2093168"/>
                <a:ext cx="347562" cy="31102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descr="https://openclipart.org/image/2400px/svg_to_png/202704/dashboard-instruments-updat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53" r="30768" b="11694"/>
            <a:stretch/>
          </p:blipFill>
          <p:spPr bwMode="auto">
            <a:xfrm>
              <a:off x="4362939" y="2482870"/>
              <a:ext cx="256884" cy="1904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972184" y="2455866"/>
              <a:ext cx="186512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Services for Employers</a:t>
              </a:r>
            </a:p>
          </p:txBody>
        </p:sp>
      </p:grpSp>
      <p:sp>
        <p:nvSpPr>
          <p:cNvPr id="47" name="TextBox 46"/>
          <p:cNvSpPr txBox="1"/>
          <p:nvPr/>
        </p:nvSpPr>
        <p:spPr>
          <a:xfrm>
            <a:off x="2739721" y="1259026"/>
            <a:ext cx="8354748" cy="646331"/>
          </a:xfrm>
          <a:prstGeom prst="rect">
            <a:avLst/>
          </a:prstGeom>
          <a:noFill/>
          <a:ln w="12700">
            <a:noFill/>
          </a:ln>
        </p:spPr>
        <p:txBody>
          <a:bodyPr wrap="square" rtlCol="0">
            <a:spAutoFit/>
          </a:bodyPr>
          <a:lstStyle/>
          <a:p>
            <a:r>
              <a:rPr lang="en-US" sz="1200" b="1" dirty="0">
                <a:latin typeface="Arial Narrow" panose="020B0606020202030204" pitchFamily="34" charset="0"/>
              </a:rPr>
              <a:t>Use this folder to manager your Job Saved Alerts. Click the </a:t>
            </a:r>
            <a:r>
              <a:rPr lang="en-US" sz="1200" b="1" i="1" dirty="0">
                <a:latin typeface="Arial Narrow" panose="020B0606020202030204" pitchFamily="34" charset="0"/>
              </a:rPr>
              <a:t>Create New Job Alert </a:t>
            </a:r>
            <a:r>
              <a:rPr lang="en-US" sz="1200" b="1" dirty="0">
                <a:latin typeface="Arial Narrow" panose="020B0606020202030204" pitchFamily="34" charset="0"/>
              </a:rPr>
              <a:t>button to select a recurring search for jobs that match your requirements. On your next screen, you will need to enter search criteria and </a:t>
            </a:r>
            <a:r>
              <a:rPr lang="en-US" sz="1200" b="1" i="1" dirty="0">
                <a:latin typeface="Arial Narrow" panose="020B0606020202030204" pitchFamily="34" charset="0"/>
              </a:rPr>
              <a:t>Click</a:t>
            </a:r>
            <a:r>
              <a:rPr lang="en-US" sz="1200" b="1" dirty="0">
                <a:latin typeface="Arial Narrow" panose="020B0606020202030204" pitchFamily="34" charset="0"/>
              </a:rPr>
              <a:t> search. Scroll down to the bottom of the page and click </a:t>
            </a:r>
            <a:r>
              <a:rPr lang="en-US" sz="1200" b="1" i="1" dirty="0">
                <a:latin typeface="Arial Narrow" panose="020B0606020202030204" pitchFamily="34" charset="0"/>
              </a:rPr>
              <a:t>Save Search</a:t>
            </a:r>
            <a:r>
              <a:rPr lang="en-US" sz="1200" b="1" dirty="0">
                <a:latin typeface="Arial Narrow" panose="020B0606020202030204" pitchFamily="34" charset="0"/>
              </a:rPr>
              <a:t>. This will save your job search and automatically run it on the schedule you select.</a:t>
            </a:r>
          </a:p>
        </p:txBody>
      </p:sp>
      <p:sp>
        <p:nvSpPr>
          <p:cNvPr id="48" name="TextBox 47"/>
          <p:cNvSpPr txBox="1"/>
          <p:nvPr/>
        </p:nvSpPr>
        <p:spPr>
          <a:xfrm>
            <a:off x="5414367" y="1985823"/>
            <a:ext cx="1807771" cy="276999"/>
          </a:xfrm>
          <a:prstGeom prst="rect">
            <a:avLst/>
          </a:prstGeom>
          <a:noFill/>
        </p:spPr>
        <p:txBody>
          <a:bodyPr wrap="square" rtlCol="0">
            <a:spAutoFit/>
          </a:bodyPr>
          <a:lstStyle/>
          <a:p>
            <a:r>
              <a:rPr lang="en-US" sz="1200" b="1" dirty="0">
                <a:solidFill>
                  <a:schemeClr val="tx2"/>
                </a:solidFill>
              </a:rPr>
              <a:t>[</a:t>
            </a:r>
            <a:r>
              <a:rPr lang="en-US" sz="1200" b="1" u="sng" dirty="0">
                <a:solidFill>
                  <a:schemeClr val="tx2"/>
                </a:solidFill>
              </a:rPr>
              <a:t>Individual Portfolio</a:t>
            </a:r>
            <a:r>
              <a:rPr lang="en-US" sz="1200" b="1" dirty="0">
                <a:solidFill>
                  <a:schemeClr val="tx2"/>
                </a:solidFill>
              </a:rPr>
              <a:t>]</a:t>
            </a:r>
          </a:p>
        </p:txBody>
      </p:sp>
      <p:sp>
        <p:nvSpPr>
          <p:cNvPr id="49" name="Rectangle 48"/>
          <p:cNvSpPr/>
          <p:nvPr/>
        </p:nvSpPr>
        <p:spPr>
          <a:xfrm>
            <a:off x="5248483" y="2262822"/>
            <a:ext cx="2779414" cy="1665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6127256" y="2285445"/>
            <a:ext cx="2246392" cy="1488026"/>
            <a:chOff x="6533327" y="2406639"/>
            <a:chExt cx="2300039" cy="1905205"/>
          </a:xfrm>
        </p:grpSpPr>
        <p:sp>
          <p:nvSpPr>
            <p:cNvPr id="51" name="TextBox 50"/>
            <p:cNvSpPr txBox="1"/>
            <p:nvPr/>
          </p:nvSpPr>
          <p:spPr>
            <a:xfrm>
              <a:off x="6901084" y="2406639"/>
              <a:ext cx="1457725" cy="334954"/>
            </a:xfrm>
            <a:prstGeom prst="rect">
              <a:avLst/>
            </a:prstGeom>
            <a:noFill/>
          </p:spPr>
          <p:txBody>
            <a:bodyPr wrap="square" rtlCol="0">
              <a:spAutoFit/>
            </a:bodyPr>
            <a:lstStyle/>
            <a:p>
              <a:r>
                <a:rPr lang="en-US" sz="1100" b="1" u="sng" dirty="0">
                  <a:solidFill>
                    <a:srgbClr val="FF0000"/>
                  </a:solidFill>
                  <a:latin typeface="Arial Narrow" panose="020B0606020202030204" pitchFamily="34" charset="0"/>
                </a:rPr>
                <a:t>My Individual Plans</a:t>
              </a:r>
              <a:endParaRPr lang="en-US" sz="1100" b="1" dirty="0">
                <a:solidFill>
                  <a:srgbClr val="FF0000"/>
                </a:solidFill>
                <a:latin typeface="Arial Narrow" panose="020B0606020202030204" pitchFamily="34" charset="0"/>
              </a:endParaRPr>
            </a:p>
          </p:txBody>
        </p:sp>
        <p:sp>
          <p:nvSpPr>
            <p:cNvPr id="52" name="TextBox 51"/>
            <p:cNvSpPr txBox="1"/>
            <p:nvPr/>
          </p:nvSpPr>
          <p:spPr>
            <a:xfrm>
              <a:off x="7132996" y="2618673"/>
              <a:ext cx="1700370" cy="334954"/>
            </a:xfrm>
            <a:prstGeom prst="rect">
              <a:avLst/>
            </a:prstGeom>
            <a:noFill/>
          </p:spPr>
          <p:txBody>
            <a:bodyPr wrap="square" rtlCol="0">
              <a:spAutoFit/>
            </a:bodyPr>
            <a:lstStyle/>
            <a:p>
              <a:r>
                <a:rPr lang="en-US" sz="1100" u="sng" dirty="0">
                  <a:solidFill>
                    <a:srgbClr val="FF0000"/>
                  </a:solidFill>
                  <a:latin typeface="Arial Narrow" panose="020B0606020202030204" pitchFamily="34" charset="0"/>
                </a:rPr>
                <a:t>Employment Plan Profile</a:t>
              </a:r>
              <a:endParaRPr lang="en-US" sz="1100" dirty="0">
                <a:solidFill>
                  <a:srgbClr val="FF0000"/>
                </a:solidFill>
                <a:latin typeface="Arial Narrow" panose="020B0606020202030204" pitchFamily="34" charset="0"/>
              </a:endParaRPr>
            </a:p>
          </p:txBody>
        </p:sp>
        <p:sp>
          <p:nvSpPr>
            <p:cNvPr id="53" name="Flowchart: Process 52"/>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Process 53"/>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lowchart: Process 55"/>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26372" y="2781012"/>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Résumés</a:t>
              </a:r>
              <a:endParaRPr lang="en-US" sz="1100" dirty="0">
                <a:solidFill>
                  <a:srgbClr val="266196"/>
                </a:solidFill>
                <a:latin typeface="Arial Narrow" panose="020B0606020202030204" pitchFamily="34" charset="0"/>
              </a:endParaRPr>
            </a:p>
          </p:txBody>
        </p:sp>
        <p:sp>
          <p:nvSpPr>
            <p:cNvPr id="59" name="TextBox 58"/>
            <p:cNvSpPr txBox="1"/>
            <p:nvPr/>
          </p:nvSpPr>
          <p:spPr>
            <a:xfrm>
              <a:off x="7146250" y="2959914"/>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Job Applications</a:t>
              </a:r>
              <a:endParaRPr lang="en-US" sz="1100" dirty="0">
                <a:solidFill>
                  <a:srgbClr val="266196"/>
                </a:solidFill>
                <a:latin typeface="Arial Narrow" panose="020B0606020202030204" pitchFamily="34" charset="0"/>
              </a:endParaRPr>
            </a:p>
          </p:txBody>
        </p:sp>
        <p:sp>
          <p:nvSpPr>
            <p:cNvPr id="60" name="Snip and Round Single Corner Rectangle 121"/>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nip and Round Single Corner Rectangle 122"/>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nip and Round Single Corner Rectangle 123"/>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nip and Round Single Corner Rectangle 124"/>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nip and Round Single Corner Rectangle 125"/>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nip and Round Single Corner Rectangle 126"/>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Online Application</a:t>
              </a:r>
              <a:endParaRPr lang="en-US" sz="1100" dirty="0">
                <a:solidFill>
                  <a:srgbClr val="266196"/>
                </a:solidFill>
                <a:latin typeface="Arial Narrow" panose="020B0606020202030204" pitchFamily="34" charset="0"/>
              </a:endParaRPr>
            </a:p>
          </p:txBody>
        </p:sp>
        <p:sp>
          <p:nvSpPr>
            <p:cNvPr id="67" name="TextBox 66"/>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Employment Goals</a:t>
              </a:r>
              <a:endParaRPr lang="en-US" sz="1100" dirty="0">
                <a:solidFill>
                  <a:srgbClr val="266196"/>
                </a:solidFill>
                <a:latin typeface="Arial Narrow" panose="020B0606020202030204" pitchFamily="34" charset="0"/>
              </a:endParaRPr>
            </a:p>
          </p:txBody>
        </p:sp>
        <p:sp>
          <p:nvSpPr>
            <p:cNvPr id="68" name="TextBox 67"/>
            <p:cNvSpPr txBox="1"/>
            <p:nvPr/>
          </p:nvSpPr>
          <p:spPr>
            <a:xfrm>
              <a:off x="7149544" y="3312186"/>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Virtual Recruiter</a:t>
              </a:r>
              <a:endParaRPr lang="en-US" sz="1100" dirty="0">
                <a:solidFill>
                  <a:srgbClr val="266196"/>
                </a:solidFill>
                <a:latin typeface="Arial Narrow" panose="020B0606020202030204" pitchFamily="34" charset="0"/>
              </a:endParaRPr>
            </a:p>
          </p:txBody>
        </p:sp>
        <p:grpSp>
          <p:nvGrpSpPr>
            <p:cNvPr id="69" name="Group 68"/>
            <p:cNvGrpSpPr/>
            <p:nvPr/>
          </p:nvGrpSpPr>
          <p:grpSpPr>
            <a:xfrm>
              <a:off x="6768554" y="3665583"/>
              <a:ext cx="1825482" cy="261610"/>
              <a:chOff x="6917639" y="4033326"/>
              <a:chExt cx="1825482" cy="261610"/>
            </a:xfrm>
          </p:grpSpPr>
          <p:sp>
            <p:nvSpPr>
              <p:cNvPr id="86" name="TextBox 85"/>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Training Plan Profile</a:t>
                </a:r>
                <a:endParaRPr lang="en-US" sz="1100" dirty="0">
                  <a:solidFill>
                    <a:srgbClr val="266196"/>
                  </a:solidFill>
                  <a:latin typeface="Arial Narrow" panose="020B0606020202030204" pitchFamily="34" charset="0"/>
                </a:endParaRPr>
              </a:p>
            </p:txBody>
          </p:sp>
          <p:sp>
            <p:nvSpPr>
              <p:cNvPr id="87" name="Snip and Round Single Corner Rectangle 14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6917639" y="4107812"/>
                <a:ext cx="178905" cy="133505"/>
                <a:chOff x="6917639" y="4107812"/>
                <a:chExt cx="178905" cy="133505"/>
              </a:xfrm>
            </p:grpSpPr>
            <p:cxnSp>
              <p:nvCxnSpPr>
                <p:cNvPr id="89" name="Straight Connector 88"/>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p:cNvGrpSpPr/>
            <p:nvPr/>
          </p:nvGrpSpPr>
          <p:grpSpPr>
            <a:xfrm>
              <a:off x="6763989" y="3858197"/>
              <a:ext cx="1825482" cy="261610"/>
              <a:chOff x="6917639" y="4033326"/>
              <a:chExt cx="1825482" cy="261610"/>
            </a:xfrm>
          </p:grpSpPr>
          <p:sp>
            <p:nvSpPr>
              <p:cNvPr id="79" name="TextBox 78"/>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Benefits Plan Profile</a:t>
                </a:r>
                <a:endParaRPr lang="en-US" sz="1100" dirty="0">
                  <a:solidFill>
                    <a:srgbClr val="266196"/>
                  </a:solidFill>
                  <a:latin typeface="Arial Narrow" panose="020B0606020202030204" pitchFamily="34" charset="0"/>
                </a:endParaRPr>
              </a:p>
            </p:txBody>
          </p:sp>
          <p:sp>
            <p:nvSpPr>
              <p:cNvPr id="80" name="Snip and Round Single Corner Rectangle 141"/>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917639" y="4107812"/>
                <a:ext cx="178905" cy="133505"/>
                <a:chOff x="6917639" y="4107812"/>
                <a:chExt cx="178905" cy="133505"/>
              </a:xfrm>
            </p:grpSpPr>
            <p:cxnSp>
              <p:nvCxnSpPr>
                <p:cNvPr id="82" name="Straight Connector 81"/>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Flowchart: Process 82"/>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3"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6761925" y="4050234"/>
              <a:ext cx="1825482" cy="261610"/>
              <a:chOff x="6917639" y="4033326"/>
              <a:chExt cx="1825482" cy="261610"/>
            </a:xfrm>
          </p:grpSpPr>
          <p:sp>
            <p:nvSpPr>
              <p:cNvPr id="72" name="TextBox 71"/>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Financial Plan Profile</a:t>
                </a:r>
                <a:endParaRPr lang="en-US" sz="1100" dirty="0">
                  <a:solidFill>
                    <a:srgbClr val="266196"/>
                  </a:solidFill>
                  <a:latin typeface="Arial Narrow" panose="020B0606020202030204" pitchFamily="34" charset="0"/>
                </a:endParaRPr>
              </a:p>
            </p:txBody>
          </p:sp>
          <p:sp>
            <p:nvSpPr>
              <p:cNvPr id="73" name="Snip and Round Single Corner Rectangle 134"/>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6917639" y="4107812"/>
                <a:ext cx="178905" cy="133505"/>
                <a:chOff x="6917639" y="4107812"/>
                <a:chExt cx="178905" cy="133505"/>
              </a:xfrm>
            </p:grpSpPr>
            <p:cxnSp>
              <p:nvCxnSpPr>
                <p:cNvPr id="75" name="Straight Connector 74"/>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Flowchart: Process 75"/>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stCxn id="76"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93" name="Group 92"/>
          <p:cNvGrpSpPr/>
          <p:nvPr/>
        </p:nvGrpSpPr>
        <p:grpSpPr>
          <a:xfrm>
            <a:off x="4309175" y="2238620"/>
            <a:ext cx="2003058" cy="1488026"/>
            <a:chOff x="6533327" y="2406639"/>
            <a:chExt cx="2077272" cy="1905205"/>
          </a:xfrm>
        </p:grpSpPr>
        <p:sp>
          <p:nvSpPr>
            <p:cNvPr id="94" name="TextBox 93"/>
            <p:cNvSpPr txBox="1"/>
            <p:nvPr/>
          </p:nvSpPr>
          <p:spPr>
            <a:xfrm>
              <a:off x="6901084" y="2406639"/>
              <a:ext cx="1457725" cy="334954"/>
            </a:xfrm>
            <a:prstGeom prst="rect">
              <a:avLst/>
            </a:prstGeom>
            <a:noFill/>
          </p:spPr>
          <p:txBody>
            <a:bodyPr wrap="square" rtlCol="0">
              <a:spAutoFit/>
            </a:bodyPr>
            <a:lstStyle/>
            <a:p>
              <a:r>
                <a:rPr lang="en-US" sz="1100" b="1" u="sng" dirty="0">
                  <a:solidFill>
                    <a:srgbClr val="266196"/>
                  </a:solidFill>
                  <a:latin typeface="Arial Narrow" panose="020B0606020202030204" pitchFamily="34" charset="0"/>
                </a:rPr>
                <a:t>My Individual Profiles</a:t>
              </a:r>
              <a:endParaRPr lang="en-US" sz="1100" b="1" dirty="0">
                <a:solidFill>
                  <a:srgbClr val="266196"/>
                </a:solidFill>
                <a:latin typeface="Arial Narrow" panose="020B0606020202030204" pitchFamily="34" charset="0"/>
              </a:endParaRPr>
            </a:p>
          </p:txBody>
        </p:sp>
        <p:sp>
          <p:nvSpPr>
            <p:cNvPr id="95" name="TextBox 94"/>
            <p:cNvSpPr txBox="1"/>
            <p:nvPr/>
          </p:nvSpPr>
          <p:spPr>
            <a:xfrm>
              <a:off x="7132996" y="2618673"/>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Personal Profile</a:t>
              </a:r>
              <a:endParaRPr lang="en-US" sz="1100" dirty="0">
                <a:solidFill>
                  <a:srgbClr val="266196"/>
                </a:solidFill>
                <a:latin typeface="Arial Narrow" panose="020B0606020202030204" pitchFamily="34" charset="0"/>
              </a:endParaRPr>
            </a:p>
          </p:txBody>
        </p:sp>
        <p:sp>
          <p:nvSpPr>
            <p:cNvPr id="96" name="Flowchart: Process 95"/>
            <p:cNvSpPr/>
            <p:nvPr/>
          </p:nvSpPr>
          <p:spPr>
            <a:xfrm>
              <a:off x="6768548" y="2497688"/>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Process 96"/>
            <p:cNvSpPr/>
            <p:nvPr/>
          </p:nvSpPr>
          <p:spPr>
            <a:xfrm>
              <a:off x="6533327" y="2501003"/>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6533327" y="2571435"/>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Flowchart: Process 98"/>
            <p:cNvSpPr/>
            <p:nvPr/>
          </p:nvSpPr>
          <p:spPr>
            <a:xfrm>
              <a:off x="6765239" y="2693159"/>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6765239" y="2763591"/>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126372" y="2781012"/>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General Information</a:t>
              </a:r>
              <a:endParaRPr lang="en-US" sz="1100" dirty="0">
                <a:solidFill>
                  <a:srgbClr val="266196"/>
                </a:solidFill>
                <a:latin typeface="Arial Narrow" panose="020B0606020202030204" pitchFamily="34" charset="0"/>
              </a:endParaRPr>
            </a:p>
          </p:txBody>
        </p:sp>
        <p:sp>
          <p:nvSpPr>
            <p:cNvPr id="102" name="TextBox 101"/>
            <p:cNvSpPr txBox="1"/>
            <p:nvPr/>
          </p:nvSpPr>
          <p:spPr>
            <a:xfrm>
              <a:off x="7146250" y="2959913"/>
              <a:ext cx="1457725" cy="334954"/>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Background</a:t>
              </a:r>
              <a:endParaRPr lang="en-US" sz="1100" dirty="0">
                <a:solidFill>
                  <a:srgbClr val="266196"/>
                </a:solidFill>
                <a:latin typeface="Arial Narrow" panose="020B0606020202030204" pitchFamily="34" charset="0"/>
              </a:endParaRPr>
            </a:p>
          </p:txBody>
        </p:sp>
        <p:sp>
          <p:nvSpPr>
            <p:cNvPr id="103" name="Snip and Round Single Corner Rectangle 50"/>
            <p:cNvSpPr/>
            <p:nvPr/>
          </p:nvSpPr>
          <p:spPr>
            <a:xfrm>
              <a:off x="7007095" y="270051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nip and Round Single Corner Rectangle 51"/>
            <p:cNvSpPr/>
            <p:nvPr/>
          </p:nvSpPr>
          <p:spPr>
            <a:xfrm>
              <a:off x="7007096" y="28594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Snip and Round Single Corner Rectangle 52"/>
            <p:cNvSpPr/>
            <p:nvPr/>
          </p:nvSpPr>
          <p:spPr>
            <a:xfrm>
              <a:off x="7010412" y="302189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nip and Round Single Corner Rectangle 59"/>
            <p:cNvSpPr/>
            <p:nvPr/>
          </p:nvSpPr>
          <p:spPr>
            <a:xfrm>
              <a:off x="7003788" y="3204107"/>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Snip and Round Single Corner Rectangle 60"/>
            <p:cNvSpPr/>
            <p:nvPr/>
          </p:nvSpPr>
          <p:spPr>
            <a:xfrm>
              <a:off x="7007103" y="3376385"/>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nip and Round Single Corner Rectangle 61"/>
            <p:cNvSpPr/>
            <p:nvPr/>
          </p:nvSpPr>
          <p:spPr>
            <a:xfrm>
              <a:off x="7007102" y="3553918"/>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7152874" y="3136375"/>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Activities</a:t>
              </a:r>
              <a:endParaRPr lang="en-US" sz="1100" dirty="0">
                <a:solidFill>
                  <a:srgbClr val="266196"/>
                </a:solidFill>
                <a:latin typeface="Arial Narrow" panose="020B0606020202030204" pitchFamily="34" charset="0"/>
              </a:endParaRPr>
            </a:p>
          </p:txBody>
        </p:sp>
        <p:sp>
          <p:nvSpPr>
            <p:cNvPr id="110" name="TextBox 109"/>
            <p:cNvSpPr txBox="1"/>
            <p:nvPr/>
          </p:nvSpPr>
          <p:spPr>
            <a:xfrm>
              <a:off x="7146249" y="3478089"/>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Documents</a:t>
              </a:r>
              <a:endParaRPr lang="en-US" sz="1100" dirty="0">
                <a:solidFill>
                  <a:srgbClr val="266196"/>
                </a:solidFill>
                <a:latin typeface="Arial Narrow" panose="020B0606020202030204" pitchFamily="34" charset="0"/>
              </a:endParaRPr>
            </a:p>
          </p:txBody>
        </p:sp>
        <p:sp>
          <p:nvSpPr>
            <p:cNvPr id="111" name="TextBox 110"/>
            <p:cNvSpPr txBox="1"/>
            <p:nvPr/>
          </p:nvSpPr>
          <p:spPr>
            <a:xfrm>
              <a:off x="7149544" y="331218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Memo</a:t>
              </a:r>
              <a:endParaRPr lang="en-US" sz="1100" dirty="0">
                <a:solidFill>
                  <a:srgbClr val="266196"/>
                </a:solidFill>
                <a:latin typeface="Arial Narrow" panose="020B0606020202030204" pitchFamily="34" charset="0"/>
              </a:endParaRPr>
            </a:p>
          </p:txBody>
        </p:sp>
        <p:grpSp>
          <p:nvGrpSpPr>
            <p:cNvPr id="112" name="Group 111"/>
            <p:cNvGrpSpPr/>
            <p:nvPr/>
          </p:nvGrpSpPr>
          <p:grpSpPr>
            <a:xfrm>
              <a:off x="6768554" y="3665583"/>
              <a:ext cx="1825482" cy="261610"/>
              <a:chOff x="6917639" y="4033326"/>
              <a:chExt cx="1825482" cy="261610"/>
            </a:xfrm>
          </p:grpSpPr>
          <p:sp>
            <p:nvSpPr>
              <p:cNvPr id="129" name="TextBox 128"/>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Search History Profile</a:t>
                </a:r>
                <a:endParaRPr lang="en-US" sz="1100" dirty="0">
                  <a:solidFill>
                    <a:srgbClr val="266196"/>
                  </a:solidFill>
                  <a:latin typeface="Arial Narrow" panose="020B0606020202030204" pitchFamily="34" charset="0"/>
                </a:endParaRPr>
              </a:p>
            </p:txBody>
          </p:sp>
          <p:sp>
            <p:nvSpPr>
              <p:cNvPr id="130" name="Snip and Round Single Corner Rectangle 75"/>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6917639" y="4107812"/>
                <a:ext cx="178905" cy="133505"/>
                <a:chOff x="6917639" y="4107812"/>
                <a:chExt cx="178905" cy="133505"/>
              </a:xfrm>
            </p:grpSpPr>
            <p:cxnSp>
              <p:nvCxnSpPr>
                <p:cNvPr id="132" name="Straight Connector 131"/>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Flowchart: Process 132"/>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33"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6763989" y="3858197"/>
              <a:ext cx="1825482" cy="261610"/>
              <a:chOff x="6917639" y="4033326"/>
              <a:chExt cx="1825482" cy="261610"/>
            </a:xfrm>
          </p:grpSpPr>
          <p:sp>
            <p:nvSpPr>
              <p:cNvPr id="122" name="TextBox 121"/>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Self Assessment Profile</a:t>
                </a:r>
                <a:endParaRPr lang="en-US" sz="1100" dirty="0">
                  <a:solidFill>
                    <a:srgbClr val="266196"/>
                  </a:solidFill>
                  <a:latin typeface="Arial Narrow" panose="020B0606020202030204" pitchFamily="34" charset="0"/>
                </a:endParaRPr>
              </a:p>
            </p:txBody>
          </p:sp>
          <p:sp>
            <p:nvSpPr>
              <p:cNvPr id="123" name="Snip and Round Single Corner Rectangle 88"/>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6917639" y="4107812"/>
                <a:ext cx="178905" cy="133505"/>
                <a:chOff x="6917639" y="4107812"/>
                <a:chExt cx="178905" cy="133505"/>
              </a:xfrm>
            </p:grpSpPr>
            <p:cxnSp>
              <p:nvCxnSpPr>
                <p:cNvPr id="125" name="Straight Connector 124"/>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Flowchart: Process 125"/>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4" name="Group 113"/>
            <p:cNvGrpSpPr/>
            <p:nvPr/>
          </p:nvGrpSpPr>
          <p:grpSpPr>
            <a:xfrm>
              <a:off x="6761925" y="4050234"/>
              <a:ext cx="1825482" cy="261610"/>
              <a:chOff x="6917639" y="4033326"/>
              <a:chExt cx="1825482" cy="261610"/>
            </a:xfrm>
          </p:grpSpPr>
          <p:sp>
            <p:nvSpPr>
              <p:cNvPr id="115" name="TextBox 114"/>
              <p:cNvSpPr txBox="1"/>
              <p:nvPr/>
            </p:nvSpPr>
            <p:spPr>
              <a:xfrm>
                <a:off x="7285396" y="4033326"/>
                <a:ext cx="1457725" cy="261610"/>
              </a:xfrm>
              <a:prstGeom prst="rect">
                <a:avLst/>
              </a:prstGeom>
              <a:noFill/>
            </p:spPr>
            <p:txBody>
              <a:bodyPr wrap="square" rtlCol="0">
                <a:spAutoFit/>
              </a:bodyPr>
              <a:lstStyle/>
              <a:p>
                <a:r>
                  <a:rPr lang="en-US" sz="1100" u="sng" dirty="0">
                    <a:solidFill>
                      <a:srgbClr val="266196"/>
                    </a:solidFill>
                    <a:latin typeface="Arial Narrow" panose="020B0606020202030204" pitchFamily="34" charset="0"/>
                  </a:rPr>
                  <a:t>Communications Profile</a:t>
                </a:r>
                <a:endParaRPr lang="en-US" sz="1100" dirty="0">
                  <a:solidFill>
                    <a:srgbClr val="266196"/>
                  </a:solidFill>
                  <a:latin typeface="Arial Narrow" panose="020B0606020202030204" pitchFamily="34" charset="0"/>
                </a:endParaRPr>
              </a:p>
            </p:txBody>
          </p:sp>
          <p:sp>
            <p:nvSpPr>
              <p:cNvPr id="116" name="Snip and Round Single Corner Rectangle 96"/>
              <p:cNvSpPr/>
              <p:nvPr/>
            </p:nvSpPr>
            <p:spPr>
              <a:xfrm>
                <a:off x="7159495" y="4115170"/>
                <a:ext cx="178905" cy="126147"/>
              </a:xfrm>
              <a:prstGeom prst="snip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917639" y="4107812"/>
                <a:ext cx="178905" cy="133505"/>
                <a:chOff x="6917639" y="4107812"/>
                <a:chExt cx="178905" cy="133505"/>
              </a:xfrm>
            </p:grpSpPr>
            <p:cxnSp>
              <p:nvCxnSpPr>
                <p:cNvPr id="118" name="Straight Connector 117"/>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lowchart: Process 118"/>
                <p:cNvSpPr/>
                <p:nvPr/>
              </p:nvSpPr>
              <p:spPr>
                <a:xfrm>
                  <a:off x="6917639" y="4107812"/>
                  <a:ext cx="178905" cy="1209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a:stCxn id="119" idx="0"/>
                </p:cNvCxnSpPr>
                <p:nvPr/>
              </p:nvCxnSpPr>
              <p:spPr>
                <a:xfrm>
                  <a:off x="7007092" y="4107812"/>
                  <a:ext cx="3320" cy="133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917639" y="4178244"/>
                  <a:ext cx="17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37" name="Group 136"/>
          <p:cNvGrpSpPr/>
          <p:nvPr/>
        </p:nvGrpSpPr>
        <p:grpSpPr>
          <a:xfrm>
            <a:off x="1537995" y="3863410"/>
            <a:ext cx="9380884" cy="397730"/>
            <a:chOff x="2323450" y="4177585"/>
            <a:chExt cx="8310784" cy="397730"/>
          </a:xfrm>
        </p:grpSpPr>
        <p:sp>
          <p:nvSpPr>
            <p:cNvPr id="138" name="Rectangle 137"/>
            <p:cNvSpPr/>
            <p:nvPr/>
          </p:nvSpPr>
          <p:spPr>
            <a:xfrm>
              <a:off x="2340013" y="4177585"/>
              <a:ext cx="8294221" cy="394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732097" y="4235310"/>
              <a:ext cx="842468" cy="261610"/>
            </a:xfrm>
            <a:prstGeom prst="rect">
              <a:avLst/>
            </a:prstGeom>
          </p:spPr>
          <p:txBody>
            <a:bodyPr wrap="square">
              <a:spAutoFit/>
            </a:bodyPr>
            <a:lstStyle/>
            <a:p>
              <a:pPr algn="ctr"/>
              <a:r>
                <a:rPr lang="en-US" sz="1100" b="1" u="sng" dirty="0">
                  <a:latin typeface="Arial Narrow" panose="020B0606020202030204" pitchFamily="34" charset="0"/>
                </a:rPr>
                <a:t>Résumés</a:t>
              </a:r>
              <a:endParaRPr lang="en-US" sz="1100" u="sng" dirty="0"/>
            </a:p>
          </p:txBody>
        </p:sp>
        <p:sp>
          <p:nvSpPr>
            <p:cNvPr id="140" name="Rectangle 139"/>
            <p:cNvSpPr/>
            <p:nvPr/>
          </p:nvSpPr>
          <p:spPr>
            <a:xfrm>
              <a:off x="3891107" y="4228686"/>
              <a:ext cx="1848505" cy="261610"/>
            </a:xfrm>
            <a:prstGeom prst="rect">
              <a:avLst/>
            </a:prstGeom>
          </p:spPr>
          <p:txBody>
            <a:bodyPr wrap="square">
              <a:spAutoFit/>
            </a:bodyPr>
            <a:lstStyle/>
            <a:p>
              <a:pPr algn="ctr"/>
              <a:r>
                <a:rPr lang="en-US" sz="1100" b="1" u="sng" dirty="0">
                  <a:latin typeface="Arial Narrow" panose="020B0606020202030204" pitchFamily="34" charset="0"/>
                </a:rPr>
                <a:t>Job Application</a:t>
              </a:r>
              <a:endParaRPr lang="en-US" sz="1100" u="sng" dirty="0"/>
            </a:p>
          </p:txBody>
        </p:sp>
        <p:sp>
          <p:nvSpPr>
            <p:cNvPr id="141" name="Rectangle 140"/>
            <p:cNvSpPr/>
            <p:nvPr/>
          </p:nvSpPr>
          <p:spPr>
            <a:xfrm>
              <a:off x="5861582" y="4235624"/>
              <a:ext cx="1262410" cy="261610"/>
            </a:xfrm>
            <a:prstGeom prst="rect">
              <a:avLst/>
            </a:prstGeom>
          </p:spPr>
          <p:txBody>
            <a:bodyPr wrap="square">
              <a:spAutoFit/>
            </a:bodyPr>
            <a:lstStyle/>
            <a:p>
              <a:pPr algn="ctr"/>
              <a:r>
                <a:rPr lang="en-US" sz="1100" b="1" u="sng" dirty="0">
                  <a:latin typeface="Arial Narrow" panose="020B0606020202030204" pitchFamily="34" charset="0"/>
                </a:rPr>
                <a:t>Online Application</a:t>
              </a:r>
              <a:endParaRPr lang="en-US" sz="1100" u="sng" dirty="0"/>
            </a:p>
          </p:txBody>
        </p:sp>
        <p:sp>
          <p:nvSpPr>
            <p:cNvPr id="142" name="Rectangle 141"/>
            <p:cNvSpPr/>
            <p:nvPr/>
          </p:nvSpPr>
          <p:spPr>
            <a:xfrm>
              <a:off x="9181417" y="4238631"/>
              <a:ext cx="1305672" cy="261610"/>
            </a:xfrm>
            <a:prstGeom prst="rect">
              <a:avLst/>
            </a:prstGeom>
          </p:spPr>
          <p:txBody>
            <a:bodyPr wrap="square">
              <a:spAutoFit/>
            </a:bodyPr>
            <a:lstStyle/>
            <a:p>
              <a:pPr algn="ctr"/>
              <a:r>
                <a:rPr lang="en-US" sz="1100" b="1" u="sng" dirty="0">
                  <a:latin typeface="Arial Narrow" panose="020B0606020202030204" pitchFamily="34" charset="0"/>
                </a:rPr>
                <a:t>Employment Goals</a:t>
              </a:r>
              <a:endParaRPr lang="en-US" sz="1100" u="sng" dirty="0"/>
            </a:p>
          </p:txBody>
        </p:sp>
        <p:sp>
          <p:nvSpPr>
            <p:cNvPr id="143" name="Rectangle 142"/>
            <p:cNvSpPr/>
            <p:nvPr/>
          </p:nvSpPr>
          <p:spPr>
            <a:xfrm>
              <a:off x="2323450" y="4177585"/>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986578" y="4180900"/>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645007" y="4178991"/>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309952" y="4180900"/>
              <a:ext cx="1662141" cy="39441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972093" y="4180898"/>
              <a:ext cx="1662141" cy="394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7561308" y="4238939"/>
              <a:ext cx="1199868" cy="261610"/>
            </a:xfrm>
            <a:prstGeom prst="rect">
              <a:avLst/>
            </a:prstGeom>
          </p:spPr>
          <p:txBody>
            <a:bodyPr wrap="square">
              <a:spAutoFit/>
            </a:bodyPr>
            <a:lstStyle/>
            <a:p>
              <a:pPr algn="ctr"/>
              <a:r>
                <a:rPr lang="en-US" sz="1100" b="1" u="sng" dirty="0">
                  <a:latin typeface="Arial Narrow" panose="020B0606020202030204" pitchFamily="34" charset="0"/>
                </a:rPr>
                <a:t>Virtual Recruiter</a:t>
              </a:r>
              <a:endParaRPr lang="en-US" sz="1100" u="sng" dirty="0"/>
            </a:p>
          </p:txBody>
        </p:sp>
      </p:grpSp>
      <p:sp>
        <p:nvSpPr>
          <p:cNvPr id="149" name="Rectangle 148"/>
          <p:cNvSpPr/>
          <p:nvPr/>
        </p:nvSpPr>
        <p:spPr>
          <a:xfrm>
            <a:off x="1537994" y="4698285"/>
            <a:ext cx="9442349" cy="493815"/>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601441" y="4726194"/>
            <a:ext cx="842468"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Title</a:t>
            </a:r>
            <a:endParaRPr lang="en-US" sz="1100" dirty="0">
              <a:solidFill>
                <a:schemeClr val="bg1"/>
              </a:solidFill>
            </a:endParaRPr>
          </a:p>
        </p:txBody>
      </p:sp>
      <p:sp>
        <p:nvSpPr>
          <p:cNvPr id="151" name="Rectangle 150"/>
          <p:cNvSpPr/>
          <p:nvPr/>
        </p:nvSpPr>
        <p:spPr>
          <a:xfrm>
            <a:off x="2531854" y="4729509"/>
            <a:ext cx="1848505"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Expires</a:t>
            </a:r>
            <a:endParaRPr lang="en-US" sz="1100" dirty="0">
              <a:solidFill>
                <a:schemeClr val="bg1"/>
              </a:solidFill>
            </a:endParaRPr>
          </a:p>
        </p:txBody>
      </p:sp>
      <p:sp>
        <p:nvSpPr>
          <p:cNvPr id="152" name="Rectangle 151"/>
          <p:cNvSpPr/>
          <p:nvPr/>
        </p:nvSpPr>
        <p:spPr>
          <a:xfrm>
            <a:off x="4422817" y="4726508"/>
            <a:ext cx="953706"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Schedule</a:t>
            </a:r>
            <a:endParaRPr lang="en-US" sz="1100" dirty="0">
              <a:solidFill>
                <a:schemeClr val="bg1"/>
              </a:solidFill>
            </a:endParaRPr>
          </a:p>
        </p:txBody>
      </p:sp>
      <p:sp>
        <p:nvSpPr>
          <p:cNvPr id="153" name="Rectangle 152"/>
          <p:cNvSpPr/>
          <p:nvPr/>
        </p:nvSpPr>
        <p:spPr>
          <a:xfrm>
            <a:off x="7317258" y="4736139"/>
            <a:ext cx="1091454"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Notification</a:t>
            </a:r>
            <a:endParaRPr lang="en-US" sz="1100" dirty="0">
              <a:solidFill>
                <a:schemeClr val="bg1"/>
              </a:solidFill>
            </a:endParaRPr>
          </a:p>
        </p:txBody>
      </p:sp>
      <p:sp>
        <p:nvSpPr>
          <p:cNvPr id="156" name="Rectangle 155"/>
          <p:cNvSpPr/>
          <p:nvPr/>
        </p:nvSpPr>
        <p:spPr>
          <a:xfrm>
            <a:off x="5685227" y="4719884"/>
            <a:ext cx="953706"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Next Run</a:t>
            </a:r>
            <a:endParaRPr lang="en-US" sz="1100" dirty="0">
              <a:solidFill>
                <a:schemeClr val="bg1"/>
              </a:solidFill>
            </a:endParaRPr>
          </a:p>
        </p:txBody>
      </p:sp>
      <p:sp>
        <p:nvSpPr>
          <p:cNvPr id="157" name="Rectangle 156"/>
          <p:cNvSpPr/>
          <p:nvPr/>
        </p:nvSpPr>
        <p:spPr>
          <a:xfrm>
            <a:off x="9342000" y="4736139"/>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Action</a:t>
            </a:r>
            <a:endParaRPr lang="en-US" sz="1100" dirty="0">
              <a:solidFill>
                <a:schemeClr val="bg1"/>
              </a:solidFill>
            </a:endParaRPr>
          </a:p>
        </p:txBody>
      </p:sp>
      <p:sp>
        <p:nvSpPr>
          <p:cNvPr id="162" name="Rectangle 161"/>
          <p:cNvSpPr/>
          <p:nvPr/>
        </p:nvSpPr>
        <p:spPr>
          <a:xfrm>
            <a:off x="10194841" y="4737949"/>
            <a:ext cx="621593" cy="261610"/>
          </a:xfrm>
          <a:prstGeom prst="rect">
            <a:avLst/>
          </a:prstGeom>
        </p:spPr>
        <p:txBody>
          <a:bodyPr wrap="square">
            <a:spAutoFit/>
          </a:bodyPr>
          <a:lstStyle/>
          <a:p>
            <a:pPr algn="ctr"/>
            <a:r>
              <a:rPr lang="en-US" sz="1100" b="1" dirty="0">
                <a:solidFill>
                  <a:schemeClr val="bg1"/>
                </a:solidFill>
                <a:latin typeface="Arial Narrow" panose="020B0606020202030204" pitchFamily="34" charset="0"/>
              </a:rPr>
              <a:t>Select</a:t>
            </a:r>
            <a:endParaRPr lang="en-US" sz="1100" dirty="0">
              <a:solidFill>
                <a:schemeClr val="bg1"/>
              </a:solidFill>
            </a:endParaRPr>
          </a:p>
        </p:txBody>
      </p:sp>
      <p:sp>
        <p:nvSpPr>
          <p:cNvPr id="177" name="Rectangle 176"/>
          <p:cNvSpPr/>
          <p:nvPr/>
        </p:nvSpPr>
        <p:spPr>
          <a:xfrm>
            <a:off x="10465926" y="4954611"/>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540127" y="5168734"/>
            <a:ext cx="9440215" cy="292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595076" y="5196642"/>
            <a:ext cx="1325826" cy="261610"/>
          </a:xfrm>
          <a:prstGeom prst="rect">
            <a:avLst/>
          </a:prstGeom>
        </p:spPr>
        <p:txBody>
          <a:bodyPr wrap="square">
            <a:spAutoFit/>
          </a:bodyPr>
          <a:lstStyle/>
          <a:p>
            <a:r>
              <a:rPr lang="en-US" sz="1100" b="1" dirty="0">
                <a:latin typeface="Arial Narrow" panose="020B0606020202030204" pitchFamily="34" charset="0"/>
              </a:rPr>
              <a:t>Marketing Alert</a:t>
            </a:r>
            <a:endParaRPr lang="en-US" sz="1100" dirty="0"/>
          </a:p>
        </p:txBody>
      </p:sp>
      <p:sp>
        <p:nvSpPr>
          <p:cNvPr id="182" name="Rectangle 181"/>
          <p:cNvSpPr/>
          <p:nvPr/>
        </p:nvSpPr>
        <p:spPr>
          <a:xfrm>
            <a:off x="2774114" y="5199957"/>
            <a:ext cx="1365404" cy="261610"/>
          </a:xfrm>
          <a:prstGeom prst="rect">
            <a:avLst/>
          </a:prstGeom>
        </p:spPr>
        <p:txBody>
          <a:bodyPr wrap="square">
            <a:spAutoFit/>
          </a:bodyPr>
          <a:lstStyle/>
          <a:p>
            <a:pPr algn="ctr"/>
            <a:r>
              <a:rPr lang="en-US" sz="1100" b="1" dirty="0">
                <a:latin typeface="Arial Narrow" panose="020B0606020202030204" pitchFamily="34" charset="0"/>
              </a:rPr>
              <a:t>11/15/2018</a:t>
            </a:r>
            <a:endParaRPr lang="en-US" sz="1100" dirty="0"/>
          </a:p>
        </p:txBody>
      </p:sp>
      <p:sp>
        <p:nvSpPr>
          <p:cNvPr id="183" name="Rectangle 182"/>
          <p:cNvSpPr/>
          <p:nvPr/>
        </p:nvSpPr>
        <p:spPr>
          <a:xfrm>
            <a:off x="4203187" y="5206895"/>
            <a:ext cx="1436834" cy="261610"/>
          </a:xfrm>
          <a:prstGeom prst="rect">
            <a:avLst/>
          </a:prstGeom>
        </p:spPr>
        <p:txBody>
          <a:bodyPr wrap="square">
            <a:spAutoFit/>
          </a:bodyPr>
          <a:lstStyle/>
          <a:p>
            <a:pPr algn="ctr"/>
            <a:r>
              <a:rPr lang="en-US" sz="1100" b="1" dirty="0">
                <a:latin typeface="Arial Narrow" panose="020B0606020202030204" pitchFamily="34" charset="0"/>
              </a:rPr>
              <a:t>Daily</a:t>
            </a:r>
            <a:endParaRPr lang="en-US" sz="1100" dirty="0"/>
          </a:p>
        </p:txBody>
      </p:sp>
      <p:sp>
        <p:nvSpPr>
          <p:cNvPr id="184" name="Rectangle 183"/>
          <p:cNvSpPr/>
          <p:nvPr/>
        </p:nvSpPr>
        <p:spPr>
          <a:xfrm>
            <a:off x="8944386" y="5199963"/>
            <a:ext cx="1486074" cy="261610"/>
          </a:xfrm>
          <a:prstGeom prst="rect">
            <a:avLst/>
          </a:prstGeom>
        </p:spPr>
        <p:txBody>
          <a:bodyPr wrap="square">
            <a:spAutoFit/>
          </a:bodyPr>
          <a:lstStyle/>
          <a:p>
            <a:pPr algn="ctr"/>
            <a:r>
              <a:rPr lang="en-US" sz="1100" b="1" dirty="0">
                <a:latin typeface="Arial Narrow" panose="020B0606020202030204" pitchFamily="34" charset="0"/>
              </a:rPr>
              <a:t>Run</a:t>
            </a:r>
            <a:endParaRPr lang="en-US" sz="1100" dirty="0"/>
          </a:p>
        </p:txBody>
      </p:sp>
      <p:sp>
        <p:nvSpPr>
          <p:cNvPr id="190" name="Rectangle 189"/>
          <p:cNvSpPr/>
          <p:nvPr/>
        </p:nvSpPr>
        <p:spPr>
          <a:xfrm>
            <a:off x="7145488" y="5200271"/>
            <a:ext cx="1555378" cy="261610"/>
          </a:xfrm>
          <a:prstGeom prst="rect">
            <a:avLst/>
          </a:prstGeom>
        </p:spPr>
        <p:txBody>
          <a:bodyPr wrap="square">
            <a:spAutoFit/>
          </a:bodyPr>
          <a:lstStyle/>
          <a:p>
            <a:pPr algn="ctr"/>
            <a:r>
              <a:rPr lang="en-US" sz="1100" b="1" dirty="0">
                <a:latin typeface="Arial Narrow" panose="020B0606020202030204" pitchFamily="34" charset="0"/>
              </a:rPr>
              <a:t>Manage Center, Email</a:t>
            </a:r>
            <a:endParaRPr lang="en-US" sz="1100" dirty="0"/>
          </a:p>
        </p:txBody>
      </p:sp>
      <p:grpSp>
        <p:nvGrpSpPr>
          <p:cNvPr id="191" name="Group 190"/>
          <p:cNvGrpSpPr/>
          <p:nvPr/>
        </p:nvGrpSpPr>
        <p:grpSpPr>
          <a:xfrm>
            <a:off x="8857059" y="4320348"/>
            <a:ext cx="402157" cy="311636"/>
            <a:chOff x="8150053" y="5040774"/>
            <a:chExt cx="402157" cy="311636"/>
          </a:xfrm>
        </p:grpSpPr>
        <p:sp>
          <p:nvSpPr>
            <p:cNvPr id="192" name="Flowchart: Connector 191"/>
            <p:cNvSpPr/>
            <p:nvPr/>
          </p:nvSpPr>
          <p:spPr>
            <a:xfrm>
              <a:off x="8150053" y="5040774"/>
              <a:ext cx="264076" cy="281194"/>
            </a:xfrm>
            <a:prstGeom prst="flowChartConnector">
              <a:avLst/>
            </a:prstGeom>
            <a:solidFill>
              <a:srgbClr val="0070C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8162670" y="5044633"/>
              <a:ext cx="389540" cy="307777"/>
            </a:xfrm>
            <a:prstGeom prst="rect">
              <a:avLst/>
            </a:prstGeom>
            <a:noFill/>
          </p:spPr>
          <p:txBody>
            <a:bodyPr wrap="square" rtlCol="0">
              <a:spAutoFit/>
            </a:bodyPr>
            <a:lstStyle/>
            <a:p>
              <a:r>
                <a:rPr lang="en-US" sz="1400" b="1" dirty="0">
                  <a:solidFill>
                    <a:schemeClr val="bg1"/>
                  </a:solidFill>
                </a:rPr>
                <a:t>?</a:t>
              </a:r>
            </a:p>
          </p:txBody>
        </p:sp>
      </p:grpSp>
      <p:sp>
        <p:nvSpPr>
          <p:cNvPr id="194" name="Rectangle 193"/>
          <p:cNvSpPr/>
          <p:nvPr/>
        </p:nvSpPr>
        <p:spPr>
          <a:xfrm>
            <a:off x="9125609" y="4362614"/>
            <a:ext cx="1888093" cy="230832"/>
          </a:xfrm>
          <a:prstGeom prst="rect">
            <a:avLst/>
          </a:prstGeom>
        </p:spPr>
        <p:txBody>
          <a:bodyPr wrap="square">
            <a:spAutoFit/>
          </a:bodyPr>
          <a:lstStyle/>
          <a:p>
            <a:r>
              <a:rPr lang="en-US" sz="900" b="1" i="1" dirty="0">
                <a:latin typeface="Arial Narrow" panose="020B0606020202030204" pitchFamily="34" charset="0"/>
              </a:rPr>
              <a:t>For help click the question mark icon</a:t>
            </a:r>
            <a:endParaRPr lang="en-US" sz="900" i="1" dirty="0"/>
          </a:p>
        </p:txBody>
      </p:sp>
      <p:sp>
        <p:nvSpPr>
          <p:cNvPr id="195" name="TextBox 194"/>
          <p:cNvSpPr txBox="1"/>
          <p:nvPr/>
        </p:nvSpPr>
        <p:spPr>
          <a:xfrm>
            <a:off x="1452231" y="4431225"/>
            <a:ext cx="3217594" cy="261610"/>
          </a:xfrm>
          <a:prstGeom prst="rect">
            <a:avLst/>
          </a:prstGeom>
          <a:noFill/>
          <a:ln w="12700">
            <a:noFill/>
          </a:ln>
        </p:spPr>
        <p:txBody>
          <a:bodyPr wrap="square" rtlCol="0">
            <a:spAutoFit/>
          </a:bodyPr>
          <a:lstStyle/>
          <a:p>
            <a:r>
              <a:rPr lang="en-US" sz="1100" dirty="0">
                <a:solidFill>
                  <a:schemeClr val="tx2"/>
                </a:solidFill>
                <a:latin typeface="Arial Narrow" panose="020B0606020202030204" pitchFamily="34" charset="0"/>
              </a:rPr>
              <a:t>To sort on any column, click a column title</a:t>
            </a:r>
          </a:p>
        </p:txBody>
      </p:sp>
      <p:sp>
        <p:nvSpPr>
          <p:cNvPr id="196" name="Rectangle 195"/>
          <p:cNvSpPr/>
          <p:nvPr/>
        </p:nvSpPr>
        <p:spPr>
          <a:xfrm>
            <a:off x="10530230" y="5411997"/>
            <a:ext cx="608506" cy="261610"/>
          </a:xfrm>
          <a:prstGeom prst="rect">
            <a:avLst/>
          </a:prstGeom>
        </p:spPr>
        <p:txBody>
          <a:bodyPr wrap="square">
            <a:spAutoFit/>
          </a:bodyPr>
          <a:lstStyle/>
          <a:p>
            <a:pPr algn="ctr"/>
            <a:r>
              <a:rPr lang="en-US" sz="1050" b="1" u="sng" dirty="0">
                <a:latin typeface="Arial Narrow" panose="020B0606020202030204" pitchFamily="34" charset="0"/>
              </a:rPr>
              <a:t>Delete</a:t>
            </a:r>
            <a:endParaRPr lang="en-US" sz="1050" u="sng" dirty="0"/>
          </a:p>
        </p:txBody>
      </p:sp>
      <p:sp>
        <p:nvSpPr>
          <p:cNvPr id="214" name="Rectangle 213"/>
          <p:cNvSpPr/>
          <p:nvPr/>
        </p:nvSpPr>
        <p:spPr>
          <a:xfrm>
            <a:off x="1553381" y="5639182"/>
            <a:ext cx="9440215" cy="292839"/>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5478694" y="5687282"/>
            <a:ext cx="1436834" cy="261610"/>
          </a:xfrm>
          <a:prstGeom prst="rect">
            <a:avLst/>
          </a:prstGeom>
        </p:spPr>
        <p:txBody>
          <a:bodyPr wrap="square">
            <a:spAutoFit/>
          </a:bodyPr>
          <a:lstStyle/>
          <a:p>
            <a:pPr algn="ctr"/>
            <a:r>
              <a:rPr lang="en-US" sz="1100" b="1" dirty="0">
                <a:latin typeface="Arial Narrow" panose="020B0606020202030204" pitchFamily="34" charset="0"/>
              </a:rPr>
              <a:t>Page</a:t>
            </a:r>
            <a:endParaRPr lang="en-US" sz="1100" dirty="0"/>
          </a:p>
        </p:txBody>
      </p:sp>
      <p:grpSp>
        <p:nvGrpSpPr>
          <p:cNvPr id="6" name="Group 5"/>
          <p:cNvGrpSpPr/>
          <p:nvPr/>
        </p:nvGrpSpPr>
        <p:grpSpPr>
          <a:xfrm>
            <a:off x="5647742" y="5690597"/>
            <a:ext cx="1650159" cy="191101"/>
            <a:chOff x="6360960" y="5965016"/>
            <a:chExt cx="1650159" cy="191101"/>
          </a:xfrm>
        </p:grpSpPr>
        <p:grpSp>
          <p:nvGrpSpPr>
            <p:cNvPr id="197" name="Group 196"/>
            <p:cNvGrpSpPr/>
            <p:nvPr/>
          </p:nvGrpSpPr>
          <p:grpSpPr>
            <a:xfrm>
              <a:off x="6360960" y="6010483"/>
              <a:ext cx="314150" cy="131880"/>
              <a:chOff x="983841" y="5071375"/>
              <a:chExt cx="314150" cy="131880"/>
            </a:xfrm>
          </p:grpSpPr>
          <p:sp>
            <p:nvSpPr>
              <p:cNvPr id="198" name="Flowchart: Extract 197"/>
              <p:cNvSpPr/>
              <p:nvPr/>
            </p:nvSpPr>
            <p:spPr>
              <a:xfrm rot="16200000">
                <a:off x="1184364" y="5066394"/>
                <a:ext cx="108646" cy="118608"/>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Extract 198"/>
              <p:cNvSpPr/>
              <p:nvPr/>
            </p:nvSpPr>
            <p:spPr>
              <a:xfrm rot="16200000">
                <a:off x="1000848" y="5069498"/>
                <a:ext cx="108646" cy="118608"/>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p:nvPr/>
            </p:nvCxnSpPr>
            <p:spPr>
              <a:xfrm>
                <a:off x="983841" y="5071375"/>
                <a:ext cx="0" cy="131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685806" y="5991415"/>
              <a:ext cx="325313" cy="131880"/>
              <a:chOff x="1453933" y="5052307"/>
              <a:chExt cx="325313" cy="131880"/>
            </a:xfrm>
          </p:grpSpPr>
          <p:sp>
            <p:nvSpPr>
              <p:cNvPr id="202" name="Flowchart: Extract 201"/>
              <p:cNvSpPr/>
              <p:nvPr/>
            </p:nvSpPr>
            <p:spPr>
              <a:xfrm rot="5400000" flipH="1">
                <a:off x="1644687" y="5069303"/>
                <a:ext cx="108646" cy="118608"/>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p:nvPr/>
            </p:nvCxnSpPr>
            <p:spPr>
              <a:xfrm>
                <a:off x="1779246" y="5052307"/>
                <a:ext cx="0" cy="131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Flowchart: Extract 203"/>
              <p:cNvSpPr/>
              <p:nvPr/>
            </p:nvSpPr>
            <p:spPr>
              <a:xfrm rot="5400000" flipH="1">
                <a:off x="1458914" y="5069287"/>
                <a:ext cx="108646" cy="118608"/>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tangle 206"/>
            <p:cNvSpPr/>
            <p:nvPr/>
          </p:nvSpPr>
          <p:spPr>
            <a:xfrm>
              <a:off x="7088131" y="5965016"/>
              <a:ext cx="169638" cy="1911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342412" y="5652132"/>
            <a:ext cx="249342" cy="276999"/>
          </a:xfrm>
          <a:prstGeom prst="rect">
            <a:avLst/>
          </a:prstGeom>
          <a:noFill/>
        </p:spPr>
        <p:txBody>
          <a:bodyPr wrap="square" rtlCol="0">
            <a:spAutoFit/>
          </a:bodyPr>
          <a:lstStyle/>
          <a:p>
            <a:r>
              <a:rPr lang="en-US" sz="1200" b="1" dirty="0"/>
              <a:t>1</a:t>
            </a:r>
          </a:p>
        </p:txBody>
      </p:sp>
      <p:sp>
        <p:nvSpPr>
          <p:cNvPr id="212" name="Rectangle 211"/>
          <p:cNvSpPr/>
          <p:nvPr/>
        </p:nvSpPr>
        <p:spPr>
          <a:xfrm>
            <a:off x="6216988" y="5670719"/>
            <a:ext cx="870817" cy="261610"/>
          </a:xfrm>
          <a:prstGeom prst="rect">
            <a:avLst/>
          </a:prstGeom>
        </p:spPr>
        <p:txBody>
          <a:bodyPr wrap="square">
            <a:spAutoFit/>
          </a:bodyPr>
          <a:lstStyle/>
          <a:p>
            <a:pPr algn="ctr"/>
            <a:r>
              <a:rPr lang="en-US" sz="1100" b="1" dirty="0">
                <a:latin typeface="Arial Narrow" panose="020B0606020202030204" pitchFamily="34" charset="0"/>
              </a:rPr>
              <a:t>of</a:t>
            </a:r>
            <a:endParaRPr lang="en-US" sz="1100" dirty="0"/>
          </a:p>
        </p:txBody>
      </p:sp>
      <p:sp>
        <p:nvSpPr>
          <p:cNvPr id="213" name="TextBox 212"/>
          <p:cNvSpPr txBox="1"/>
          <p:nvPr/>
        </p:nvSpPr>
        <p:spPr>
          <a:xfrm>
            <a:off x="6703531" y="5666230"/>
            <a:ext cx="188711" cy="276999"/>
          </a:xfrm>
          <a:prstGeom prst="rect">
            <a:avLst/>
          </a:prstGeom>
          <a:noFill/>
        </p:spPr>
        <p:txBody>
          <a:bodyPr wrap="square" rtlCol="0">
            <a:spAutoFit/>
          </a:bodyPr>
          <a:lstStyle/>
          <a:p>
            <a:r>
              <a:rPr lang="en-US" sz="1200" b="1" dirty="0"/>
              <a:t>1</a:t>
            </a:r>
          </a:p>
        </p:txBody>
      </p:sp>
      <p:sp>
        <p:nvSpPr>
          <p:cNvPr id="215" name="Rectangle 214"/>
          <p:cNvSpPr/>
          <p:nvPr/>
        </p:nvSpPr>
        <p:spPr>
          <a:xfrm>
            <a:off x="1566635" y="5980423"/>
            <a:ext cx="9440215" cy="146419"/>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5588380" y="5919194"/>
            <a:ext cx="1555378" cy="261610"/>
          </a:xfrm>
          <a:prstGeom prst="rect">
            <a:avLst/>
          </a:prstGeom>
        </p:spPr>
        <p:txBody>
          <a:bodyPr wrap="square">
            <a:spAutoFit/>
          </a:bodyPr>
          <a:lstStyle/>
          <a:p>
            <a:pPr algn="ctr"/>
            <a:r>
              <a:rPr lang="en-US" sz="1100" b="1" dirty="0">
                <a:latin typeface="Arial Narrow" panose="020B0606020202030204" pitchFamily="34" charset="0"/>
              </a:rPr>
              <a:t>1 Records Found</a:t>
            </a:r>
            <a:endParaRPr lang="en-US" sz="1100" dirty="0"/>
          </a:p>
        </p:txBody>
      </p:sp>
      <p:sp>
        <p:nvSpPr>
          <p:cNvPr id="217" name="Rectangle 216"/>
          <p:cNvSpPr/>
          <p:nvPr/>
        </p:nvSpPr>
        <p:spPr>
          <a:xfrm>
            <a:off x="10489119" y="5246157"/>
            <a:ext cx="148486" cy="138499"/>
          </a:xfrm>
          <a:prstGeom prst="rect">
            <a:avLst/>
          </a:prstGeom>
          <a:solidFill>
            <a:srgbClr val="9B9B9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3"/>
          <p:cNvSpPr>
            <a:spLocks noChangeArrowheads="1"/>
          </p:cNvSpPr>
          <p:nvPr/>
        </p:nvSpPr>
        <p:spPr bwMode="auto">
          <a:xfrm>
            <a:off x="8610600" y="1905000"/>
            <a:ext cx="341437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FF0000"/>
                </a:solidFill>
                <a:latin typeface="Candara" panose="020E0502030303020204" pitchFamily="34" charset="0"/>
              </a:rPr>
              <a:t>The </a:t>
            </a:r>
            <a:r>
              <a:rPr lang="en-US" altLang="en-US" sz="2800" b="1" dirty="0">
                <a:solidFill>
                  <a:srgbClr val="FF0000"/>
                </a:solidFill>
                <a:effectLst>
                  <a:outerShdw blurRad="38100" dist="38100" dir="2700000" algn="tl">
                    <a:srgbClr val="000000">
                      <a:alpha val="43137"/>
                    </a:srgbClr>
                  </a:outerShdw>
                </a:effectLst>
                <a:latin typeface="Candara" panose="020E0502030303020204" pitchFamily="34" charset="0"/>
              </a:rPr>
              <a:t>Virtual Recruiter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 </a:t>
            </a:r>
            <a:r>
              <a:rPr lang="en-US" altLang="en-US" sz="2800" dirty="0" smtClean="0">
                <a:solidFill>
                  <a:srgbClr val="FF0000"/>
                </a:solidFill>
                <a:latin typeface="Candara" panose="020E0502030303020204" pitchFamily="34" charset="0"/>
              </a:rPr>
              <a:t>is </a:t>
            </a:r>
            <a:r>
              <a:rPr lang="en-US" altLang="en-US" sz="2800" dirty="0">
                <a:solidFill>
                  <a:srgbClr val="FF0000"/>
                </a:solidFill>
                <a:latin typeface="Candara" panose="020E0502030303020204" pitchFamily="34" charset="0"/>
              </a:rPr>
              <a:t>now active and </a:t>
            </a:r>
            <a:r>
              <a:rPr lang="en-US" altLang="en-US" sz="2800" dirty="0" smtClean="0">
                <a:solidFill>
                  <a:srgbClr val="FF0000"/>
                </a:solidFill>
                <a:latin typeface="Candara" panose="020E0502030303020204" pitchFamily="34" charset="0"/>
              </a:rPr>
              <a:t> will </a:t>
            </a:r>
            <a:r>
              <a:rPr lang="en-US" altLang="en-US" sz="2800" dirty="0">
                <a:solidFill>
                  <a:srgbClr val="FF0000"/>
                </a:solidFill>
                <a:latin typeface="Candara" panose="020E0502030303020204" pitchFamily="34" charset="0"/>
              </a:rPr>
              <a:t>start when you click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Run</a:t>
            </a:r>
            <a:r>
              <a:rPr lang="en-US" altLang="en-US" sz="2800" dirty="0" smtClean="0">
                <a:solidFill>
                  <a:srgbClr val="FF0000"/>
                </a:solidFill>
                <a:latin typeface="Candara" panose="020E0502030303020204" pitchFamily="34" charset="0"/>
              </a:rPr>
              <a:t>.</a:t>
            </a:r>
            <a:endParaRPr lang="en-US" altLang="en-US" sz="2800" dirty="0">
              <a:solidFill>
                <a:srgbClr val="FF0000"/>
              </a:solidFill>
              <a:latin typeface="Candara" panose="020E0502030303020204" pitchFamily="34" charset="0"/>
            </a:endParaRPr>
          </a:p>
        </p:txBody>
      </p:sp>
      <p:sp>
        <p:nvSpPr>
          <p:cNvPr id="222" name="TextBox 221"/>
          <p:cNvSpPr txBox="1"/>
          <p:nvPr/>
        </p:nvSpPr>
        <p:spPr>
          <a:xfrm>
            <a:off x="9880810" y="5633759"/>
            <a:ext cx="516835" cy="276999"/>
          </a:xfrm>
          <a:prstGeom prst="rect">
            <a:avLst/>
          </a:prstGeom>
          <a:noFill/>
        </p:spPr>
        <p:txBody>
          <a:bodyPr wrap="square" rtlCol="0">
            <a:spAutoFit/>
          </a:bodyPr>
          <a:lstStyle/>
          <a:p>
            <a:r>
              <a:rPr lang="en-US" sz="1200" b="1" dirty="0">
                <a:latin typeface="Arial Narrow" panose="020B0606020202030204" pitchFamily="34" charset="0"/>
              </a:rPr>
              <a:t>Rows</a:t>
            </a:r>
          </a:p>
        </p:txBody>
      </p:sp>
      <p:grpSp>
        <p:nvGrpSpPr>
          <p:cNvPr id="10" name="Group 9"/>
          <p:cNvGrpSpPr/>
          <p:nvPr/>
        </p:nvGrpSpPr>
        <p:grpSpPr>
          <a:xfrm>
            <a:off x="10327075" y="5647647"/>
            <a:ext cx="558465" cy="276999"/>
            <a:chOff x="1351262" y="4520918"/>
            <a:chExt cx="558465" cy="276999"/>
          </a:xfrm>
        </p:grpSpPr>
        <p:sp>
          <p:nvSpPr>
            <p:cNvPr id="221" name="TextBox 220"/>
            <p:cNvSpPr txBox="1"/>
            <p:nvPr/>
          </p:nvSpPr>
          <p:spPr>
            <a:xfrm>
              <a:off x="1392380" y="4550497"/>
              <a:ext cx="517347" cy="196502"/>
            </a:xfrm>
            <a:prstGeom prst="rect">
              <a:avLst/>
            </a:prstGeom>
            <a:noFill/>
            <a:ln w="12700">
              <a:solidFill>
                <a:schemeClr val="tx1"/>
              </a:solidFill>
            </a:ln>
          </p:spPr>
          <p:txBody>
            <a:bodyPr wrap="square" rtlCol="0">
              <a:spAutoFit/>
            </a:bodyPr>
            <a:lstStyle/>
            <a:p>
              <a:endParaRPr lang="en-US" sz="1200" dirty="0">
                <a:latin typeface="Arial Narrow" panose="020B0606020202030204" pitchFamily="34" charset="0"/>
              </a:endParaRPr>
            </a:p>
          </p:txBody>
        </p:sp>
        <p:sp>
          <p:nvSpPr>
            <p:cNvPr id="223" name="Flowchart: Extract 222"/>
            <p:cNvSpPr/>
            <p:nvPr/>
          </p:nvSpPr>
          <p:spPr>
            <a:xfrm flipV="1">
              <a:off x="1733197" y="4591715"/>
              <a:ext cx="120869" cy="135406"/>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1351262" y="4520918"/>
              <a:ext cx="516835" cy="276999"/>
            </a:xfrm>
            <a:prstGeom prst="rect">
              <a:avLst/>
            </a:prstGeom>
            <a:noFill/>
          </p:spPr>
          <p:txBody>
            <a:bodyPr wrap="square" rtlCol="0">
              <a:spAutoFit/>
            </a:bodyPr>
            <a:lstStyle/>
            <a:p>
              <a:r>
                <a:rPr lang="en-US" sz="1200" b="1" dirty="0">
                  <a:latin typeface="Arial Narrow" panose="020B0606020202030204" pitchFamily="34" charset="0"/>
                </a:rPr>
                <a:t>25</a:t>
              </a:r>
            </a:p>
          </p:txBody>
        </p:sp>
      </p:grpSp>
      <p:sp>
        <p:nvSpPr>
          <p:cNvPr id="225" name="Rectangle 224"/>
          <p:cNvSpPr/>
          <p:nvPr/>
        </p:nvSpPr>
        <p:spPr>
          <a:xfrm>
            <a:off x="5511649" y="5208490"/>
            <a:ext cx="1365404" cy="261610"/>
          </a:xfrm>
          <a:prstGeom prst="rect">
            <a:avLst/>
          </a:prstGeom>
        </p:spPr>
        <p:txBody>
          <a:bodyPr wrap="square">
            <a:spAutoFit/>
          </a:bodyPr>
          <a:lstStyle/>
          <a:p>
            <a:pPr algn="ctr"/>
            <a:r>
              <a:rPr lang="en-US" sz="1100" b="1" dirty="0">
                <a:latin typeface="Arial Narrow" panose="020B0606020202030204" pitchFamily="34" charset="0"/>
              </a:rPr>
              <a:t>6/23/2018</a:t>
            </a:r>
            <a:endParaRPr lang="en-US" sz="1100" dirty="0"/>
          </a:p>
        </p:txBody>
      </p:sp>
      <p:sp>
        <p:nvSpPr>
          <p:cNvPr id="187" name="Oval 186"/>
          <p:cNvSpPr/>
          <p:nvPr/>
        </p:nvSpPr>
        <p:spPr>
          <a:xfrm>
            <a:off x="9125609" y="5023860"/>
            <a:ext cx="1147972" cy="57257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9481769" y="6058725"/>
            <a:ext cx="2546279" cy="645362"/>
            <a:chOff x="6572600" y="6212638"/>
            <a:chExt cx="2546279" cy="645362"/>
          </a:xfrm>
        </p:grpSpPr>
        <p:sp>
          <p:nvSpPr>
            <p:cNvPr id="189"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206" name="Picture 2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Tree>
    <p:extLst>
      <p:ext uri="{BB962C8B-B14F-4D97-AF65-F5344CB8AC3E}">
        <p14:creationId xmlns:p14="http://schemas.microsoft.com/office/powerpoint/2010/main" val="37339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1000" fill="hold"/>
                                        <p:tgtEl>
                                          <p:spTgt spid="187"/>
                                        </p:tgtEl>
                                        <p:attrNameLst>
                                          <p:attrName>ppt_w</p:attrName>
                                        </p:attrNameLst>
                                      </p:cBhvr>
                                      <p:tavLst>
                                        <p:tav tm="0">
                                          <p:val>
                                            <p:fltVal val="0"/>
                                          </p:val>
                                        </p:tav>
                                        <p:tav tm="100000">
                                          <p:val>
                                            <p:strVal val="#ppt_w"/>
                                          </p:val>
                                        </p:tav>
                                      </p:tavLst>
                                    </p:anim>
                                    <p:anim calcmode="lin" valueType="num">
                                      <p:cBhvr>
                                        <p:cTn id="8" dur="1000" fill="hold"/>
                                        <p:tgtEl>
                                          <p:spTgt spid="187"/>
                                        </p:tgtEl>
                                        <p:attrNameLst>
                                          <p:attrName>ppt_h</p:attrName>
                                        </p:attrNameLst>
                                      </p:cBhvr>
                                      <p:tavLst>
                                        <p:tav tm="0">
                                          <p:val>
                                            <p:fltVal val="0"/>
                                          </p:val>
                                        </p:tav>
                                        <p:tav tm="100000">
                                          <p:val>
                                            <p:strVal val="#ppt_h"/>
                                          </p:val>
                                        </p:tav>
                                      </p:tavLst>
                                    </p:anim>
                                    <p:animEffect transition="in" filter="fade">
                                      <p:cBhvr>
                                        <p:cTn id="9"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sp>
        <p:nvSpPr>
          <p:cNvPr id="7" name="Rectangle 2"/>
          <p:cNvSpPr txBox="1">
            <a:spLocks noChangeArrowheads="1"/>
          </p:cNvSpPr>
          <p:nvPr/>
        </p:nvSpPr>
        <p:spPr>
          <a:xfrm>
            <a:off x="0" y="218333"/>
            <a:ext cx="12192000" cy="6948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smtClean="0">
                <a:solidFill>
                  <a:srgbClr val="2096E4"/>
                </a:solidFill>
                <a:effectLst>
                  <a:outerShdw blurRad="38100" dist="38100" dir="2700000" algn="tl">
                    <a:srgbClr val="000000">
                      <a:alpha val="43137"/>
                    </a:srgbClr>
                  </a:outerShdw>
                </a:effectLst>
                <a:latin typeface="Candara" pitchFamily="34" charset="0"/>
              </a:rPr>
              <a:t>Virtual Recruiter Results</a:t>
            </a:r>
            <a:endParaRPr lang="en-US" sz="5400" b="1" dirty="0">
              <a:solidFill>
                <a:srgbClr val="2096E4"/>
              </a:solidFill>
              <a:effectLst>
                <a:outerShdw blurRad="38100" dist="38100" dir="2700000" algn="tl">
                  <a:srgbClr val="000000">
                    <a:alpha val="43137"/>
                  </a:srgbClr>
                </a:outerShdw>
              </a:effectLst>
              <a:latin typeface="Candara" pitchFamily="34" charset="0"/>
            </a:endParaRPr>
          </a:p>
        </p:txBody>
      </p:sp>
      <p:sp>
        <p:nvSpPr>
          <p:cNvPr id="3" name="Slide Number Placeholder 2"/>
          <p:cNvSpPr>
            <a:spLocks noGrp="1"/>
          </p:cNvSpPr>
          <p:nvPr>
            <p:ph type="sldNum" sz="quarter" idx="12"/>
          </p:nvPr>
        </p:nvSpPr>
        <p:spPr>
          <a:xfrm>
            <a:off x="5999749" y="6395166"/>
            <a:ext cx="397043" cy="365125"/>
          </a:xfrm>
        </p:spPr>
        <p:txBody>
          <a:bodyPr/>
          <a:lstStyle/>
          <a:p>
            <a:fld id="{AF9DD44E-2746-4F7C-A6DC-C6840E4448F3}" type="slidenum">
              <a:rPr lang="en-US" smtClean="0"/>
              <a:t>61</a:t>
            </a:fld>
            <a:endParaRPr lang="en-US"/>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73" t="28840" r="11089" b="23105"/>
          <a:stretch/>
        </p:blipFill>
        <p:spPr bwMode="auto">
          <a:xfrm>
            <a:off x="862222" y="1076853"/>
            <a:ext cx="10186126" cy="540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9" name="Rectangle 3"/>
          <p:cNvSpPr>
            <a:spLocks noChangeArrowheads="1"/>
          </p:cNvSpPr>
          <p:nvPr/>
        </p:nvSpPr>
        <p:spPr bwMode="auto">
          <a:xfrm>
            <a:off x="8915400" y="990600"/>
            <a:ext cx="3159194" cy="1384995"/>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FF0000"/>
                </a:solidFill>
                <a:latin typeface="Candara" panose="020E0502030303020204" pitchFamily="34" charset="0"/>
              </a:rPr>
              <a:t>This is a sample </a:t>
            </a:r>
            <a:r>
              <a:rPr lang="en-US" altLang="en-US" sz="2800" b="1" dirty="0" smtClean="0">
                <a:solidFill>
                  <a:srgbClr val="FF0000"/>
                </a:solidFill>
                <a:effectLst>
                  <a:outerShdw blurRad="38100" dist="38100" dir="2700000" algn="tl">
                    <a:srgbClr val="000000">
                      <a:alpha val="43137"/>
                    </a:srgbClr>
                  </a:outerShdw>
                </a:effectLst>
                <a:latin typeface="Candara" panose="020E0502030303020204" pitchFamily="34" charset="0"/>
              </a:rPr>
              <a:t>Virtual Recruiter</a:t>
            </a:r>
            <a:r>
              <a:rPr lang="en-US" altLang="en-US" sz="2800" dirty="0" smtClean="0">
                <a:solidFill>
                  <a:srgbClr val="FF0000"/>
                </a:solidFill>
                <a:latin typeface="Candara" panose="020E0502030303020204" pitchFamily="34" charset="0"/>
              </a:rPr>
              <a:t> report.</a:t>
            </a:r>
            <a:endParaRPr lang="en-US" alt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367019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7" name="Rectangle 2"/>
          <p:cNvSpPr txBox="1">
            <a:spLocks noChangeArrowheads="1"/>
          </p:cNvSpPr>
          <p:nvPr/>
        </p:nvSpPr>
        <p:spPr>
          <a:xfrm>
            <a:off x="606577" y="32189"/>
            <a:ext cx="1102712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5400" b="1" dirty="0">
                <a:solidFill>
                  <a:srgbClr val="0070C0"/>
                </a:solidFill>
                <a:effectLst>
                  <a:outerShdw blurRad="38100" dist="38100" dir="2700000" algn="tl">
                    <a:srgbClr val="000000">
                      <a:alpha val="43137"/>
                    </a:srgbClr>
                  </a:outerShdw>
                </a:effectLst>
                <a:latin typeface="Candara" pitchFamily="34" charset="0"/>
              </a:rPr>
              <a:t>Employ Florida </a:t>
            </a:r>
            <a:r>
              <a:rPr lang="en-US" sz="5400" b="1" dirty="0" smtClean="0">
                <a:solidFill>
                  <a:srgbClr val="0070C0"/>
                </a:solidFill>
                <a:effectLst>
                  <a:outerShdw blurRad="38100" dist="38100" dir="2700000" algn="tl">
                    <a:srgbClr val="000000">
                      <a:alpha val="43137"/>
                    </a:srgbClr>
                  </a:outerShdw>
                </a:effectLst>
                <a:latin typeface="Candara" pitchFamily="34" charset="0"/>
              </a:rPr>
              <a:t>Dashboard</a:t>
            </a:r>
            <a:endParaRPr lang="en-US" sz="5400" b="1" dirty="0">
              <a:solidFill>
                <a:srgbClr val="0070C0"/>
              </a:solidFill>
              <a:effectLst>
                <a:outerShdw blurRad="38100" dist="38100" dir="2700000" algn="tl">
                  <a:srgbClr val="000000">
                    <a:alpha val="43137"/>
                  </a:srgbClr>
                </a:outerShdw>
              </a:effectLst>
              <a:latin typeface="Candara" pitchFamily="34" charset="0"/>
            </a:endParaRPr>
          </a:p>
        </p:txBody>
      </p:sp>
      <p:pic>
        <p:nvPicPr>
          <p:cNvPr id="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53" r="1309" b="4653"/>
          <a:stretch/>
        </p:blipFill>
        <p:spPr bwMode="auto">
          <a:xfrm>
            <a:off x="338234" y="1182155"/>
            <a:ext cx="9826437" cy="539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0080170" y="1416339"/>
            <a:ext cx="201574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FF0000"/>
                </a:solidFill>
                <a:latin typeface="Candara" panose="020E0502030303020204" pitchFamily="34" charset="0"/>
              </a:rPr>
              <a:t>There are many other useful features on your Employ Florida Dashboard. See what you find!</a:t>
            </a:r>
            <a:endParaRPr lang="en-US" altLang="en-US" sz="2800" dirty="0">
              <a:solidFill>
                <a:srgbClr val="FF0000"/>
              </a:solidFill>
              <a:effectLst>
                <a:outerShdw blurRad="38100" dist="38100" dir="2700000" algn="tl">
                  <a:srgbClr val="000000">
                    <a:alpha val="43137"/>
                  </a:srgbClr>
                </a:outerShdw>
              </a:effectLst>
              <a:latin typeface="Candara" panose="020E0502030303020204" pitchFamily="34" charset="0"/>
            </a:endParaRPr>
          </a:p>
        </p:txBody>
      </p:sp>
      <p:sp>
        <p:nvSpPr>
          <p:cNvPr id="3" name="Slide Number Placeholder 2"/>
          <p:cNvSpPr>
            <a:spLocks noGrp="1"/>
          </p:cNvSpPr>
          <p:nvPr>
            <p:ph type="sldNum" sz="quarter" idx="12"/>
          </p:nvPr>
        </p:nvSpPr>
        <p:spPr>
          <a:xfrm>
            <a:off x="5966137" y="6464000"/>
            <a:ext cx="392155" cy="365125"/>
          </a:xfrm>
        </p:spPr>
        <p:txBody>
          <a:bodyPr/>
          <a:lstStyle/>
          <a:p>
            <a:fld id="{AF9DD44E-2746-4F7C-A6DC-C6840E4448F3}" type="slidenum">
              <a:rPr lang="en-US" smtClean="0"/>
              <a:t>62</a:t>
            </a:fld>
            <a:endParaRPr lang="en-US"/>
          </a:p>
        </p:txBody>
      </p:sp>
    </p:spTree>
    <p:extLst>
      <p:ext uri="{BB962C8B-B14F-4D97-AF65-F5344CB8AC3E}">
        <p14:creationId xmlns:p14="http://schemas.microsoft.com/office/powerpoint/2010/main" val="1640019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9" name="Rectangle 2"/>
          <p:cNvSpPr txBox="1">
            <a:spLocks noChangeArrowheads="1"/>
          </p:cNvSpPr>
          <p:nvPr/>
        </p:nvSpPr>
        <p:spPr>
          <a:xfrm>
            <a:off x="0" y="123813"/>
            <a:ext cx="121920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a:solidFill>
                  <a:srgbClr val="2096E4"/>
                </a:solidFill>
                <a:effectLst>
                  <a:outerShdw blurRad="38100" dist="38100" dir="2700000" algn="tl">
                    <a:srgbClr val="000000">
                      <a:alpha val="43137"/>
                    </a:srgbClr>
                  </a:outerShdw>
                </a:effectLst>
                <a:latin typeface="Candara" pitchFamily="34" charset="0"/>
              </a:rPr>
              <a:t>Expanding Your Job Search</a:t>
            </a:r>
          </a:p>
        </p:txBody>
      </p:sp>
      <p:sp>
        <p:nvSpPr>
          <p:cNvPr id="10" name="Rectangle 3"/>
          <p:cNvSpPr txBox="1">
            <a:spLocks noChangeArrowheads="1"/>
          </p:cNvSpPr>
          <p:nvPr/>
        </p:nvSpPr>
        <p:spPr>
          <a:xfrm>
            <a:off x="847018" y="1430310"/>
            <a:ext cx="10992051" cy="1024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2096E4"/>
              </a:buClr>
              <a:buSzPct val="75000"/>
              <a:buNone/>
              <a:defRPr/>
            </a:pPr>
            <a:r>
              <a:rPr lang="en-US" b="1" dirty="0">
                <a:latin typeface="Candara" pitchFamily="34" charset="0"/>
              </a:rPr>
              <a:t>A number of additional resources are available online to assist you in finding your next position</a:t>
            </a:r>
            <a:r>
              <a:rPr lang="en-US" b="1" dirty="0" smtClean="0">
                <a:latin typeface="Candara" pitchFamily="34" charset="0"/>
              </a:rPr>
              <a:t>:</a:t>
            </a:r>
            <a:endParaRPr lang="en-US" sz="2400" b="1" dirty="0">
              <a:latin typeface="Candara" pitchFamily="34" charset="0"/>
            </a:endParaRPr>
          </a:p>
        </p:txBody>
      </p:sp>
      <p:sp>
        <p:nvSpPr>
          <p:cNvPr id="3" name="Slide Number Placeholder 2"/>
          <p:cNvSpPr>
            <a:spLocks noGrp="1"/>
          </p:cNvSpPr>
          <p:nvPr>
            <p:ph type="sldNum" sz="quarter" idx="12"/>
          </p:nvPr>
        </p:nvSpPr>
        <p:spPr>
          <a:xfrm>
            <a:off x="5999750" y="6422369"/>
            <a:ext cx="368166" cy="365125"/>
          </a:xfrm>
        </p:spPr>
        <p:txBody>
          <a:bodyPr/>
          <a:lstStyle/>
          <a:p>
            <a:fld id="{AF9DD44E-2746-4F7C-A6DC-C6840E4448F3}" type="slidenum">
              <a:rPr lang="en-US" smtClean="0"/>
              <a:t>63</a:t>
            </a:fld>
            <a:endParaRPr lang="en-US"/>
          </a:p>
        </p:txBody>
      </p:sp>
      <p:pic>
        <p:nvPicPr>
          <p:cNvPr id="13" name="Picture 12"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
        <p:nvSpPr>
          <p:cNvPr id="14" name="Rectangle 3"/>
          <p:cNvSpPr txBox="1">
            <a:spLocks noChangeArrowheads="1"/>
          </p:cNvSpPr>
          <p:nvPr/>
        </p:nvSpPr>
        <p:spPr>
          <a:xfrm>
            <a:off x="3103508" y="2454762"/>
            <a:ext cx="6479069" cy="2616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2096E4"/>
              </a:buClr>
              <a:buSzPct val="75000"/>
              <a:buFont typeface="Wingdings 2" pitchFamily="18" charset="2"/>
              <a:buChar char=""/>
              <a:defRPr/>
            </a:pPr>
            <a:r>
              <a:rPr lang="en-US" sz="2400" b="1" dirty="0" smtClean="0">
                <a:latin typeface="Candara" pitchFamily="34" charset="0"/>
              </a:rPr>
              <a:t>Search </a:t>
            </a:r>
            <a:r>
              <a:rPr lang="en-US" sz="2400" b="1" dirty="0">
                <a:latin typeface="Candara" pitchFamily="34" charset="0"/>
              </a:rPr>
              <a:t>Engines  </a:t>
            </a:r>
            <a:r>
              <a:rPr lang="en-US" sz="2400" b="1" dirty="0" smtClean="0">
                <a:latin typeface="Candara" pitchFamily="34" charset="0"/>
                <a:hlinkClick r:id="rId5"/>
              </a:rPr>
              <a:t>(</a:t>
            </a:r>
            <a:r>
              <a:rPr lang="en-US" sz="2400" b="1" dirty="0">
                <a:latin typeface="Candara" pitchFamily="34" charset="0"/>
                <a:hlinkClick r:id="rId5"/>
              </a:rPr>
              <a:t>www.google.com</a:t>
            </a:r>
            <a:r>
              <a:rPr lang="en-US" sz="2400" b="1" dirty="0" smtClean="0">
                <a:latin typeface="Candara" pitchFamily="34" charset="0"/>
                <a:hlinkClick r:id="rId5"/>
              </a:rPr>
              <a:t>)</a:t>
            </a:r>
            <a:endParaRPr lang="en-US" sz="2400" b="1" dirty="0">
              <a:solidFill>
                <a:srgbClr val="FF0000"/>
              </a:solidFill>
              <a:latin typeface="Candara" pitchFamily="34" charset="0"/>
            </a:endParaRPr>
          </a:p>
          <a:p>
            <a:pPr>
              <a:lnSpc>
                <a:spcPct val="90000"/>
              </a:lnSpc>
              <a:buClr>
                <a:srgbClr val="2096E4"/>
              </a:buClr>
              <a:buSzPct val="75000"/>
              <a:buFont typeface="Wingdings 2" pitchFamily="18" charset="2"/>
              <a:buChar char=""/>
              <a:defRPr/>
            </a:pPr>
            <a:r>
              <a:rPr lang="en-US" sz="2400" b="1" dirty="0">
                <a:latin typeface="Candara" pitchFamily="34" charset="0"/>
              </a:rPr>
              <a:t>Google Alerts   </a:t>
            </a:r>
            <a:r>
              <a:rPr lang="en-US" sz="2400" b="1" dirty="0">
                <a:latin typeface="Candara" pitchFamily="34" charset="0"/>
                <a:hlinkClick r:id="rId6"/>
              </a:rPr>
              <a:t>(www.google.com/alerts)</a:t>
            </a:r>
            <a:endParaRPr lang="en-US" sz="2400" b="1" dirty="0">
              <a:latin typeface="Candara" pitchFamily="34" charset="0"/>
            </a:endParaRPr>
          </a:p>
          <a:p>
            <a:pPr>
              <a:lnSpc>
                <a:spcPct val="90000"/>
              </a:lnSpc>
              <a:buClr>
                <a:srgbClr val="2096E4"/>
              </a:buClr>
              <a:buSzPct val="75000"/>
              <a:buFont typeface="Wingdings 2" pitchFamily="18" charset="2"/>
              <a:buChar char=""/>
              <a:defRPr/>
            </a:pPr>
            <a:r>
              <a:rPr lang="en-US" sz="2400" b="1" dirty="0">
                <a:latin typeface="Candara" pitchFamily="34" charset="0"/>
              </a:rPr>
              <a:t>Government Websites   </a:t>
            </a:r>
            <a:r>
              <a:rPr lang="en-US" sz="2400" b="1" dirty="0">
                <a:latin typeface="Candara" pitchFamily="34" charset="0"/>
                <a:hlinkClick r:id="rId7"/>
              </a:rPr>
              <a:t>(www.usajobs.gov)</a:t>
            </a:r>
            <a:endParaRPr lang="en-US" sz="2400" b="1" dirty="0">
              <a:latin typeface="Candara" pitchFamily="34" charset="0"/>
            </a:endParaRPr>
          </a:p>
          <a:p>
            <a:pPr>
              <a:lnSpc>
                <a:spcPct val="90000"/>
              </a:lnSpc>
              <a:buClr>
                <a:srgbClr val="2096E4"/>
              </a:buClr>
              <a:buSzPct val="75000"/>
              <a:buFont typeface="Wingdings 2" pitchFamily="18" charset="2"/>
              <a:buChar char=""/>
              <a:defRPr/>
            </a:pPr>
            <a:r>
              <a:rPr lang="en-US" sz="2400" b="1" dirty="0">
                <a:latin typeface="Candara" pitchFamily="34" charset="0"/>
              </a:rPr>
              <a:t>Employer Websites   </a:t>
            </a:r>
            <a:r>
              <a:rPr lang="en-US" sz="2400" b="1" dirty="0">
                <a:latin typeface="Candara" pitchFamily="34" charset="0"/>
                <a:hlinkClick r:id="rId8" action="ppaction://hlinkfile"/>
              </a:rPr>
              <a:t>(www.Target.jobs)</a:t>
            </a:r>
            <a:endParaRPr lang="en-US" sz="2400" b="1" dirty="0">
              <a:latin typeface="Candara" pitchFamily="34" charset="0"/>
            </a:endParaRPr>
          </a:p>
          <a:p>
            <a:pPr>
              <a:lnSpc>
                <a:spcPct val="90000"/>
              </a:lnSpc>
              <a:buClr>
                <a:srgbClr val="2096E4"/>
              </a:buClr>
              <a:buSzPct val="75000"/>
              <a:buFont typeface="Wingdings 2" pitchFamily="18" charset="2"/>
              <a:buChar char=""/>
              <a:defRPr/>
            </a:pPr>
            <a:r>
              <a:rPr lang="en-US" sz="2400" b="1" dirty="0">
                <a:latin typeface="Candara" pitchFamily="34" charset="0"/>
              </a:rPr>
              <a:t>Job Search Engines   </a:t>
            </a:r>
            <a:r>
              <a:rPr lang="en-US" sz="2400" b="1" dirty="0">
                <a:latin typeface="Candara" pitchFamily="34" charset="0"/>
                <a:hlinkClick r:id="rId9" action="ppaction://hlinkfile"/>
              </a:rPr>
              <a:t>(www.Monster.com)</a:t>
            </a:r>
            <a:endParaRPr lang="en-US" sz="2400" b="1" dirty="0">
              <a:latin typeface="Candara" pitchFamily="34" charset="0"/>
            </a:endParaRPr>
          </a:p>
          <a:p>
            <a:pPr>
              <a:lnSpc>
                <a:spcPct val="90000"/>
              </a:lnSpc>
              <a:buClr>
                <a:srgbClr val="2096E4"/>
              </a:buClr>
              <a:buSzPct val="75000"/>
              <a:buFont typeface="Wingdings 2" pitchFamily="18" charset="2"/>
              <a:buChar char=""/>
              <a:defRPr/>
            </a:pPr>
            <a:r>
              <a:rPr lang="en-US" sz="2400" b="1" dirty="0">
                <a:latin typeface="Candara" pitchFamily="34" charset="0"/>
              </a:rPr>
              <a:t>Job Aggregators   </a:t>
            </a:r>
            <a:r>
              <a:rPr lang="en-US" sz="2400" b="1" dirty="0">
                <a:latin typeface="Candara" pitchFamily="34" charset="0"/>
                <a:hlinkClick r:id="rId10" action="ppaction://hlinkfile"/>
              </a:rPr>
              <a:t>(</a:t>
            </a:r>
            <a:r>
              <a:rPr lang="en-US" sz="2400" b="1" dirty="0" smtClean="0">
                <a:latin typeface="Candara" pitchFamily="34" charset="0"/>
                <a:hlinkClick r:id="rId10" action="ppaction://hlinkfile"/>
              </a:rPr>
              <a:t>www.indeed.com)</a:t>
            </a:r>
            <a:endParaRPr lang="en-US" sz="2400" b="1" dirty="0">
              <a:latin typeface="Candara" pitchFamily="34" charset="0"/>
            </a:endParaRPr>
          </a:p>
        </p:txBody>
      </p:sp>
    </p:spTree>
    <p:extLst>
      <p:ext uri="{BB962C8B-B14F-4D97-AF65-F5344CB8AC3E}">
        <p14:creationId xmlns:p14="http://schemas.microsoft.com/office/powerpoint/2010/main" val="3781084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8333" y="6577729"/>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Rectangle 2"/>
          <p:cNvSpPr txBox="1">
            <a:spLocks noChangeArrowheads="1"/>
          </p:cNvSpPr>
          <p:nvPr/>
        </p:nvSpPr>
        <p:spPr>
          <a:xfrm>
            <a:off x="0" y="525015"/>
            <a:ext cx="12191999"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200" b="1" dirty="0" smtClean="0">
                <a:solidFill>
                  <a:srgbClr val="2096E4"/>
                </a:solidFill>
                <a:effectLst>
                  <a:outerShdw blurRad="38100" dist="38100" dir="2700000" algn="tl">
                    <a:srgbClr val="000000">
                      <a:alpha val="43137"/>
                    </a:srgbClr>
                  </a:outerShdw>
                </a:effectLst>
                <a:latin typeface="Candara" pitchFamily="34" charset="0"/>
              </a:rPr>
              <a:t>CareerSource Broward</a:t>
            </a:r>
            <a:endParaRPr lang="en-US" sz="7200" b="1" dirty="0">
              <a:solidFill>
                <a:srgbClr val="2096E4"/>
              </a:solidFill>
              <a:effectLst>
                <a:outerShdw blurRad="38100" dist="38100" dir="2700000" algn="tl">
                  <a:srgbClr val="000000">
                    <a:alpha val="43137"/>
                  </a:srgbClr>
                </a:outerShdw>
              </a:effectLst>
              <a:latin typeface="Candara" pitchFamily="34" charset="0"/>
            </a:endParaRPr>
          </a:p>
        </p:txBody>
      </p:sp>
      <p:sp>
        <p:nvSpPr>
          <p:cNvPr id="7" name="Rectangle 3"/>
          <p:cNvSpPr txBox="1">
            <a:spLocks noChangeArrowheads="1"/>
          </p:cNvSpPr>
          <p:nvPr/>
        </p:nvSpPr>
        <p:spPr>
          <a:xfrm>
            <a:off x="539015" y="2392704"/>
            <a:ext cx="11146054" cy="33030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Clr>
                <a:srgbClr val="2096E4"/>
              </a:buClr>
              <a:buSzPct val="75000"/>
              <a:buNone/>
              <a:defRPr/>
            </a:pPr>
            <a:r>
              <a:rPr lang="en-US" b="1" dirty="0">
                <a:latin typeface="Candara" pitchFamily="34" charset="0"/>
              </a:rPr>
              <a:t>Don’t Forget to </a:t>
            </a:r>
            <a:r>
              <a:rPr lang="en-US" b="1" dirty="0" smtClean="0">
                <a:latin typeface="Candara" pitchFamily="34" charset="0"/>
              </a:rPr>
              <a:t>check out </a:t>
            </a:r>
            <a:r>
              <a:rPr lang="en-US" b="1" dirty="0">
                <a:latin typeface="Candara" pitchFamily="34" charset="0"/>
              </a:rPr>
              <a:t>all of CareerSource Broward’s </a:t>
            </a:r>
          </a:p>
          <a:p>
            <a:pPr marL="0" indent="0" algn="ctr">
              <a:lnSpc>
                <a:spcPct val="80000"/>
              </a:lnSpc>
              <a:buClr>
                <a:srgbClr val="2096E4"/>
              </a:buClr>
              <a:buSzPct val="75000"/>
              <a:buNone/>
              <a:defRPr/>
            </a:pPr>
            <a:r>
              <a:rPr lang="en-US" b="1" dirty="0">
                <a:latin typeface="Candara" pitchFamily="34" charset="0"/>
              </a:rPr>
              <a:t> </a:t>
            </a:r>
            <a:r>
              <a:rPr lang="en-US" sz="4800" b="1" dirty="0">
                <a:latin typeface="Candara" pitchFamily="34" charset="0"/>
              </a:rPr>
              <a:t>Career Success </a:t>
            </a:r>
            <a:r>
              <a:rPr lang="en-US" sz="4800" b="1" dirty="0" smtClean="0">
                <a:latin typeface="Candara" pitchFamily="34" charset="0"/>
              </a:rPr>
              <a:t>Workshops</a:t>
            </a:r>
            <a:endParaRPr lang="en-US" sz="4800" b="1" dirty="0">
              <a:latin typeface="Candara" pitchFamily="34" charset="0"/>
            </a:endParaRPr>
          </a:p>
          <a:p>
            <a:pPr marL="0" indent="0" algn="ctr">
              <a:lnSpc>
                <a:spcPct val="80000"/>
              </a:lnSpc>
              <a:buClr>
                <a:srgbClr val="2096E4"/>
              </a:buClr>
              <a:buSzPct val="75000"/>
              <a:buNone/>
              <a:defRPr/>
            </a:pPr>
            <a:endParaRPr lang="en-US" sz="2800" b="1" dirty="0">
              <a:latin typeface="Candara" pitchFamily="34" charset="0"/>
            </a:endParaRPr>
          </a:p>
          <a:p>
            <a:pPr marL="0" indent="0" algn="ctr">
              <a:lnSpc>
                <a:spcPct val="80000"/>
              </a:lnSpc>
              <a:buClr>
                <a:srgbClr val="2096E4"/>
              </a:buClr>
              <a:buSzPct val="75000"/>
              <a:buNone/>
              <a:defRPr/>
            </a:pPr>
            <a:r>
              <a:rPr lang="en-US" sz="2400" b="1" dirty="0">
                <a:latin typeface="Candara" pitchFamily="34" charset="0"/>
              </a:rPr>
              <a:t>Additional Information maybe found at:</a:t>
            </a:r>
          </a:p>
          <a:p>
            <a:pPr marL="0" indent="0" algn="ctr">
              <a:lnSpc>
                <a:spcPct val="80000"/>
              </a:lnSpc>
              <a:buClr>
                <a:srgbClr val="2096E4"/>
              </a:buClr>
              <a:buSzPct val="75000"/>
              <a:buNone/>
              <a:defRPr/>
            </a:pPr>
            <a:r>
              <a:rPr lang="en-US" sz="1400" b="1" dirty="0">
                <a:latin typeface="Candara" pitchFamily="34" charset="0"/>
              </a:rPr>
              <a:t> </a:t>
            </a:r>
            <a:endParaRPr lang="en-US" sz="1100" b="1" dirty="0">
              <a:latin typeface="Candara" pitchFamily="34" charset="0"/>
            </a:endParaRPr>
          </a:p>
          <a:p>
            <a:pPr marL="0" indent="0" algn="ctr">
              <a:lnSpc>
                <a:spcPct val="80000"/>
              </a:lnSpc>
              <a:buClr>
                <a:srgbClr val="2096E4"/>
              </a:buClr>
              <a:buSzPct val="75000"/>
              <a:buNone/>
              <a:defRPr/>
            </a:pPr>
            <a:r>
              <a:rPr lang="en-US" sz="3600" b="1" u="sng" dirty="0">
                <a:latin typeface="Candara" pitchFamily="34" charset="0"/>
              </a:rPr>
              <a:t>www.careersourcebroward.com</a:t>
            </a:r>
          </a:p>
        </p:txBody>
      </p:sp>
      <p:sp>
        <p:nvSpPr>
          <p:cNvPr id="3" name="Slide Number Placeholder 2"/>
          <p:cNvSpPr>
            <a:spLocks noGrp="1"/>
          </p:cNvSpPr>
          <p:nvPr>
            <p:ph type="sldNum" sz="quarter" idx="12"/>
          </p:nvPr>
        </p:nvSpPr>
        <p:spPr>
          <a:xfrm>
            <a:off x="5970873" y="6429950"/>
            <a:ext cx="397043" cy="365125"/>
          </a:xfrm>
        </p:spPr>
        <p:txBody>
          <a:bodyPr/>
          <a:lstStyle/>
          <a:p>
            <a:fld id="{AF9DD44E-2746-4F7C-A6DC-C6840E4448F3}" type="slidenum">
              <a:rPr lang="en-US" smtClean="0"/>
              <a:t>64</a:t>
            </a:fld>
            <a:endParaRPr lang="en-US"/>
          </a:p>
        </p:txBody>
      </p:sp>
      <p:pic>
        <p:nvPicPr>
          <p:cNvPr id="9" name="Picture 8" descr="corner-Triang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3566" y="4383024"/>
            <a:ext cx="2828541" cy="2121406"/>
          </a:xfrm>
          <a:prstGeom prst="rect">
            <a:avLst/>
          </a:prstGeom>
        </p:spPr>
      </p:pic>
    </p:spTree>
    <p:extLst>
      <p:ext uri="{BB962C8B-B14F-4D97-AF65-F5344CB8AC3E}">
        <p14:creationId xmlns:p14="http://schemas.microsoft.com/office/powerpoint/2010/main" val="357441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TextBox 5"/>
          <p:cNvSpPr txBox="1"/>
          <p:nvPr/>
        </p:nvSpPr>
        <p:spPr>
          <a:xfrm>
            <a:off x="1099606" y="1305411"/>
            <a:ext cx="10669900" cy="1384995"/>
          </a:xfrm>
          <a:prstGeom prst="rect">
            <a:avLst/>
          </a:prstGeom>
          <a:noFill/>
        </p:spPr>
        <p:txBody>
          <a:bodyPr wrap="square">
            <a:spAutoFit/>
          </a:bodyPr>
          <a:lstStyle/>
          <a:p>
            <a:pPr>
              <a:defRPr/>
            </a:pPr>
            <a:r>
              <a:rPr lang="en-US" sz="2800" b="1" dirty="0" smtClean="0">
                <a:latin typeface="Candara" panose="020E0502030303020204" pitchFamily="34" charset="0"/>
              </a:rPr>
              <a:t>If you have already registered, but have forgotten your user name and/or password, click on </a:t>
            </a:r>
            <a:r>
              <a:rPr lang="en-US" sz="2800" b="1" u="sng" dirty="0" smtClean="0">
                <a:latin typeface="Candara" panose="020E0502030303020204" pitchFamily="34" charset="0"/>
              </a:rPr>
              <a:t>Retrieve User Name or Pass Word</a:t>
            </a:r>
            <a:r>
              <a:rPr lang="en-US" sz="2800" b="1" dirty="0" smtClean="0">
                <a:latin typeface="Candara" panose="020E0502030303020204" pitchFamily="34" charset="0"/>
              </a:rPr>
              <a:t>.</a:t>
            </a:r>
            <a:r>
              <a:rPr lang="en-US" sz="2800" b="1" u="sng" dirty="0" smtClean="0">
                <a:latin typeface="Candara" panose="020E0502030303020204" pitchFamily="34" charset="0"/>
              </a:rPr>
              <a:t> </a:t>
            </a:r>
            <a:r>
              <a:rPr lang="en-US" sz="2800" b="1" u="sng" dirty="0" err="1" smtClean="0">
                <a:latin typeface="Candara" panose="020E0502030303020204" pitchFamily="34" charset="0"/>
              </a:rPr>
              <a:t>Word</a:t>
            </a:r>
            <a:r>
              <a:rPr lang="en-US" sz="2800" b="1" dirty="0" err="1" smtClean="0">
                <a:latin typeface="Candara" panose="020E0502030303020204" pitchFamily="34" charset="0"/>
              </a:rPr>
              <a:t>.</a:t>
            </a:r>
            <a:r>
              <a:rPr lang="en-US" sz="2800" b="1" u="sng" dirty="0" err="1" smtClean="0">
                <a:latin typeface="Candara" panose="020E0502030303020204" pitchFamily="34" charset="0"/>
              </a:rPr>
              <a:t>ordegistered</a:t>
            </a:r>
            <a:r>
              <a:rPr lang="en-US" sz="2800" b="1" dirty="0">
                <a:latin typeface="Candara" panose="020E0502030303020204" pitchFamily="34" charset="0"/>
              </a:rPr>
              <a:t>, you will be presented with </a:t>
            </a:r>
            <a:r>
              <a:rPr lang="en-US" sz="2800" b="1" u="sng" dirty="0">
                <a:solidFill>
                  <a:srgbClr val="FF0000"/>
                </a:solidFill>
                <a:latin typeface="Candara" panose="020E0502030303020204" pitchFamily="34" charset="0"/>
              </a:rPr>
              <a:t>3 Options</a:t>
            </a:r>
            <a:r>
              <a:rPr lang="en-US" sz="2800" b="1" dirty="0">
                <a:latin typeface="Candara" panose="020E0502030303020204" pitchFamily="34" charset="0"/>
              </a:rPr>
              <a:t>:</a:t>
            </a:r>
            <a:endParaRPr lang="en-US" sz="2800" b="1" dirty="0"/>
          </a:p>
        </p:txBody>
      </p:sp>
      <p:sp>
        <p:nvSpPr>
          <p:cNvPr id="7" name="Rectangle 2"/>
          <p:cNvSpPr txBox="1">
            <a:spLocks noChangeArrowheads="1"/>
          </p:cNvSpPr>
          <p:nvPr/>
        </p:nvSpPr>
        <p:spPr>
          <a:xfrm>
            <a:off x="389300" y="187287"/>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 Registration</a:t>
            </a:r>
          </a:p>
        </p:txBody>
      </p:sp>
      <p:sp>
        <p:nvSpPr>
          <p:cNvPr id="8" name="TextBox 7"/>
          <p:cNvSpPr txBox="1"/>
          <p:nvPr/>
        </p:nvSpPr>
        <p:spPr>
          <a:xfrm>
            <a:off x="3591649" y="6496252"/>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340" t="33932" r="11176" b="52447"/>
          <a:stretch/>
        </p:blipFill>
        <p:spPr bwMode="auto">
          <a:xfrm>
            <a:off x="1159306" y="2224253"/>
            <a:ext cx="10131128" cy="284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5897110" y="6436799"/>
            <a:ext cx="415165" cy="365125"/>
          </a:xfrm>
        </p:spPr>
        <p:txBody>
          <a:bodyPr/>
          <a:lstStyle/>
          <a:p>
            <a:fld id="{AF9DD44E-2746-4F7C-A6DC-C6840E4448F3}" type="slidenum">
              <a:rPr lang="en-US" smtClean="0"/>
              <a:t>7</a:t>
            </a:fld>
            <a:endParaRPr lang="en-US"/>
          </a:p>
        </p:txBody>
      </p:sp>
      <p:sp>
        <p:nvSpPr>
          <p:cNvPr id="2" name="Rounded Rectangle 1"/>
          <p:cNvSpPr/>
          <p:nvPr/>
        </p:nvSpPr>
        <p:spPr>
          <a:xfrm>
            <a:off x="567891" y="2762452"/>
            <a:ext cx="11423814" cy="313783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981784" y="2415940"/>
            <a:ext cx="3801972" cy="68339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912" y="2507554"/>
            <a:ext cx="3986992" cy="461665"/>
          </a:xfrm>
          <a:prstGeom prst="rect">
            <a:avLst/>
          </a:prstGeom>
          <a:noFill/>
        </p:spPr>
        <p:txBody>
          <a:bodyPr wrap="square" rtlCol="0">
            <a:spAutoFit/>
          </a:bodyPr>
          <a:lstStyle/>
          <a:p>
            <a:r>
              <a:rPr lang="en-US" sz="2400" b="1" dirty="0">
                <a:solidFill>
                  <a:schemeClr val="bg1"/>
                </a:solidFill>
                <a:latin typeface="Arial Narrow" panose="020B0606020202030204" pitchFamily="34" charset="0"/>
              </a:rPr>
              <a:t>Option 1 – Already Registered</a:t>
            </a:r>
          </a:p>
        </p:txBody>
      </p:sp>
      <p:sp>
        <p:nvSpPr>
          <p:cNvPr id="10" name="TextBox 9"/>
          <p:cNvSpPr txBox="1"/>
          <p:nvPr/>
        </p:nvSpPr>
        <p:spPr>
          <a:xfrm>
            <a:off x="974788" y="5325125"/>
            <a:ext cx="9632253" cy="369332"/>
          </a:xfrm>
          <a:prstGeom prst="rect">
            <a:avLst/>
          </a:prstGeom>
          <a:noFill/>
        </p:spPr>
        <p:txBody>
          <a:bodyPr wrap="square" rtlCol="0">
            <a:spAutoFit/>
          </a:bodyPr>
          <a:lstStyle/>
          <a:p>
            <a:r>
              <a:rPr lang="en-US" dirty="0">
                <a:latin typeface="Arial Narrow" panose="020B0606020202030204" pitchFamily="34" charset="0"/>
              </a:rPr>
              <a:t>If you have forgotten your user name and/or password please click </a:t>
            </a:r>
            <a:r>
              <a:rPr lang="en-US" b="1" u="sng" dirty="0">
                <a:solidFill>
                  <a:srgbClr val="0070C0"/>
                </a:solidFill>
                <a:latin typeface="Arial Narrow" panose="020B0606020202030204" pitchFamily="34" charset="0"/>
              </a:rPr>
              <a:t>Retrieve User Name or Pass Word </a:t>
            </a:r>
          </a:p>
        </p:txBody>
      </p:sp>
      <p:grpSp>
        <p:nvGrpSpPr>
          <p:cNvPr id="15" name="Group 14"/>
          <p:cNvGrpSpPr/>
          <p:nvPr/>
        </p:nvGrpSpPr>
        <p:grpSpPr>
          <a:xfrm>
            <a:off x="11328896" y="3017945"/>
            <a:ext cx="336884" cy="492443"/>
            <a:chOff x="9914021" y="3017945"/>
            <a:chExt cx="336884" cy="492443"/>
          </a:xfrm>
        </p:grpSpPr>
        <p:sp>
          <p:nvSpPr>
            <p:cNvPr id="13" name="Oval 12"/>
            <p:cNvSpPr/>
            <p:nvPr/>
          </p:nvSpPr>
          <p:spPr>
            <a:xfrm>
              <a:off x="9914021" y="3099334"/>
              <a:ext cx="336884" cy="32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20578" y="3017945"/>
              <a:ext cx="330327" cy="492443"/>
            </a:xfrm>
            <a:prstGeom prst="rect">
              <a:avLst/>
            </a:prstGeom>
            <a:noFill/>
          </p:spPr>
          <p:txBody>
            <a:bodyPr wrap="square" rtlCol="0">
              <a:spAutoFit/>
            </a:bodyPr>
            <a:lstStyle/>
            <a:p>
              <a:r>
                <a:rPr lang="en-US" sz="2600" b="1" dirty="0">
                  <a:solidFill>
                    <a:schemeClr val="bg1"/>
                  </a:solidFill>
                </a:rPr>
                <a:t>?</a:t>
              </a:r>
            </a:p>
          </p:txBody>
        </p:sp>
      </p:grpSp>
      <p:sp>
        <p:nvSpPr>
          <p:cNvPr id="29" name="TextBox 28"/>
          <p:cNvSpPr txBox="1"/>
          <p:nvPr/>
        </p:nvSpPr>
        <p:spPr>
          <a:xfrm>
            <a:off x="1159306" y="3354820"/>
            <a:ext cx="2151785" cy="461665"/>
          </a:xfrm>
          <a:prstGeom prst="rect">
            <a:avLst/>
          </a:prstGeom>
          <a:noFill/>
        </p:spPr>
        <p:txBody>
          <a:bodyPr wrap="square" rtlCol="0">
            <a:spAutoFit/>
          </a:bodyPr>
          <a:lstStyle/>
          <a:p>
            <a:r>
              <a:rPr lang="en-US" sz="2400" b="1" dirty="0">
                <a:latin typeface="Arial Narrow" panose="020B0606020202030204" pitchFamily="34" charset="0"/>
              </a:rPr>
              <a:t>User Name</a:t>
            </a:r>
          </a:p>
        </p:txBody>
      </p:sp>
      <p:sp>
        <p:nvSpPr>
          <p:cNvPr id="30" name="TextBox 29"/>
          <p:cNvSpPr txBox="1"/>
          <p:nvPr/>
        </p:nvSpPr>
        <p:spPr>
          <a:xfrm>
            <a:off x="1157707" y="4200220"/>
            <a:ext cx="1725064" cy="461665"/>
          </a:xfrm>
          <a:prstGeom prst="rect">
            <a:avLst/>
          </a:prstGeom>
          <a:noFill/>
        </p:spPr>
        <p:txBody>
          <a:bodyPr wrap="square" rtlCol="0">
            <a:spAutoFit/>
          </a:bodyPr>
          <a:lstStyle/>
          <a:p>
            <a:r>
              <a:rPr lang="en-US" sz="2400" b="1" dirty="0">
                <a:latin typeface="Arial Narrow" panose="020B0606020202030204" pitchFamily="34" charset="0"/>
              </a:rPr>
              <a:t>Password</a:t>
            </a:r>
          </a:p>
        </p:txBody>
      </p:sp>
      <p:sp>
        <p:nvSpPr>
          <p:cNvPr id="31" name="Rectangle 30"/>
          <p:cNvSpPr/>
          <p:nvPr/>
        </p:nvSpPr>
        <p:spPr>
          <a:xfrm>
            <a:off x="2882771" y="3361625"/>
            <a:ext cx="1631477" cy="495263"/>
          </a:xfrm>
          <a:prstGeom prst="rect">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00421" y="4187775"/>
            <a:ext cx="1631477" cy="495263"/>
          </a:xfrm>
          <a:prstGeom prst="rect">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925233" y="3359173"/>
            <a:ext cx="1508051" cy="461665"/>
          </a:xfrm>
          <a:prstGeom prst="rect">
            <a:avLst/>
          </a:prstGeom>
          <a:noFill/>
        </p:spPr>
        <p:txBody>
          <a:bodyPr wrap="square" rtlCol="0">
            <a:spAutoFit/>
          </a:bodyPr>
          <a:lstStyle/>
          <a:p>
            <a:r>
              <a:rPr lang="en-US" sz="2400" dirty="0"/>
              <a:t>Username</a:t>
            </a:r>
          </a:p>
        </p:txBody>
      </p:sp>
      <p:sp>
        <p:nvSpPr>
          <p:cNvPr id="34" name="TextBox 33"/>
          <p:cNvSpPr txBox="1"/>
          <p:nvPr/>
        </p:nvSpPr>
        <p:spPr>
          <a:xfrm>
            <a:off x="2881658" y="3777044"/>
            <a:ext cx="1902098" cy="1015663"/>
          </a:xfrm>
          <a:prstGeom prst="rect">
            <a:avLst/>
          </a:prstGeom>
          <a:noFill/>
        </p:spPr>
        <p:txBody>
          <a:bodyPr wrap="square" rtlCol="0">
            <a:spAutoFit/>
          </a:bodyPr>
          <a:lstStyle/>
          <a:p>
            <a:r>
              <a:rPr lang="en-US" sz="6000" dirty="0"/>
              <a:t>……..</a:t>
            </a:r>
          </a:p>
        </p:txBody>
      </p:sp>
      <p:grpSp>
        <p:nvGrpSpPr>
          <p:cNvPr id="39" name="Group 38"/>
          <p:cNvGrpSpPr/>
          <p:nvPr/>
        </p:nvGrpSpPr>
        <p:grpSpPr>
          <a:xfrm>
            <a:off x="5011265" y="3429000"/>
            <a:ext cx="847025" cy="950495"/>
            <a:chOff x="6593304" y="3361624"/>
            <a:chExt cx="847025" cy="950495"/>
          </a:xfrm>
          <a:solidFill>
            <a:schemeClr val="accent6">
              <a:lumMod val="40000"/>
              <a:lumOff val="60000"/>
            </a:schemeClr>
          </a:solidFill>
        </p:grpSpPr>
        <p:sp>
          <p:nvSpPr>
            <p:cNvPr id="37" name="Flowchart: Display 36"/>
            <p:cNvSpPr/>
            <p:nvPr/>
          </p:nvSpPr>
          <p:spPr>
            <a:xfrm>
              <a:off x="6593304" y="3361624"/>
              <a:ext cx="847024" cy="944454"/>
            </a:xfrm>
            <a:prstGeom prst="flowChartDisp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isplay 37"/>
            <p:cNvSpPr/>
            <p:nvPr/>
          </p:nvSpPr>
          <p:spPr>
            <a:xfrm rot="10800000">
              <a:off x="6593305" y="3367665"/>
              <a:ext cx="847024" cy="944454"/>
            </a:xfrm>
            <a:prstGeom prst="flowChartDisp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049765" y="3672222"/>
            <a:ext cx="847024" cy="369332"/>
          </a:xfrm>
          <a:prstGeom prst="rect">
            <a:avLst/>
          </a:prstGeom>
          <a:noFill/>
        </p:spPr>
        <p:txBody>
          <a:bodyPr wrap="square" rtlCol="0">
            <a:spAutoFit/>
          </a:bodyPr>
          <a:lstStyle/>
          <a:p>
            <a:r>
              <a:rPr lang="en-US" b="1" dirty="0">
                <a:latin typeface="Arial Narrow" panose="020B0606020202030204" pitchFamily="34" charset="0"/>
              </a:rPr>
              <a:t>Sign In</a:t>
            </a:r>
          </a:p>
        </p:txBody>
      </p:sp>
    </p:spTree>
    <p:extLst>
      <p:ext uri="{BB962C8B-B14F-4D97-AF65-F5344CB8AC3E}">
        <p14:creationId xmlns:p14="http://schemas.microsoft.com/office/powerpoint/2010/main" val="13814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TextBox 5"/>
          <p:cNvSpPr txBox="1"/>
          <p:nvPr/>
        </p:nvSpPr>
        <p:spPr>
          <a:xfrm>
            <a:off x="1099606" y="1305411"/>
            <a:ext cx="10669900" cy="1384995"/>
          </a:xfrm>
          <a:prstGeom prst="rect">
            <a:avLst/>
          </a:prstGeom>
          <a:noFill/>
        </p:spPr>
        <p:txBody>
          <a:bodyPr wrap="square">
            <a:spAutoFit/>
          </a:bodyPr>
          <a:lstStyle/>
          <a:p>
            <a:pPr>
              <a:defRPr/>
            </a:pPr>
            <a:r>
              <a:rPr lang="en-US" sz="2800" b="1" dirty="0" smtClean="0">
                <a:latin typeface="Candara" panose="020E0502030303020204" pitchFamily="34" charset="0"/>
              </a:rPr>
              <a:t>If you do not wish to create a user account at this time, you may click on </a:t>
            </a:r>
            <a:r>
              <a:rPr lang="en-US" sz="2800" b="1" u="sng" dirty="0" smtClean="0">
                <a:latin typeface="Candara" panose="020E0502030303020204" pitchFamily="34" charset="0"/>
              </a:rPr>
              <a:t>Guest Access</a:t>
            </a:r>
            <a:r>
              <a:rPr lang="en-US" sz="2800" b="1" dirty="0" smtClean="0">
                <a:latin typeface="Candara" panose="020E0502030303020204" pitchFamily="34" charset="0"/>
              </a:rPr>
              <a:t>; you will not be able to use all </a:t>
            </a:r>
            <a:r>
              <a:rPr lang="en-US" sz="2800" b="1" dirty="0" smtClean="0">
                <a:solidFill>
                  <a:srgbClr val="FF0000"/>
                </a:solidFill>
                <a:latin typeface="Candara" panose="020E0502030303020204" pitchFamily="34" charset="0"/>
              </a:rPr>
              <a:t>Employ Florida</a:t>
            </a:r>
            <a:r>
              <a:rPr lang="en-US" sz="2800" b="1" dirty="0" smtClean="0">
                <a:latin typeface="Candara" panose="020E0502030303020204" pitchFamily="34" charset="0"/>
              </a:rPr>
              <a:t>’s features unless you register, however.</a:t>
            </a:r>
            <a:endParaRPr lang="en-US" sz="2800" b="1" dirty="0"/>
          </a:p>
        </p:txBody>
      </p:sp>
      <p:sp>
        <p:nvSpPr>
          <p:cNvPr id="7" name="Rectangle 2"/>
          <p:cNvSpPr txBox="1">
            <a:spLocks noChangeArrowheads="1"/>
          </p:cNvSpPr>
          <p:nvPr/>
        </p:nvSpPr>
        <p:spPr>
          <a:xfrm>
            <a:off x="389300" y="187287"/>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 Registration</a:t>
            </a:r>
          </a:p>
        </p:txBody>
      </p:sp>
      <p:sp>
        <p:nvSpPr>
          <p:cNvPr id="8" name="TextBox 7"/>
          <p:cNvSpPr txBox="1"/>
          <p:nvPr/>
        </p:nvSpPr>
        <p:spPr>
          <a:xfrm>
            <a:off x="3591649" y="6496252"/>
            <a:ext cx="990600" cy="246221"/>
          </a:xfrm>
          <a:prstGeom prst="rect">
            <a:avLst/>
          </a:prstGeom>
          <a:noFill/>
        </p:spPr>
        <p:txBody>
          <a:bodyPr wrap="square" rtlCol="0">
            <a:spAutoFit/>
          </a:bodyPr>
          <a:lstStyle/>
          <a:p>
            <a:r>
              <a:rPr lang="en-US" sz="1000" b="1" dirty="0">
                <a:solidFill>
                  <a:schemeClr val="bg2">
                    <a:lumMod val="20000"/>
                    <a:lumOff val="80000"/>
                  </a:schemeClr>
                </a:solidFill>
                <a:latin typeface="Arial" pitchFamily="34" charset="0"/>
                <a:cs typeface="Arial" pitchFamily="34" charset="0"/>
              </a:rPr>
              <a:t>Page 2</a:t>
            </a:r>
          </a:p>
        </p:txBody>
      </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340" t="33932" r="11176" b="52447"/>
          <a:stretch/>
        </p:blipFill>
        <p:spPr bwMode="auto">
          <a:xfrm>
            <a:off x="1144412" y="3008438"/>
            <a:ext cx="10131128" cy="284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5897110" y="6436799"/>
            <a:ext cx="415165" cy="365125"/>
          </a:xfrm>
        </p:spPr>
        <p:txBody>
          <a:bodyPr/>
          <a:lstStyle/>
          <a:p>
            <a:fld id="{AF9DD44E-2746-4F7C-A6DC-C6840E4448F3}" type="slidenum">
              <a:rPr lang="en-US" smtClean="0"/>
              <a:t>8</a:t>
            </a:fld>
            <a:endParaRPr lang="en-US"/>
          </a:p>
        </p:txBody>
      </p:sp>
      <p:sp>
        <p:nvSpPr>
          <p:cNvPr id="2" name="Rounded Rectangle 1"/>
          <p:cNvSpPr/>
          <p:nvPr/>
        </p:nvSpPr>
        <p:spPr>
          <a:xfrm>
            <a:off x="552997" y="3546637"/>
            <a:ext cx="11423814" cy="219456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966889" y="3200125"/>
            <a:ext cx="3773097" cy="68339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8019" y="3291739"/>
            <a:ext cx="2804161" cy="461665"/>
          </a:xfrm>
          <a:prstGeom prst="rect">
            <a:avLst/>
          </a:prstGeom>
          <a:noFill/>
        </p:spPr>
        <p:txBody>
          <a:bodyPr wrap="square" rtlCol="0">
            <a:spAutoFit/>
          </a:bodyPr>
          <a:lstStyle/>
          <a:p>
            <a:r>
              <a:rPr lang="en-US" sz="2400" b="1" dirty="0">
                <a:solidFill>
                  <a:schemeClr val="bg1"/>
                </a:solidFill>
                <a:latin typeface="Arial Narrow" panose="020B0606020202030204" pitchFamily="34" charset="0"/>
              </a:rPr>
              <a:t>Option 2 – Try Us Out</a:t>
            </a:r>
          </a:p>
        </p:txBody>
      </p:sp>
      <p:sp>
        <p:nvSpPr>
          <p:cNvPr id="10" name="TextBox 9"/>
          <p:cNvSpPr txBox="1"/>
          <p:nvPr/>
        </p:nvSpPr>
        <p:spPr>
          <a:xfrm>
            <a:off x="959894" y="4309435"/>
            <a:ext cx="9632253" cy="369332"/>
          </a:xfrm>
          <a:prstGeom prst="rect">
            <a:avLst/>
          </a:prstGeom>
          <a:noFill/>
        </p:spPr>
        <p:txBody>
          <a:bodyPr wrap="square" rtlCol="0">
            <a:spAutoFit/>
          </a:bodyPr>
          <a:lstStyle/>
          <a:p>
            <a:r>
              <a:rPr lang="en-US" dirty="0">
                <a:latin typeface="Arial Narrow" panose="020B0606020202030204" pitchFamily="34" charset="0"/>
              </a:rPr>
              <a:t>If you would like to view Employ Florida as a visitor to see what services are available please click </a:t>
            </a:r>
            <a:r>
              <a:rPr lang="en-US" b="1" u="sng" dirty="0">
                <a:solidFill>
                  <a:srgbClr val="0070C0"/>
                </a:solidFill>
                <a:latin typeface="Arial Narrow" panose="020B0606020202030204" pitchFamily="34" charset="0"/>
              </a:rPr>
              <a:t>Guest Access</a:t>
            </a:r>
          </a:p>
        </p:txBody>
      </p:sp>
      <p:grpSp>
        <p:nvGrpSpPr>
          <p:cNvPr id="15" name="Group 14"/>
          <p:cNvGrpSpPr/>
          <p:nvPr/>
        </p:nvGrpSpPr>
        <p:grpSpPr>
          <a:xfrm>
            <a:off x="11314002" y="3821380"/>
            <a:ext cx="336884" cy="492443"/>
            <a:chOff x="9914021" y="3017945"/>
            <a:chExt cx="336884" cy="492443"/>
          </a:xfrm>
        </p:grpSpPr>
        <p:sp>
          <p:nvSpPr>
            <p:cNvPr id="13" name="Oval 12"/>
            <p:cNvSpPr/>
            <p:nvPr/>
          </p:nvSpPr>
          <p:spPr>
            <a:xfrm>
              <a:off x="9914021" y="3099334"/>
              <a:ext cx="336884" cy="32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20578" y="3017945"/>
              <a:ext cx="330327" cy="492443"/>
            </a:xfrm>
            <a:prstGeom prst="rect">
              <a:avLst/>
            </a:prstGeom>
            <a:noFill/>
          </p:spPr>
          <p:txBody>
            <a:bodyPr wrap="square" rtlCol="0">
              <a:spAutoFit/>
            </a:bodyPr>
            <a:lstStyle/>
            <a:p>
              <a:r>
                <a:rPr lang="en-US" sz="2600" b="1" dirty="0">
                  <a:solidFill>
                    <a:schemeClr val="bg1"/>
                  </a:solidFill>
                </a:rPr>
                <a:t>?</a:t>
              </a:r>
            </a:p>
          </p:txBody>
        </p:sp>
      </p:grpSp>
      <p:grpSp>
        <p:nvGrpSpPr>
          <p:cNvPr id="23" name="Group 22"/>
          <p:cNvGrpSpPr/>
          <p:nvPr/>
        </p:nvGrpSpPr>
        <p:grpSpPr>
          <a:xfrm>
            <a:off x="6188525" y="5094431"/>
            <a:ext cx="336884" cy="492443"/>
            <a:chOff x="9914021" y="3017945"/>
            <a:chExt cx="336884" cy="492443"/>
          </a:xfrm>
        </p:grpSpPr>
        <p:sp>
          <p:nvSpPr>
            <p:cNvPr id="24" name="Oval 23"/>
            <p:cNvSpPr/>
            <p:nvPr/>
          </p:nvSpPr>
          <p:spPr>
            <a:xfrm>
              <a:off x="9914021" y="3099334"/>
              <a:ext cx="336884" cy="32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920578" y="3017945"/>
              <a:ext cx="330327" cy="492443"/>
            </a:xfrm>
            <a:prstGeom prst="rect">
              <a:avLst/>
            </a:prstGeom>
            <a:noFill/>
          </p:spPr>
          <p:txBody>
            <a:bodyPr wrap="square" rtlCol="0">
              <a:spAutoFit/>
            </a:bodyPr>
            <a:lstStyle/>
            <a:p>
              <a:endParaRPr lang="en-US" sz="2600" b="1" dirty="0">
                <a:solidFill>
                  <a:schemeClr val="bg1"/>
                </a:solidFill>
              </a:endParaRPr>
            </a:p>
          </p:txBody>
        </p:sp>
      </p:grpSp>
      <p:grpSp>
        <p:nvGrpSpPr>
          <p:cNvPr id="26" name="Group 25"/>
          <p:cNvGrpSpPr/>
          <p:nvPr/>
        </p:nvGrpSpPr>
        <p:grpSpPr>
          <a:xfrm>
            <a:off x="4911611" y="5090263"/>
            <a:ext cx="336884" cy="492443"/>
            <a:chOff x="8170206" y="4267972"/>
            <a:chExt cx="336884" cy="492443"/>
          </a:xfrm>
        </p:grpSpPr>
        <p:grpSp>
          <p:nvGrpSpPr>
            <p:cNvPr id="20" name="Group 19"/>
            <p:cNvGrpSpPr/>
            <p:nvPr/>
          </p:nvGrpSpPr>
          <p:grpSpPr>
            <a:xfrm>
              <a:off x="8170206" y="4267972"/>
              <a:ext cx="336884" cy="492443"/>
              <a:chOff x="9914021" y="3017945"/>
              <a:chExt cx="336884" cy="492443"/>
            </a:xfrm>
          </p:grpSpPr>
          <p:sp>
            <p:nvSpPr>
              <p:cNvPr id="21" name="Oval 20"/>
              <p:cNvSpPr/>
              <p:nvPr/>
            </p:nvSpPr>
            <p:spPr>
              <a:xfrm>
                <a:off x="9914021" y="3099334"/>
                <a:ext cx="336884" cy="32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920578" y="3017945"/>
                <a:ext cx="330327" cy="492443"/>
              </a:xfrm>
              <a:prstGeom prst="rect">
                <a:avLst/>
              </a:prstGeom>
              <a:noFill/>
            </p:spPr>
            <p:txBody>
              <a:bodyPr wrap="square" rtlCol="0">
                <a:spAutoFit/>
              </a:bodyPr>
              <a:lstStyle/>
              <a:p>
                <a:endParaRPr lang="en-US" sz="2600" b="1" dirty="0">
                  <a:solidFill>
                    <a:schemeClr val="bg1"/>
                  </a:solidFill>
                </a:endParaRPr>
              </a:p>
            </p:txBody>
          </p:sp>
        </p:grpSp>
        <p:sp>
          <p:nvSpPr>
            <p:cNvPr id="16" name="Oval 15"/>
            <p:cNvSpPr/>
            <p:nvPr/>
          </p:nvSpPr>
          <p:spPr>
            <a:xfrm>
              <a:off x="8253605" y="4431777"/>
              <a:ext cx="170085" cy="1648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229245" y="5161850"/>
            <a:ext cx="1137347" cy="369332"/>
          </a:xfrm>
          <a:prstGeom prst="rect">
            <a:avLst/>
          </a:prstGeom>
          <a:noFill/>
        </p:spPr>
        <p:txBody>
          <a:bodyPr wrap="square" rtlCol="0">
            <a:spAutoFit/>
          </a:bodyPr>
          <a:lstStyle/>
          <a:p>
            <a:r>
              <a:rPr lang="en-US" b="1" dirty="0">
                <a:latin typeface="Arial Narrow" panose="020B0606020202030204" pitchFamily="34" charset="0"/>
              </a:rPr>
              <a:t>English</a:t>
            </a:r>
          </a:p>
        </p:txBody>
      </p:sp>
      <p:sp>
        <p:nvSpPr>
          <p:cNvPr id="28" name="TextBox 27"/>
          <p:cNvSpPr txBox="1"/>
          <p:nvPr/>
        </p:nvSpPr>
        <p:spPr>
          <a:xfrm>
            <a:off x="6489244" y="5164718"/>
            <a:ext cx="1137347" cy="369332"/>
          </a:xfrm>
          <a:prstGeom prst="rect">
            <a:avLst/>
          </a:prstGeom>
          <a:noFill/>
        </p:spPr>
        <p:txBody>
          <a:bodyPr wrap="square" rtlCol="0">
            <a:spAutoFit/>
          </a:bodyPr>
          <a:lstStyle/>
          <a:p>
            <a:r>
              <a:rPr lang="en-US" b="1" dirty="0" err="1">
                <a:latin typeface="Arial Narrow" panose="020B0606020202030204" pitchFamily="34" charset="0"/>
              </a:rPr>
              <a:t>Español</a:t>
            </a:r>
            <a:endParaRPr lang="en-US" b="1" dirty="0">
              <a:latin typeface="Arial Narrow" panose="020B0606020202030204" pitchFamily="34" charset="0"/>
            </a:endParaRPr>
          </a:p>
        </p:txBody>
      </p:sp>
    </p:spTree>
    <p:extLst>
      <p:ext uri="{BB962C8B-B14F-4D97-AF65-F5344CB8AC3E}">
        <p14:creationId xmlns:p14="http://schemas.microsoft.com/office/powerpoint/2010/main" val="190495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769" y="6058725"/>
            <a:ext cx="2546279" cy="645362"/>
            <a:chOff x="6572600" y="6212638"/>
            <a:chExt cx="2546279" cy="645362"/>
          </a:xfrm>
        </p:grpSpPr>
        <p:sp>
          <p:nvSpPr>
            <p:cNvPr id="11" name="Text Box 11"/>
            <p:cNvSpPr txBox="1">
              <a:spLocks noChangeArrowheads="1"/>
            </p:cNvSpPr>
            <p:nvPr/>
          </p:nvSpPr>
          <p:spPr bwMode="auto">
            <a:xfrm>
              <a:off x="6572600" y="6604084"/>
              <a:ext cx="25462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spcBef>
                  <a:spcPct val="50000"/>
                </a:spcBef>
              </a:pPr>
              <a:r>
                <a:rPr lang="en-US" sz="1050" b="1" dirty="0">
                  <a:solidFill>
                    <a:srgbClr val="313131"/>
                  </a:solidFill>
                </a:rPr>
                <a:t>www.careersourcebroward.com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79" y="6212638"/>
              <a:ext cx="943357" cy="419145"/>
            </a:xfrm>
            <a:prstGeom prst="rect">
              <a:avLst/>
            </a:prstGeom>
          </p:spPr>
        </p:pic>
      </p:grpSp>
      <p:sp>
        <p:nvSpPr>
          <p:cNvPr id="6" name="TextBox 5"/>
          <p:cNvSpPr txBox="1"/>
          <p:nvPr/>
        </p:nvSpPr>
        <p:spPr>
          <a:xfrm>
            <a:off x="1099606" y="1305411"/>
            <a:ext cx="10669900" cy="523220"/>
          </a:xfrm>
          <a:prstGeom prst="rect">
            <a:avLst/>
          </a:prstGeom>
          <a:noFill/>
        </p:spPr>
        <p:txBody>
          <a:bodyPr wrap="square">
            <a:spAutoFit/>
          </a:bodyPr>
          <a:lstStyle/>
          <a:p>
            <a:pPr>
              <a:defRPr/>
            </a:pPr>
            <a:r>
              <a:rPr lang="en-US" sz="2800" b="1" dirty="0" smtClean="0">
                <a:latin typeface="Candara" panose="020E0502030303020204" pitchFamily="34" charset="0"/>
              </a:rPr>
              <a:t>Option 3 is to create a User Account.  Instructions for this follow.  </a:t>
            </a:r>
            <a:endParaRPr lang="en-US" sz="2800" b="1" dirty="0"/>
          </a:p>
        </p:txBody>
      </p:sp>
      <p:sp>
        <p:nvSpPr>
          <p:cNvPr id="7" name="Rectangle 2"/>
          <p:cNvSpPr txBox="1">
            <a:spLocks noChangeArrowheads="1"/>
          </p:cNvSpPr>
          <p:nvPr/>
        </p:nvSpPr>
        <p:spPr>
          <a:xfrm>
            <a:off x="389300" y="187287"/>
            <a:ext cx="11380206"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r>
              <a:rPr lang="en-US" sz="7200" b="1" dirty="0">
                <a:solidFill>
                  <a:srgbClr val="0070C0"/>
                </a:solidFill>
                <a:effectLst>
                  <a:outerShdw blurRad="38100" dist="38100" dir="2700000" algn="tl">
                    <a:srgbClr val="000000">
                      <a:alpha val="43137"/>
                    </a:srgbClr>
                  </a:outerShdw>
                </a:effectLst>
                <a:latin typeface="Candara" pitchFamily="34" charset="0"/>
              </a:rPr>
              <a:t>Employ Florida Registration</a:t>
            </a:r>
          </a:p>
        </p:txBody>
      </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340" t="33932" r="11176" b="52447"/>
          <a:stretch/>
        </p:blipFill>
        <p:spPr bwMode="auto">
          <a:xfrm>
            <a:off x="1159306" y="2224253"/>
            <a:ext cx="10131128" cy="284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5897110" y="6436799"/>
            <a:ext cx="415165" cy="365125"/>
          </a:xfrm>
        </p:spPr>
        <p:txBody>
          <a:bodyPr/>
          <a:lstStyle/>
          <a:p>
            <a:fld id="{AF9DD44E-2746-4F7C-A6DC-C6840E4448F3}" type="slidenum">
              <a:rPr lang="en-US" smtClean="0"/>
              <a:t>9</a:t>
            </a:fld>
            <a:endParaRPr lang="en-US"/>
          </a:p>
        </p:txBody>
      </p:sp>
      <p:sp>
        <p:nvSpPr>
          <p:cNvPr id="2" name="Rounded Rectangle 1"/>
          <p:cNvSpPr/>
          <p:nvPr/>
        </p:nvSpPr>
        <p:spPr>
          <a:xfrm>
            <a:off x="553952" y="2399919"/>
            <a:ext cx="11423814" cy="350277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967844" y="2091106"/>
            <a:ext cx="4350613" cy="683394"/>
          </a:xfrm>
          <a:prstGeom prst="roundRect">
            <a:avLst/>
          </a:prstGeom>
          <a:solidFill>
            <a:srgbClr val="3E8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913" y="2007054"/>
            <a:ext cx="4240476" cy="461665"/>
          </a:xfrm>
          <a:prstGeom prst="rect">
            <a:avLst/>
          </a:prstGeom>
          <a:noFill/>
        </p:spPr>
        <p:txBody>
          <a:bodyPr wrap="square" rtlCol="0">
            <a:spAutoFit/>
          </a:bodyPr>
          <a:lstStyle/>
          <a:p>
            <a:r>
              <a:rPr lang="en-US" sz="2400" b="1" dirty="0">
                <a:solidFill>
                  <a:schemeClr val="bg1"/>
                </a:solidFill>
                <a:latin typeface="Arial Narrow" panose="020B0606020202030204" pitchFamily="34" charset="0"/>
              </a:rPr>
              <a:t>Option 3 – Create a User Account</a:t>
            </a:r>
          </a:p>
        </p:txBody>
      </p:sp>
      <p:sp>
        <p:nvSpPr>
          <p:cNvPr id="10" name="TextBox 9"/>
          <p:cNvSpPr txBox="1"/>
          <p:nvPr/>
        </p:nvSpPr>
        <p:spPr>
          <a:xfrm>
            <a:off x="798897" y="2841875"/>
            <a:ext cx="11078677" cy="2585323"/>
          </a:xfrm>
          <a:prstGeom prst="rect">
            <a:avLst/>
          </a:prstGeom>
          <a:noFill/>
        </p:spPr>
        <p:txBody>
          <a:bodyPr wrap="square" rtlCol="0">
            <a:spAutoFit/>
          </a:bodyPr>
          <a:lstStyle/>
          <a:p>
            <a:r>
              <a:rPr lang="en-US" dirty="0">
                <a:latin typeface="Arial Narrow" panose="020B0606020202030204" pitchFamily="34" charset="0"/>
              </a:rPr>
              <a:t>If you would like to become a fully registered user with Employ Florida and have access to all of our online services select one of the account types. If you are not sure if you need to register on the system, learn more about the benefits of registering on page: </a:t>
            </a:r>
            <a:r>
              <a:rPr lang="en-US" b="1" u="sng" dirty="0">
                <a:solidFill>
                  <a:srgbClr val="0070C0"/>
                </a:solidFill>
                <a:latin typeface="Arial Narrow" panose="020B0606020202030204" pitchFamily="34" charset="0"/>
              </a:rPr>
              <a:t>Why Register?</a:t>
            </a:r>
          </a:p>
          <a:p>
            <a:endParaRPr lang="en-US" b="1" u="sng" dirty="0">
              <a:solidFill>
                <a:srgbClr val="0070C0"/>
              </a:solidFill>
              <a:latin typeface="Arial Narrow" panose="020B0606020202030204" pitchFamily="34" charset="0"/>
            </a:endParaRPr>
          </a:p>
          <a:p>
            <a:r>
              <a:rPr lang="en-US" b="1" u="sng" dirty="0">
                <a:solidFill>
                  <a:srgbClr val="0070C0"/>
                </a:solidFill>
                <a:latin typeface="Arial Narrow" panose="020B0606020202030204" pitchFamily="34" charset="0"/>
              </a:rPr>
              <a:t>Individual</a:t>
            </a:r>
            <a:r>
              <a:rPr lang="en-US" dirty="0">
                <a:solidFill>
                  <a:srgbClr val="0070C0"/>
                </a:solidFill>
                <a:latin typeface="Arial Narrow" panose="020B0606020202030204" pitchFamily="34" charset="0"/>
              </a:rPr>
              <a:t> </a:t>
            </a:r>
            <a:r>
              <a:rPr lang="en-US" dirty="0">
                <a:latin typeface="Arial Narrow" panose="020B0606020202030204" pitchFamily="34" charset="0"/>
              </a:rPr>
              <a:t>– Register as this account type if you are an individual and wish to search for the latest job openings, post a résumé online, find career guidance, search for training and education programs, find information on local employers, etc.</a:t>
            </a:r>
          </a:p>
          <a:p>
            <a:endParaRPr lang="en-US" dirty="0">
              <a:latin typeface="Arial Narrow" panose="020B0606020202030204" pitchFamily="34" charset="0"/>
            </a:endParaRPr>
          </a:p>
          <a:p>
            <a:r>
              <a:rPr lang="en-US" b="1" u="sng" dirty="0">
                <a:solidFill>
                  <a:srgbClr val="0070C0"/>
                </a:solidFill>
                <a:latin typeface="Arial Narrow" panose="020B0606020202030204" pitchFamily="34" charset="0"/>
              </a:rPr>
              <a:t>Employer </a:t>
            </a:r>
            <a:r>
              <a:rPr lang="en-US" dirty="0">
                <a:latin typeface="Arial Narrow" panose="020B0606020202030204" pitchFamily="34" charset="0"/>
              </a:rPr>
              <a:t>– If you are looking for industry information, labor market information, job applicants for your business, or want to post job openings online.</a:t>
            </a:r>
            <a:endParaRPr lang="en-US" b="1" u="sng" dirty="0">
              <a:latin typeface="Arial Narrow" panose="020B0606020202030204" pitchFamily="34" charset="0"/>
            </a:endParaRPr>
          </a:p>
        </p:txBody>
      </p:sp>
      <p:grpSp>
        <p:nvGrpSpPr>
          <p:cNvPr id="15" name="Group 14"/>
          <p:cNvGrpSpPr/>
          <p:nvPr/>
        </p:nvGrpSpPr>
        <p:grpSpPr>
          <a:xfrm>
            <a:off x="11328896" y="2363445"/>
            <a:ext cx="336884" cy="492443"/>
            <a:chOff x="9914021" y="3017945"/>
            <a:chExt cx="336884" cy="492443"/>
          </a:xfrm>
        </p:grpSpPr>
        <p:sp>
          <p:nvSpPr>
            <p:cNvPr id="13" name="Oval 12"/>
            <p:cNvSpPr/>
            <p:nvPr/>
          </p:nvSpPr>
          <p:spPr>
            <a:xfrm>
              <a:off x="9914021" y="3099334"/>
              <a:ext cx="336884" cy="32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20578" y="3017945"/>
              <a:ext cx="330327" cy="492443"/>
            </a:xfrm>
            <a:prstGeom prst="rect">
              <a:avLst/>
            </a:prstGeom>
            <a:noFill/>
          </p:spPr>
          <p:txBody>
            <a:bodyPr wrap="square" rtlCol="0">
              <a:spAutoFit/>
            </a:bodyPr>
            <a:lstStyle/>
            <a:p>
              <a:r>
                <a:rPr lang="en-US" sz="2600" b="1" dirty="0">
                  <a:solidFill>
                    <a:schemeClr val="bg1"/>
                  </a:solidFill>
                </a:rPr>
                <a:t>?</a:t>
              </a:r>
            </a:p>
          </p:txBody>
        </p:sp>
      </p:grpSp>
    </p:spTree>
    <p:extLst>
      <p:ext uri="{BB962C8B-B14F-4D97-AF65-F5344CB8AC3E}">
        <p14:creationId xmlns:p14="http://schemas.microsoft.com/office/powerpoint/2010/main" val="2829068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5340</TotalTime>
  <Words>6901</Words>
  <Application>Microsoft Office PowerPoint</Application>
  <PresentationFormat>Custom</PresentationFormat>
  <Paragraphs>1738</Paragraphs>
  <Slides>64</Slides>
  <Notes>60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Name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Vernon Bailey</dc:creator>
  <cp:lastModifiedBy>Javon Lloyd</cp:lastModifiedBy>
  <cp:revision>506</cp:revision>
  <cp:lastPrinted>2018-07-27T19:20:35Z</cp:lastPrinted>
  <dcterms:created xsi:type="dcterms:W3CDTF">2018-07-06T22:14:04Z</dcterms:created>
  <dcterms:modified xsi:type="dcterms:W3CDTF">2020-03-30T15:41:56Z</dcterms:modified>
</cp:coreProperties>
</file>